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61" r:id="rId3"/>
    <p:sldId id="264" r:id="rId4"/>
    <p:sldId id="345" r:id="rId5"/>
    <p:sldId id="344" r:id="rId6"/>
    <p:sldId id="394" r:id="rId7"/>
    <p:sldId id="393" r:id="rId8"/>
    <p:sldId id="366" r:id="rId9"/>
    <p:sldId id="373" r:id="rId10"/>
    <p:sldId id="343" r:id="rId11"/>
    <p:sldId id="307" r:id="rId12"/>
    <p:sldId id="311" r:id="rId13"/>
    <p:sldId id="271" r:id="rId14"/>
    <p:sldId id="303" r:id="rId15"/>
    <p:sldId id="278" r:id="rId16"/>
    <p:sldId id="319" r:id="rId17"/>
    <p:sldId id="347" r:id="rId18"/>
    <p:sldId id="314" r:id="rId19"/>
    <p:sldId id="320" r:id="rId20"/>
    <p:sldId id="321" r:id="rId21"/>
    <p:sldId id="346" r:id="rId22"/>
    <p:sldId id="279" r:id="rId23"/>
    <p:sldId id="280" r:id="rId24"/>
    <p:sldId id="318" r:id="rId25"/>
    <p:sldId id="348" r:id="rId26"/>
    <p:sldId id="349" r:id="rId27"/>
    <p:sldId id="350" r:id="rId28"/>
    <p:sldId id="374" r:id="rId29"/>
    <p:sldId id="281" r:id="rId30"/>
    <p:sldId id="352" r:id="rId31"/>
    <p:sldId id="375" r:id="rId32"/>
    <p:sldId id="351" r:id="rId33"/>
    <p:sldId id="381" r:id="rId34"/>
    <p:sldId id="376" r:id="rId35"/>
    <p:sldId id="377" r:id="rId36"/>
    <p:sldId id="378" r:id="rId37"/>
    <p:sldId id="379" r:id="rId38"/>
    <p:sldId id="380" r:id="rId39"/>
    <p:sldId id="353" r:id="rId40"/>
    <p:sldId id="358" r:id="rId41"/>
    <p:sldId id="354" r:id="rId42"/>
    <p:sldId id="355" r:id="rId43"/>
    <p:sldId id="360" r:id="rId44"/>
    <p:sldId id="357" r:id="rId45"/>
    <p:sldId id="361" r:id="rId46"/>
    <p:sldId id="367" r:id="rId47"/>
    <p:sldId id="283" r:id="rId48"/>
    <p:sldId id="371" r:id="rId49"/>
    <p:sldId id="372" r:id="rId50"/>
    <p:sldId id="323" r:id="rId51"/>
    <p:sldId id="284" r:id="rId52"/>
    <p:sldId id="382" r:id="rId53"/>
    <p:sldId id="334" r:id="rId54"/>
    <p:sldId id="337" r:id="rId55"/>
    <p:sldId id="288" r:id="rId56"/>
    <p:sldId id="391" r:id="rId57"/>
    <p:sldId id="392" r:id="rId58"/>
    <p:sldId id="362" r:id="rId59"/>
    <p:sldId id="363" r:id="rId60"/>
    <p:sldId id="364" r:id="rId61"/>
    <p:sldId id="365" r:id="rId62"/>
    <p:sldId id="359" r:id="rId63"/>
    <p:sldId id="384" r:id="rId64"/>
    <p:sldId id="385" r:id="rId65"/>
    <p:sldId id="386" r:id="rId66"/>
    <p:sldId id="387" r:id="rId67"/>
    <p:sldId id="388" r:id="rId68"/>
    <p:sldId id="389" r:id="rId69"/>
    <p:sldId id="390" r:id="rId7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FFFF00"/>
    <a:srgbClr val="FF0000"/>
    <a:srgbClr val="66FF33"/>
    <a:srgbClr val="FFCC99"/>
  </p:clrMru>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FC6983-E34D-4439-882F-E65C804D1AAC}" type="datetimeFigureOut">
              <a:rPr lang="en-US" smtClean="0"/>
              <a:pPr/>
              <a:t>7/4/2017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D7E7A6-301E-4845-8BD9-1DB5F8368F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D7E7A6-301E-4845-8BD9-1DB5F8368F23}"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p:spPr>
        <p:txBody>
          <a:bodyPr/>
          <a:lstStyle/>
          <a:p>
            <a:endParaRPr lang="en-US" smtClean="0">
              <a:latin typeface="Times New Roman" pitchFamily="18" charset="0"/>
              <a:ea typeface="ＭＳ Ｐゴシック" pitchFamily="34" charset="-128"/>
            </a:endParaRPr>
          </a:p>
        </p:txBody>
      </p:sp>
      <p:sp>
        <p:nvSpPr>
          <p:cNvPr id="78852" name="Slide Number Placeholder 3"/>
          <p:cNvSpPr>
            <a:spLocks noGrp="1"/>
          </p:cNvSpPr>
          <p:nvPr>
            <p:ph type="sldNum" sz="quarter" idx="5"/>
          </p:nvPr>
        </p:nvSpPr>
        <p:spPr>
          <a:noFill/>
          <a:ln>
            <a:miter lim="800000"/>
            <a:headEnd/>
            <a:tailEnd/>
          </a:ln>
        </p:spPr>
        <p:txBody>
          <a:bodyPr/>
          <a:lstStyle/>
          <a:p>
            <a:fld id="{CBDB3704-E895-4CAA-ADFA-5BC6F407CB9B}" type="slidenum">
              <a:rPr lang="zh-CN" altLang="en-US" smtClean="0"/>
              <a:pPr/>
              <a:t>6</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4588" y="685800"/>
            <a:ext cx="4568825" cy="3427413"/>
          </a:xfrm>
          <a:ln/>
        </p:spPr>
      </p:sp>
      <p:sp>
        <p:nvSpPr>
          <p:cNvPr id="90115"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4588" y="685800"/>
            <a:ext cx="4568825" cy="3427413"/>
          </a:xfrm>
          <a:ln/>
        </p:spPr>
      </p:sp>
      <p:sp>
        <p:nvSpPr>
          <p:cNvPr id="90115"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p:spPr>
        <p:txBody>
          <a:bodyPr/>
          <a:lstStyle/>
          <a:p>
            <a:endParaRPr lang="en-US" smtClean="0">
              <a:latin typeface="Times New Roman" pitchFamily="18" charset="0"/>
              <a:ea typeface="ＭＳ Ｐゴシック" pitchFamily="34" charset="-128"/>
            </a:endParaRPr>
          </a:p>
        </p:txBody>
      </p:sp>
      <p:sp>
        <p:nvSpPr>
          <p:cNvPr id="91140" name="Slide Number Placeholder 3"/>
          <p:cNvSpPr>
            <a:spLocks noGrp="1"/>
          </p:cNvSpPr>
          <p:nvPr>
            <p:ph type="sldNum" sz="quarter" idx="5"/>
          </p:nvPr>
        </p:nvSpPr>
        <p:spPr>
          <a:noFill/>
          <a:ln>
            <a:miter lim="800000"/>
            <a:headEnd/>
            <a:tailEnd/>
          </a:ln>
        </p:spPr>
        <p:txBody>
          <a:bodyPr/>
          <a:lstStyle/>
          <a:p>
            <a:fld id="{6659AAFB-6439-4C89-9FFF-C49E10D90C13}" type="slidenum">
              <a:rPr lang="zh-CN" altLang="en-US" smtClean="0"/>
              <a:pPr/>
              <a:t>58</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p:spPr>
        <p:txBody>
          <a:bodyPr/>
          <a:lstStyle/>
          <a:p>
            <a:endParaRPr lang="en-US" smtClean="0">
              <a:latin typeface="Times New Roman" pitchFamily="18" charset="0"/>
              <a:ea typeface="ＭＳ Ｐゴシック" pitchFamily="34" charset="-128"/>
            </a:endParaRPr>
          </a:p>
        </p:txBody>
      </p:sp>
      <p:sp>
        <p:nvSpPr>
          <p:cNvPr id="92164" name="Slide Number Placeholder 3"/>
          <p:cNvSpPr>
            <a:spLocks noGrp="1"/>
          </p:cNvSpPr>
          <p:nvPr>
            <p:ph type="sldNum" sz="quarter" idx="5"/>
          </p:nvPr>
        </p:nvSpPr>
        <p:spPr>
          <a:noFill/>
          <a:ln>
            <a:miter lim="800000"/>
            <a:headEnd/>
            <a:tailEnd/>
          </a:ln>
        </p:spPr>
        <p:txBody>
          <a:bodyPr/>
          <a:lstStyle/>
          <a:p>
            <a:fld id="{52558268-FA77-439F-82D1-5D6E4F91D3BD}" type="slidenum">
              <a:rPr lang="zh-CN" altLang="en-US" smtClean="0"/>
              <a:pPr/>
              <a:t>59</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p:spPr>
        <p:txBody>
          <a:bodyPr/>
          <a:lstStyle/>
          <a:p>
            <a:endParaRPr lang="en-US" smtClean="0">
              <a:latin typeface="Times New Roman" pitchFamily="18" charset="0"/>
              <a:ea typeface="ＭＳ Ｐゴシック" pitchFamily="34" charset="-128"/>
            </a:endParaRPr>
          </a:p>
        </p:txBody>
      </p:sp>
      <p:sp>
        <p:nvSpPr>
          <p:cNvPr id="93188" name="Slide Number Placeholder 3"/>
          <p:cNvSpPr>
            <a:spLocks noGrp="1"/>
          </p:cNvSpPr>
          <p:nvPr>
            <p:ph type="sldNum" sz="quarter" idx="5"/>
          </p:nvPr>
        </p:nvSpPr>
        <p:spPr>
          <a:noFill/>
          <a:ln>
            <a:miter lim="800000"/>
            <a:headEnd/>
            <a:tailEnd/>
          </a:ln>
        </p:spPr>
        <p:txBody>
          <a:bodyPr/>
          <a:lstStyle/>
          <a:p>
            <a:fld id="{92D79833-F949-4C32-9039-BF841DC4154C}" type="slidenum">
              <a:rPr lang="zh-CN" altLang="en-US" smtClean="0"/>
              <a:pPr/>
              <a:t>60</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p:spPr>
        <p:txBody>
          <a:bodyPr/>
          <a:lstStyle/>
          <a:p>
            <a:endParaRPr lang="en-US" smtClean="0">
              <a:latin typeface="Times New Roman" pitchFamily="18" charset="0"/>
              <a:ea typeface="ＭＳ Ｐゴシック" pitchFamily="34" charset="-128"/>
            </a:endParaRPr>
          </a:p>
        </p:txBody>
      </p:sp>
      <p:sp>
        <p:nvSpPr>
          <p:cNvPr id="94212" name="Slide Number Placeholder 3"/>
          <p:cNvSpPr>
            <a:spLocks noGrp="1"/>
          </p:cNvSpPr>
          <p:nvPr>
            <p:ph type="sldNum" sz="quarter" idx="5"/>
          </p:nvPr>
        </p:nvSpPr>
        <p:spPr>
          <a:noFill/>
          <a:ln>
            <a:miter lim="800000"/>
            <a:headEnd/>
            <a:tailEnd/>
          </a:ln>
        </p:spPr>
        <p:txBody>
          <a:bodyPr/>
          <a:lstStyle/>
          <a:p>
            <a:fld id="{5370739D-2AEF-43AF-981B-FDF83304A943}" type="slidenum">
              <a:rPr lang="zh-CN" altLang="en-US" smtClean="0"/>
              <a:pPr/>
              <a:t>61</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4588" y="685800"/>
            <a:ext cx="4568825" cy="3427413"/>
          </a:xfrm>
          <a:noFill/>
        </p:spPr>
      </p:sp>
      <p:sp>
        <p:nvSpPr>
          <p:cNvPr id="61443"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88EA5D-4937-4350-AF4F-E76CEE4E21A7}"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4426266-56B5-4978-9040-298D4DDC09D9}"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769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ACE0BF-02C3-4B0C-853E-33395766BD08}"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4475" y="274638"/>
            <a:ext cx="7521575" cy="850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68413"/>
            <a:ext cx="4038600" cy="4857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038600" cy="4857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687A8DD-0A7C-46F5-A876-D11E1ADDA068}" type="slidenum">
              <a:rPr lang="en-US" altLang="zh-TW"/>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74638"/>
            <a:ext cx="7521575" cy="850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68413"/>
            <a:ext cx="8229600" cy="485775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54CCA6B5-301A-4B0B-ADC4-EEBC73F66A66}" type="slidenum">
              <a:rPr lang="en-US" altLang="zh-TW"/>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t>Copyright © 2012, Elsevier Inc. All rights reserved.</a:t>
            </a:r>
            <a:endParaRPr lang="en-US" sz="1000" smtClean="0">
              <a:effectLst>
                <a:outerShdw blurRad="38100" dist="38100" dir="2700000" algn="tl">
                  <a:srgbClr val="000000"/>
                </a:outerShdw>
              </a:effectLst>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effectLst>
                  <a:outerShdw blurRad="38100" dist="38100" dir="2700000" algn="tl">
                    <a:srgbClr val="000000"/>
                  </a:outerShdw>
                </a:effectLst>
              </a:rPr>
              <a:t>1 - </a:t>
            </a:r>
            <a:fld id="{0B07D75A-3155-430E-9FD8-3A7A2AA0632B}" type="slidenum">
              <a:rPr lang="en-US" sz="1000" smtClean="0">
                <a:effectLst>
                  <a:outerShdw blurRad="38100" dist="38100" dir="2700000" algn="tl">
                    <a:srgbClr val="000000"/>
                  </a:outerShdw>
                </a:effectLst>
              </a:rPr>
              <a:pPr eaLnBrk="1" hangingPunct="1">
                <a:spcBef>
                  <a:spcPct val="50000"/>
                </a:spcBef>
                <a:defRPr/>
              </a:pPr>
              <a:t>‹#›</a:t>
            </a:fld>
            <a:endParaRPr lang="en-US" sz="1000" smtClean="0">
              <a:effectLst>
                <a:outerShdw blurRad="38100" dist="38100" dir="2700000" algn="tl">
                  <a:srgbClr val="000000"/>
                </a:outerShdw>
              </a:effectLst>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057755-BAF4-4468-B5AE-5A0185B3BAFF}"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5D0D9CA-7C03-4F46-ABF9-C7417C052180}"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542B7F-A228-4408-80EA-1D484A25CA8D}"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351D7A9-5678-4EDF-B258-78427692EEF9}"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DA4CDC9-B856-47CE-BD87-112525DA9529}"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4848B0D-2D21-4DAB-B2E2-972CFC68D6F5}"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CF9ECA-206E-4557-8797-B9C62B1CF39E}"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3779953-B009-482A-A4F1-91D735E0BA65}" type="datetime1">
              <a:rPr lang="en-US" altLang="en-US"/>
              <a:pPr/>
              <a:t>7/4/2017</a:t>
            </a:fld>
            <a:endParaRPr lang="en-US" sz="1800">
              <a:solidFill>
                <a:schemeClr val="tx1"/>
              </a:solidFill>
              <a:latin typeface="Arial" pitchFamily="34" charset="0"/>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7000C3-D2F5-4041-8170-237C8B835B0A}" type="slidenum">
              <a:rPr lang="en-US" altLang="en-US"/>
              <a:pPr/>
              <a:t>‹#›</a:t>
            </a:fld>
            <a:endParaRPr lang="en-US" sz="1800">
              <a:solidFill>
                <a:schemeClr val="tx1"/>
              </a:solidFill>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533400" y="53340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sym typeface="Calibri" pitchFamily="34" charset="0"/>
              </a:defRPr>
            </a:lvl1pPr>
          </a:lstStyle>
          <a:p>
            <a:fld id="{83779953-B009-482A-A4F1-91D735E0BA65}" type="datetime1">
              <a:rPr lang="en-US" altLang="en-US"/>
              <a:pPr/>
              <a:t>7/4/2017</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sym typeface="Calibri" pitchFamily="34" charset="0"/>
              </a:defRPr>
            </a:lvl1pPr>
          </a:lstStyle>
          <a:p>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sym typeface="Calibri" pitchFamily="34" charset="0"/>
              </a:defRPr>
            </a:lvl1pPr>
          </a:lstStyle>
          <a:p>
            <a:fld id="{AE8CA7E9-FB52-4B44-84ED-E90D1012B013}" type="slidenum">
              <a:rPr lang="en-US" alt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 id="2147483674" r:id="rId13"/>
    <p:sldLayoutId id="2147483675" r:id="rId14"/>
  </p:sldLayoutIdLst>
  <p:hf sldNum="0" hdr="0" ftr="0"/>
  <p:txStyles>
    <p:titleStyle>
      <a:lvl1pPr algn="ctr" rtl="0" fontAlgn="base">
        <a:spcBef>
          <a:spcPct val="0"/>
        </a:spcBef>
        <a:spcAft>
          <a:spcPct val="0"/>
        </a:spcAft>
        <a:defRPr sz="4400">
          <a:solidFill>
            <a:schemeClr val="tx1"/>
          </a:solidFill>
          <a:latin typeface="+mj-lt"/>
          <a:ea typeface="+mj-ea"/>
          <a:cs typeface="+mj-cs"/>
          <a:sym typeface="Calibri" pitchFamily="34" charset="0"/>
        </a:defRPr>
      </a:lvl1pPr>
      <a:lvl2pPr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4572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defTabSz="0"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defTabSz="0"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ravellosystems.com/blog/nested-virtualization-with-binary-translation/" TargetMode="External"/><Relationship Id="rId2" Type="http://schemas.openxmlformats.org/officeDocument/2006/relationships/hyperlink" Target="http://www.computerworld.com/article/2551154/virtualization/emulation-or-virtualization-.html" TargetMode="External"/><Relationship Id="rId1" Type="http://schemas.openxmlformats.org/officeDocument/2006/relationships/slideLayout" Target="../slideLayouts/slideLayout2.xml"/><Relationship Id="rId6" Type="http://schemas.openxmlformats.org/officeDocument/2006/relationships/hyperlink" Target="http://www.vmware.com/appliances/getting-started/learn/ovf.html" TargetMode="External"/><Relationship Id="rId5" Type="http://schemas.openxmlformats.org/officeDocument/2006/relationships/hyperlink" Target="http://www.xen.org/" TargetMode="External"/><Relationship Id="rId4" Type="http://schemas.openxmlformats.org/officeDocument/2006/relationships/hyperlink" Target="https://openvirtualizationalliance.org/"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le 1"/>
          <p:cNvSpPr>
            <a:spLocks noGrp="1" noChangeArrowheads="1"/>
          </p:cNvSpPr>
          <p:nvPr>
            <p:ph type="ctrTitle" idx="4294967295"/>
          </p:nvPr>
        </p:nvSpPr>
        <p:spPr>
          <a:xfrm>
            <a:off x="762000" y="1941342"/>
            <a:ext cx="7772400" cy="2250831"/>
          </a:xfrm>
          <a:ln/>
        </p:spPr>
        <p:txBody>
          <a:bodyPr/>
          <a:lstStyle/>
          <a:p>
            <a:r>
              <a:rPr lang="en-US" altLang="zh-CN" sz="5400" b="1" dirty="0" smtClean="0">
                <a:solidFill>
                  <a:srgbClr val="FFFF00"/>
                </a:solidFill>
                <a:latin typeface="Centaur" pitchFamily="18" charset="0"/>
                <a:sym typeface="Tahoma" pitchFamily="34" charset="0"/>
              </a:rPr>
              <a:t>Virtualization </a:t>
            </a:r>
            <a:r>
              <a:rPr lang="en-US" altLang="zh-CN" sz="5400" b="1" smtClean="0">
                <a:solidFill>
                  <a:srgbClr val="FFFF00"/>
                </a:solidFill>
                <a:latin typeface="Centaur" pitchFamily="18" charset="0"/>
                <a:sym typeface="Tahoma" pitchFamily="34" charset="0"/>
              </a:rPr>
              <a:t>and Types </a:t>
            </a:r>
            <a:r>
              <a:rPr lang="en-US" altLang="zh-CN" sz="5400" b="1" dirty="0" smtClean="0">
                <a:solidFill>
                  <a:srgbClr val="FFFF00"/>
                </a:solidFill>
                <a:latin typeface="Centaur" pitchFamily="18" charset="0"/>
                <a:sym typeface="Tahoma" pitchFamily="34" charset="0"/>
              </a:rPr>
              <a:t>of Virtualization</a:t>
            </a:r>
            <a:endParaRPr lang="en-US" altLang="zh-CN" sz="5400" b="1" dirty="0">
              <a:solidFill>
                <a:srgbClr val="FFFF00"/>
              </a:solidFill>
              <a:latin typeface="Centaur" pitchFamily="18" charset="0"/>
            </a:endParaRPr>
          </a:p>
        </p:txBody>
      </p:sp>
      <p:sp>
        <p:nvSpPr>
          <p:cNvPr id="4099" name="Subtitle 2"/>
          <p:cNvSpPr>
            <a:spLocks noGrp="1" noChangeArrowheads="1"/>
          </p:cNvSpPr>
          <p:nvPr>
            <p:ph type="subTitle" idx="1"/>
          </p:nvPr>
        </p:nvSpPr>
        <p:spPr>
          <a:xfrm>
            <a:off x="1447800" y="4575175"/>
            <a:ext cx="6400800" cy="770548"/>
          </a:xfrm>
          <a:ln/>
        </p:spPr>
        <p:txBody>
          <a:bodyPr/>
          <a:lstStyle/>
          <a:p>
            <a:pPr>
              <a:lnSpc>
                <a:spcPct val="80000"/>
              </a:lnSpc>
            </a:pPr>
            <a:r>
              <a:rPr lang="en-US" altLang="en-US" sz="2800" dirty="0" smtClean="0">
                <a:solidFill>
                  <a:srgbClr val="00B0F0"/>
                </a:solidFill>
                <a:latin typeface="Centaur" pitchFamily="18" charset="0"/>
                <a:sym typeface="Arial" pitchFamily="34" charset="0"/>
              </a:rPr>
              <a:t>SSN </a:t>
            </a:r>
            <a:r>
              <a:rPr lang="en-US" altLang="en-US" sz="2800" dirty="0" smtClean="0">
                <a:solidFill>
                  <a:srgbClr val="00B0F0"/>
                </a:solidFill>
                <a:latin typeface="Centaur" pitchFamily="18" charset="0"/>
                <a:sym typeface="Arial" pitchFamily="34" charset="0"/>
              </a:rPr>
              <a:t>College Of Engineering</a:t>
            </a:r>
            <a:endParaRPr lang="en-US" altLang="en-US" sz="2800" dirty="0">
              <a:solidFill>
                <a:srgbClr val="00B0F0"/>
              </a:solidFill>
              <a:latin typeface="Centaur"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FFF00"/>
                </a:solidFill>
                <a:latin typeface="Centaur" pitchFamily="18" charset="0"/>
              </a:rPr>
              <a:t>Trap and Emulate</a:t>
            </a:r>
            <a:endParaRPr lang="en-US" dirty="0">
              <a:solidFill>
                <a:srgbClr val="FFFF00"/>
              </a:solidFill>
              <a:latin typeface="Centaur" pitchFamily="18" charset="0"/>
            </a:endParaRPr>
          </a:p>
        </p:txBody>
      </p:sp>
      <p:pic>
        <p:nvPicPr>
          <p:cNvPr id="1026" name="Picture 2"/>
          <p:cNvPicPr>
            <a:picLocks noChangeAspect="1" noChangeArrowheads="1"/>
          </p:cNvPicPr>
          <p:nvPr/>
        </p:nvPicPr>
        <p:blipFill>
          <a:blip r:embed="rId2"/>
          <a:srcRect/>
          <a:stretch>
            <a:fillRect/>
          </a:stretch>
        </p:blipFill>
        <p:spPr bwMode="auto">
          <a:xfrm>
            <a:off x="685800" y="1371600"/>
            <a:ext cx="78486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lstStyle/>
          <a:p>
            <a:pPr algn="just"/>
            <a:r>
              <a:rPr lang="en-US" sz="2800" b="1" dirty="0" smtClean="0">
                <a:solidFill>
                  <a:srgbClr val="C00000"/>
                </a:solidFill>
                <a:latin typeface="Centaur" pitchFamily="18" charset="0"/>
              </a:rPr>
              <a:t>Trap &amp; Emulate </a:t>
            </a:r>
            <a:r>
              <a:rPr lang="en-US" sz="2800" dirty="0" smtClean="0">
                <a:latin typeface="Centaur" pitchFamily="18" charset="0"/>
              </a:rPr>
              <a:t>: Executable code from the guest is allowed to execute directly on the host CPU by the hypervisor </a:t>
            </a:r>
          </a:p>
          <a:p>
            <a:pPr algn="just"/>
            <a:r>
              <a:rPr lang="en-US" sz="2800" dirty="0" smtClean="0">
                <a:latin typeface="Centaur" pitchFamily="18" charset="0"/>
              </a:rPr>
              <a:t>A </a:t>
            </a:r>
            <a:r>
              <a:rPr lang="en-US" sz="2800" b="1" dirty="0" smtClean="0">
                <a:solidFill>
                  <a:srgbClr val="C00000"/>
                </a:solidFill>
                <a:latin typeface="Centaur" pitchFamily="18" charset="0"/>
              </a:rPr>
              <a:t>Trap</a:t>
            </a:r>
            <a:r>
              <a:rPr lang="en-US" sz="2800" dirty="0" smtClean="0">
                <a:latin typeface="Centaur" pitchFamily="18" charset="0"/>
              </a:rPr>
              <a:t> is an exceptional condition that transfers control back to the hypervisor. </a:t>
            </a:r>
          </a:p>
          <a:p>
            <a:pPr algn="just"/>
            <a:r>
              <a:rPr lang="en-US" sz="2800" dirty="0" smtClean="0">
                <a:latin typeface="Centaur" pitchFamily="18" charset="0"/>
              </a:rPr>
              <a:t>Once the hypervisor has </a:t>
            </a:r>
            <a:r>
              <a:rPr lang="en-US" sz="2800" b="1" dirty="0" smtClean="0">
                <a:solidFill>
                  <a:srgbClr val="C00000"/>
                </a:solidFill>
                <a:latin typeface="Centaur" pitchFamily="18" charset="0"/>
              </a:rPr>
              <a:t>received</a:t>
            </a:r>
            <a:r>
              <a:rPr lang="en-US" sz="2800" dirty="0" smtClean="0">
                <a:latin typeface="Centaur" pitchFamily="18" charset="0"/>
              </a:rPr>
              <a:t> a </a:t>
            </a:r>
            <a:r>
              <a:rPr lang="en-US" sz="2800" b="1" dirty="0" smtClean="0">
                <a:solidFill>
                  <a:srgbClr val="C00000"/>
                </a:solidFill>
                <a:latin typeface="Centaur" pitchFamily="18" charset="0"/>
              </a:rPr>
              <a:t>trap</a:t>
            </a:r>
            <a:r>
              <a:rPr lang="en-US" sz="2800" dirty="0" smtClean="0">
                <a:latin typeface="Centaur" pitchFamily="18" charset="0"/>
              </a:rPr>
              <a:t>, it will </a:t>
            </a:r>
            <a:r>
              <a:rPr lang="en-US" sz="2800" b="1" dirty="0" smtClean="0">
                <a:solidFill>
                  <a:srgbClr val="C00000"/>
                </a:solidFill>
                <a:latin typeface="Centaur" pitchFamily="18" charset="0"/>
              </a:rPr>
              <a:t>inspect</a:t>
            </a:r>
            <a:r>
              <a:rPr lang="en-US" sz="2800" dirty="0" smtClean="0">
                <a:latin typeface="Centaur" pitchFamily="18" charset="0"/>
              </a:rPr>
              <a:t> the offending </a:t>
            </a:r>
            <a:r>
              <a:rPr lang="en-US" sz="2800" b="1" dirty="0" smtClean="0">
                <a:solidFill>
                  <a:srgbClr val="C00000"/>
                </a:solidFill>
                <a:latin typeface="Centaur" pitchFamily="18" charset="0"/>
              </a:rPr>
              <a:t>instruction</a:t>
            </a:r>
            <a:r>
              <a:rPr lang="en-US" sz="2800" dirty="0" smtClean="0">
                <a:latin typeface="Centaur" pitchFamily="18" charset="0"/>
              </a:rPr>
              <a:t>, </a:t>
            </a:r>
            <a:r>
              <a:rPr lang="en-US" sz="2800" b="1" dirty="0" smtClean="0">
                <a:solidFill>
                  <a:srgbClr val="C00000"/>
                </a:solidFill>
                <a:latin typeface="Centaur" pitchFamily="18" charset="0"/>
              </a:rPr>
              <a:t>Emulate</a:t>
            </a:r>
            <a:r>
              <a:rPr lang="en-US" sz="2800" dirty="0" smtClean="0">
                <a:latin typeface="Centaur" pitchFamily="18" charset="0"/>
              </a:rPr>
              <a:t> it in a </a:t>
            </a:r>
            <a:r>
              <a:rPr lang="en-US" sz="2800" b="1" dirty="0" smtClean="0">
                <a:solidFill>
                  <a:srgbClr val="C00000"/>
                </a:solidFill>
                <a:latin typeface="Centaur" pitchFamily="18" charset="0"/>
              </a:rPr>
              <a:t>safe</a:t>
            </a:r>
            <a:r>
              <a:rPr lang="en-US" sz="2800" dirty="0" smtClean="0">
                <a:latin typeface="Centaur" pitchFamily="18" charset="0"/>
              </a:rPr>
              <a:t> way, and </a:t>
            </a:r>
            <a:r>
              <a:rPr lang="en-US" sz="2800" b="1" dirty="0" smtClean="0">
                <a:solidFill>
                  <a:srgbClr val="C00000"/>
                </a:solidFill>
                <a:latin typeface="Centaur" pitchFamily="18" charset="0"/>
              </a:rPr>
              <a:t>continue</a:t>
            </a:r>
            <a:r>
              <a:rPr lang="en-US" sz="2800" dirty="0" smtClean="0">
                <a:latin typeface="Centaur" pitchFamily="18" charset="0"/>
              </a:rPr>
              <a:t> </a:t>
            </a:r>
            <a:r>
              <a:rPr lang="en-US" sz="2800" b="1" dirty="0" smtClean="0">
                <a:solidFill>
                  <a:srgbClr val="C00000"/>
                </a:solidFill>
                <a:latin typeface="Centaur" pitchFamily="18" charset="0"/>
              </a:rPr>
              <a:t>execution</a:t>
            </a:r>
            <a:r>
              <a:rPr lang="en-US" sz="2800" dirty="0" smtClean="0">
                <a:latin typeface="Centaur" pitchFamily="18" charset="0"/>
              </a:rPr>
              <a:t> after the instruction</a:t>
            </a:r>
          </a:p>
          <a:p>
            <a:pPr algn="just"/>
            <a:r>
              <a:rPr lang="en-US" sz="2800" b="1" dirty="0" smtClean="0">
                <a:solidFill>
                  <a:srgbClr val="C00000"/>
                </a:solidFill>
                <a:latin typeface="Centaur" pitchFamily="18" charset="0"/>
              </a:rPr>
              <a:t>Disadvantage</a:t>
            </a:r>
            <a:r>
              <a:rPr lang="en-US" sz="2800" dirty="0" smtClean="0">
                <a:latin typeface="Centaur" pitchFamily="18" charset="0"/>
              </a:rPr>
              <a:t>: It is </a:t>
            </a:r>
            <a:r>
              <a:rPr lang="en-US" sz="2800" dirty="0" smtClean="0">
                <a:solidFill>
                  <a:srgbClr val="C00000"/>
                </a:solidFill>
                <a:latin typeface="Centaur" pitchFamily="18" charset="0"/>
              </a:rPr>
              <a:t>time-consuming</a:t>
            </a:r>
            <a:r>
              <a:rPr lang="en-US" sz="2800" dirty="0" smtClean="0">
                <a:latin typeface="Centaur" pitchFamily="18" charset="0"/>
              </a:rPr>
              <a:t> and </a:t>
            </a:r>
            <a:r>
              <a:rPr lang="en-US" sz="2800" dirty="0" smtClean="0">
                <a:solidFill>
                  <a:srgbClr val="C00000"/>
                </a:solidFill>
                <a:latin typeface="Centaur" pitchFamily="18" charset="0"/>
              </a:rPr>
              <a:t>degrades</a:t>
            </a:r>
            <a:r>
              <a:rPr lang="en-US" sz="2800" dirty="0" smtClean="0">
                <a:latin typeface="Centaur" pitchFamily="18" charset="0"/>
              </a:rPr>
              <a:t> the </a:t>
            </a:r>
            <a:r>
              <a:rPr lang="en-US" sz="2800" dirty="0" smtClean="0">
                <a:solidFill>
                  <a:srgbClr val="C00000"/>
                </a:solidFill>
                <a:latin typeface="Centaur" pitchFamily="18" charset="0"/>
              </a:rPr>
              <a:t>performance</a:t>
            </a:r>
            <a:r>
              <a:rPr lang="en-US" sz="2800" dirty="0" smtClean="0">
                <a:latin typeface="Centaur" pitchFamily="18" charset="0"/>
              </a:rPr>
              <a:t>.</a:t>
            </a:r>
          </a:p>
        </p:txBody>
      </p:sp>
      <p:sp>
        <p:nvSpPr>
          <p:cNvPr id="6" name="Rectangle 2"/>
          <p:cNvSpPr>
            <a:spLocks noGrp="1" noChangeArrowheads="1"/>
          </p:cNvSpPr>
          <p:nvPr>
            <p:ph type="title"/>
          </p:nvPr>
        </p:nvSpPr>
        <p:spPr>
          <a:xfrm>
            <a:off x="533400" y="533400"/>
            <a:ext cx="8229600" cy="685800"/>
          </a:xfrm>
        </p:spPr>
        <p:txBody>
          <a:bodyPr/>
          <a:lstStyle/>
          <a:p>
            <a:r>
              <a:rPr lang="en-US" altLang="zh-TW" dirty="0">
                <a:solidFill>
                  <a:srgbClr val="FFFF00"/>
                </a:solidFill>
                <a:latin typeface="Centaur" pitchFamily="18" charset="0"/>
              </a:rPr>
              <a:t>Binary translation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Centaur" pitchFamily="18" charset="0"/>
              </a:rPr>
              <a:t>Virtualization Techniques</a:t>
            </a:r>
            <a:endParaRPr lang="en-US" dirty="0">
              <a:solidFill>
                <a:srgbClr val="FFFF00"/>
              </a:solidFill>
              <a:latin typeface="Centaur" pitchFamily="18" charset="0"/>
            </a:endParaRPr>
          </a:p>
        </p:txBody>
      </p:sp>
      <p:pic>
        <p:nvPicPr>
          <p:cNvPr id="1026" name="Picture 2"/>
          <p:cNvPicPr>
            <a:picLocks noChangeAspect="1" noChangeArrowheads="1"/>
          </p:cNvPicPr>
          <p:nvPr/>
        </p:nvPicPr>
        <p:blipFill>
          <a:blip r:embed="rId2"/>
          <a:srcRect/>
          <a:stretch>
            <a:fillRect/>
          </a:stretch>
        </p:blipFill>
        <p:spPr bwMode="auto">
          <a:xfrm>
            <a:off x="609600" y="2133601"/>
            <a:ext cx="78486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0"/>
            <a:ext cx="8229600" cy="1219200"/>
          </a:xfrm>
        </p:spPr>
        <p:txBody>
          <a:bodyPr/>
          <a:lstStyle/>
          <a:p>
            <a:r>
              <a:rPr lang="en-US" altLang="zh-TW" dirty="0">
                <a:solidFill>
                  <a:srgbClr val="FFFF00"/>
                </a:solidFill>
                <a:latin typeface="Centaur" pitchFamily="18" charset="0"/>
              </a:rPr>
              <a:t>Full </a:t>
            </a:r>
            <a:r>
              <a:rPr lang="en-US" altLang="zh-TW" dirty="0" smtClean="0">
                <a:solidFill>
                  <a:srgbClr val="FFFF00"/>
                </a:solidFill>
                <a:latin typeface="Centaur" pitchFamily="18" charset="0"/>
              </a:rPr>
              <a:t>Virtualization / Host-based Virtualization</a:t>
            </a:r>
            <a:endParaRPr lang="en-US" altLang="zh-TW" dirty="0">
              <a:solidFill>
                <a:srgbClr val="FFFF00"/>
              </a:solidFill>
              <a:latin typeface="Centaur" pitchFamily="18" charset="0"/>
            </a:endParaRPr>
          </a:p>
        </p:txBody>
      </p:sp>
      <p:sp>
        <p:nvSpPr>
          <p:cNvPr id="12291" name="Rectangle 3"/>
          <p:cNvSpPr>
            <a:spLocks noGrp="1" noChangeArrowheads="1"/>
          </p:cNvSpPr>
          <p:nvPr>
            <p:ph type="body" idx="1"/>
          </p:nvPr>
        </p:nvSpPr>
        <p:spPr>
          <a:xfrm>
            <a:off x="457200" y="1524000"/>
            <a:ext cx="8229600" cy="5105400"/>
          </a:xfrm>
        </p:spPr>
        <p:txBody>
          <a:bodyPr>
            <a:normAutofit/>
          </a:bodyPr>
          <a:lstStyle/>
          <a:p>
            <a:pPr algn="just">
              <a:lnSpc>
                <a:spcPct val="90000"/>
              </a:lnSpc>
            </a:pPr>
            <a:r>
              <a:rPr lang="en-US" altLang="zh-TW" b="1" dirty="0" smtClean="0">
                <a:solidFill>
                  <a:srgbClr val="C00000"/>
                </a:solidFill>
                <a:latin typeface="Centaur" pitchFamily="18" charset="0"/>
              </a:rPr>
              <a:t>Full Virtualization </a:t>
            </a:r>
            <a:r>
              <a:rPr lang="en-US" altLang="zh-TW" sz="2400" dirty="0" smtClean="0">
                <a:latin typeface="Centaur" pitchFamily="18" charset="0"/>
              </a:rPr>
              <a:t>provides </a:t>
            </a:r>
            <a:r>
              <a:rPr lang="en-US" altLang="zh-TW" sz="2400" b="1" dirty="0" smtClean="0">
                <a:solidFill>
                  <a:srgbClr val="C00000"/>
                </a:solidFill>
                <a:latin typeface="Centaur" pitchFamily="18" charset="0"/>
              </a:rPr>
              <a:t>complete</a:t>
            </a:r>
            <a:r>
              <a:rPr lang="en-US" altLang="zh-TW" sz="2400" dirty="0" smtClean="0">
                <a:latin typeface="Centaur" pitchFamily="18" charset="0"/>
              </a:rPr>
              <a:t> </a:t>
            </a:r>
            <a:r>
              <a:rPr lang="en-US" altLang="zh-TW" sz="2400" b="1" dirty="0">
                <a:solidFill>
                  <a:srgbClr val="C00000"/>
                </a:solidFill>
                <a:latin typeface="Centaur" pitchFamily="18" charset="0"/>
              </a:rPr>
              <a:t>simulation</a:t>
            </a:r>
            <a:r>
              <a:rPr lang="en-US" altLang="zh-TW" sz="2400" dirty="0">
                <a:latin typeface="Centaur" pitchFamily="18" charset="0"/>
              </a:rPr>
              <a:t> of the </a:t>
            </a:r>
            <a:r>
              <a:rPr lang="en-US" altLang="zh-TW" sz="2400" b="1" dirty="0">
                <a:solidFill>
                  <a:srgbClr val="C00000"/>
                </a:solidFill>
                <a:latin typeface="Centaur" pitchFamily="18" charset="0"/>
              </a:rPr>
              <a:t>underlying</a:t>
            </a:r>
            <a:r>
              <a:rPr lang="en-US" altLang="zh-TW" sz="2400" dirty="0">
                <a:latin typeface="Centaur" pitchFamily="18" charset="0"/>
              </a:rPr>
              <a:t> </a:t>
            </a:r>
            <a:r>
              <a:rPr lang="en-US" altLang="zh-TW" sz="2400" b="1" dirty="0">
                <a:solidFill>
                  <a:srgbClr val="C00000"/>
                </a:solidFill>
                <a:latin typeface="Centaur" pitchFamily="18" charset="0"/>
              </a:rPr>
              <a:t>hardware</a:t>
            </a:r>
            <a:r>
              <a:rPr lang="en-US" altLang="zh-TW" sz="2400" dirty="0">
                <a:latin typeface="Centaur" pitchFamily="18" charset="0"/>
              </a:rPr>
              <a:t>. </a:t>
            </a:r>
          </a:p>
          <a:p>
            <a:pPr algn="just">
              <a:lnSpc>
                <a:spcPct val="90000"/>
              </a:lnSpc>
            </a:pPr>
            <a:r>
              <a:rPr lang="en-US" altLang="zh-TW" sz="2400" dirty="0" smtClean="0">
                <a:latin typeface="Centaur" pitchFamily="18" charset="0"/>
              </a:rPr>
              <a:t>Simulate </a:t>
            </a:r>
            <a:r>
              <a:rPr lang="en-US" altLang="zh-TW" sz="2400" b="1" dirty="0">
                <a:solidFill>
                  <a:srgbClr val="C00000"/>
                </a:solidFill>
                <a:latin typeface="Centaur" pitchFamily="18" charset="0"/>
              </a:rPr>
              <a:t>all</a:t>
            </a:r>
            <a:r>
              <a:rPr lang="en-US" altLang="zh-TW" sz="2400" dirty="0">
                <a:latin typeface="Centaur" pitchFamily="18" charset="0"/>
              </a:rPr>
              <a:t> </a:t>
            </a:r>
            <a:r>
              <a:rPr lang="en-US" altLang="zh-TW" sz="2400" b="1" dirty="0">
                <a:solidFill>
                  <a:srgbClr val="C00000"/>
                </a:solidFill>
                <a:latin typeface="Centaur" pitchFamily="18" charset="0"/>
              </a:rPr>
              <a:t>computing</a:t>
            </a:r>
            <a:r>
              <a:rPr lang="en-US" altLang="zh-TW" sz="2400" dirty="0">
                <a:latin typeface="Centaur" pitchFamily="18" charset="0"/>
              </a:rPr>
              <a:t> </a:t>
            </a:r>
            <a:r>
              <a:rPr lang="en-US" altLang="zh-TW" sz="2400" b="1" dirty="0">
                <a:solidFill>
                  <a:srgbClr val="C00000"/>
                </a:solidFill>
                <a:latin typeface="Centaur" pitchFamily="18" charset="0"/>
              </a:rPr>
              <a:t>elements</a:t>
            </a:r>
            <a:r>
              <a:rPr lang="en-US" altLang="zh-TW" sz="2400" dirty="0">
                <a:latin typeface="Centaur" pitchFamily="18" charset="0"/>
              </a:rPr>
              <a:t> </a:t>
            </a:r>
            <a:r>
              <a:rPr lang="en-US" altLang="zh-TW" sz="2400" dirty="0" smtClean="0">
                <a:latin typeface="Centaur" pitchFamily="18" charset="0"/>
              </a:rPr>
              <a:t>such as </a:t>
            </a:r>
            <a:r>
              <a:rPr lang="en-US" altLang="zh-TW" sz="2400" b="1" dirty="0">
                <a:solidFill>
                  <a:srgbClr val="C00000"/>
                </a:solidFill>
                <a:latin typeface="Centaur" pitchFamily="18" charset="0"/>
              </a:rPr>
              <a:t>instruction</a:t>
            </a:r>
            <a:r>
              <a:rPr lang="en-US" altLang="zh-TW" sz="2400" dirty="0">
                <a:latin typeface="Centaur" pitchFamily="18" charset="0"/>
              </a:rPr>
              <a:t> </a:t>
            </a:r>
            <a:r>
              <a:rPr lang="en-US" altLang="zh-TW" sz="2400" b="1" dirty="0">
                <a:solidFill>
                  <a:srgbClr val="C00000"/>
                </a:solidFill>
                <a:latin typeface="Centaur" pitchFamily="18" charset="0"/>
              </a:rPr>
              <a:t>set</a:t>
            </a:r>
            <a:r>
              <a:rPr lang="en-US" altLang="zh-TW" sz="2400" dirty="0">
                <a:latin typeface="Centaur" pitchFamily="18" charset="0"/>
              </a:rPr>
              <a:t>, </a:t>
            </a:r>
            <a:r>
              <a:rPr lang="en-US" altLang="zh-TW" sz="2400" b="1" dirty="0">
                <a:solidFill>
                  <a:srgbClr val="C00000"/>
                </a:solidFill>
                <a:latin typeface="Centaur" pitchFamily="18" charset="0"/>
              </a:rPr>
              <a:t>main</a:t>
            </a:r>
            <a:r>
              <a:rPr lang="en-US" altLang="zh-TW" sz="2400" dirty="0">
                <a:latin typeface="Centaur" pitchFamily="18" charset="0"/>
              </a:rPr>
              <a:t> </a:t>
            </a:r>
            <a:r>
              <a:rPr lang="en-US" altLang="zh-TW" sz="2400" b="1" dirty="0">
                <a:solidFill>
                  <a:srgbClr val="C00000"/>
                </a:solidFill>
                <a:latin typeface="Centaur" pitchFamily="18" charset="0"/>
              </a:rPr>
              <a:t>memory</a:t>
            </a:r>
            <a:r>
              <a:rPr lang="en-US" altLang="zh-TW" sz="2400" dirty="0">
                <a:latin typeface="Centaur" pitchFamily="18" charset="0"/>
              </a:rPr>
              <a:t>, </a:t>
            </a:r>
            <a:r>
              <a:rPr lang="en-US" altLang="zh-TW" sz="2400" b="1" dirty="0">
                <a:solidFill>
                  <a:srgbClr val="C00000"/>
                </a:solidFill>
                <a:latin typeface="Centaur" pitchFamily="18" charset="0"/>
              </a:rPr>
              <a:t>interrupts</a:t>
            </a:r>
            <a:r>
              <a:rPr lang="en-US" altLang="zh-TW" sz="2400" dirty="0">
                <a:latin typeface="Centaur" pitchFamily="18" charset="0"/>
              </a:rPr>
              <a:t>, </a:t>
            </a:r>
            <a:r>
              <a:rPr lang="en-US" altLang="zh-TW" sz="2400" b="1" dirty="0">
                <a:solidFill>
                  <a:srgbClr val="C00000"/>
                </a:solidFill>
                <a:latin typeface="Centaur" pitchFamily="18" charset="0"/>
              </a:rPr>
              <a:t>exceptions</a:t>
            </a:r>
            <a:r>
              <a:rPr lang="en-US" altLang="zh-TW" sz="2400" dirty="0">
                <a:latin typeface="Centaur" pitchFamily="18" charset="0"/>
              </a:rPr>
              <a:t>, and </a:t>
            </a:r>
            <a:r>
              <a:rPr lang="en-US" altLang="zh-TW" sz="2400" b="1" dirty="0">
                <a:solidFill>
                  <a:srgbClr val="C00000"/>
                </a:solidFill>
                <a:latin typeface="Centaur" pitchFamily="18" charset="0"/>
              </a:rPr>
              <a:t>device</a:t>
            </a:r>
            <a:r>
              <a:rPr lang="en-US" altLang="zh-TW" sz="2400" dirty="0">
                <a:latin typeface="Centaur" pitchFamily="18" charset="0"/>
              </a:rPr>
              <a:t> </a:t>
            </a:r>
            <a:r>
              <a:rPr lang="en-US" altLang="zh-TW" sz="2400" b="1" dirty="0">
                <a:solidFill>
                  <a:srgbClr val="C00000"/>
                </a:solidFill>
                <a:latin typeface="Centaur" pitchFamily="18" charset="0"/>
              </a:rPr>
              <a:t>access</a:t>
            </a:r>
            <a:r>
              <a:rPr lang="en-US" altLang="zh-TW" sz="2400" dirty="0" smtClean="0">
                <a:latin typeface="Centaur" pitchFamily="18" charset="0"/>
              </a:rPr>
              <a:t>.</a:t>
            </a:r>
          </a:p>
          <a:p>
            <a:pPr algn="just">
              <a:lnSpc>
                <a:spcPct val="90000"/>
              </a:lnSpc>
            </a:pPr>
            <a:r>
              <a:rPr lang="en-US" altLang="zh-TW" sz="2400" dirty="0" smtClean="0">
                <a:latin typeface="Centaur" pitchFamily="18" charset="0"/>
              </a:rPr>
              <a:t>The result is a </a:t>
            </a:r>
            <a:r>
              <a:rPr lang="en-US" altLang="zh-TW" sz="2400" b="1" dirty="0" smtClean="0">
                <a:solidFill>
                  <a:srgbClr val="C00000"/>
                </a:solidFill>
                <a:latin typeface="Centaur" pitchFamily="18" charset="0"/>
              </a:rPr>
              <a:t>system</a:t>
            </a:r>
            <a:r>
              <a:rPr lang="en-US" altLang="zh-TW" sz="2400" dirty="0" smtClean="0">
                <a:latin typeface="Centaur" pitchFamily="18" charset="0"/>
              </a:rPr>
              <a:t> in which </a:t>
            </a:r>
            <a:r>
              <a:rPr lang="en-US" altLang="zh-TW" sz="2400" b="1" dirty="0" smtClean="0">
                <a:solidFill>
                  <a:srgbClr val="C00000"/>
                </a:solidFill>
                <a:latin typeface="Centaur" pitchFamily="18" charset="0"/>
              </a:rPr>
              <a:t>all</a:t>
            </a:r>
            <a:r>
              <a:rPr lang="en-US" altLang="zh-TW" sz="2400" dirty="0" smtClean="0">
                <a:latin typeface="Centaur" pitchFamily="18" charset="0"/>
              </a:rPr>
              <a:t> </a:t>
            </a:r>
            <a:r>
              <a:rPr lang="en-US" altLang="zh-TW" sz="2400" b="1" dirty="0" smtClean="0">
                <a:solidFill>
                  <a:srgbClr val="C00000"/>
                </a:solidFill>
                <a:latin typeface="Centaur" pitchFamily="18" charset="0"/>
              </a:rPr>
              <a:t>software</a:t>
            </a:r>
            <a:r>
              <a:rPr lang="en-US" altLang="zh-TW" sz="2400" dirty="0" smtClean="0">
                <a:latin typeface="Centaur" pitchFamily="18" charset="0"/>
              </a:rPr>
              <a:t> (including all OS’s) capable of execution on the </a:t>
            </a:r>
            <a:r>
              <a:rPr lang="en-US" altLang="zh-TW" sz="2400" b="1" dirty="0" smtClean="0">
                <a:solidFill>
                  <a:srgbClr val="C00000"/>
                </a:solidFill>
                <a:latin typeface="Centaur" pitchFamily="18" charset="0"/>
              </a:rPr>
              <a:t>raw</a:t>
            </a:r>
            <a:r>
              <a:rPr lang="en-US" altLang="zh-TW" sz="2400" dirty="0" smtClean="0">
                <a:latin typeface="Centaur" pitchFamily="18" charset="0"/>
              </a:rPr>
              <a:t> </a:t>
            </a:r>
            <a:r>
              <a:rPr lang="en-US" altLang="zh-TW" sz="2400" b="1" dirty="0" smtClean="0">
                <a:solidFill>
                  <a:srgbClr val="C00000"/>
                </a:solidFill>
                <a:latin typeface="Centaur" pitchFamily="18" charset="0"/>
              </a:rPr>
              <a:t>hardware</a:t>
            </a:r>
            <a:r>
              <a:rPr lang="en-US" altLang="zh-TW" sz="2400" dirty="0" smtClean="0">
                <a:latin typeface="Centaur" pitchFamily="18" charset="0"/>
              </a:rPr>
              <a:t> can be run in the </a:t>
            </a:r>
            <a:r>
              <a:rPr lang="en-US" altLang="zh-TW" sz="2400" b="1" dirty="0" smtClean="0">
                <a:solidFill>
                  <a:srgbClr val="C00000"/>
                </a:solidFill>
                <a:latin typeface="Centaur" pitchFamily="18" charset="0"/>
              </a:rPr>
              <a:t>virtual</a:t>
            </a:r>
            <a:r>
              <a:rPr lang="en-US" altLang="zh-TW" sz="2400" dirty="0" smtClean="0">
                <a:latin typeface="Centaur" pitchFamily="18" charset="0"/>
              </a:rPr>
              <a:t> </a:t>
            </a:r>
            <a:r>
              <a:rPr lang="en-US" altLang="zh-TW" sz="2400" b="1" dirty="0" smtClean="0">
                <a:solidFill>
                  <a:srgbClr val="C00000"/>
                </a:solidFill>
                <a:latin typeface="Centaur" pitchFamily="18" charset="0"/>
              </a:rPr>
              <a:t>machine</a:t>
            </a:r>
          </a:p>
          <a:p>
            <a:pPr algn="just"/>
            <a:r>
              <a:rPr lang="en-US" altLang="zh-TW" sz="2400" dirty="0" smtClean="0">
                <a:latin typeface="Centaur" pitchFamily="18" charset="0"/>
              </a:rPr>
              <a:t>The combination of </a:t>
            </a:r>
            <a:r>
              <a:rPr lang="en-US" altLang="zh-TW" sz="2400" b="1" dirty="0" smtClean="0">
                <a:solidFill>
                  <a:srgbClr val="C00000"/>
                </a:solidFill>
                <a:latin typeface="Centaur" pitchFamily="18" charset="0"/>
              </a:rPr>
              <a:t>binary</a:t>
            </a:r>
            <a:r>
              <a:rPr lang="en-US" altLang="zh-TW" sz="2400" dirty="0" smtClean="0">
                <a:latin typeface="Centaur" pitchFamily="18" charset="0"/>
              </a:rPr>
              <a:t> </a:t>
            </a:r>
            <a:r>
              <a:rPr lang="en-US" altLang="zh-TW" sz="2400" b="1" dirty="0" smtClean="0">
                <a:solidFill>
                  <a:srgbClr val="C00000"/>
                </a:solidFill>
                <a:latin typeface="Centaur" pitchFamily="18" charset="0"/>
              </a:rPr>
              <a:t>translation</a:t>
            </a:r>
            <a:r>
              <a:rPr lang="en-US" altLang="zh-TW" sz="2400" dirty="0" smtClean="0">
                <a:latin typeface="Centaur" pitchFamily="18" charset="0"/>
              </a:rPr>
              <a:t> and </a:t>
            </a:r>
            <a:r>
              <a:rPr lang="en-US" altLang="zh-TW" sz="2400" b="1" dirty="0" smtClean="0">
                <a:solidFill>
                  <a:srgbClr val="C00000"/>
                </a:solidFill>
                <a:latin typeface="Centaur" pitchFamily="18" charset="0"/>
              </a:rPr>
              <a:t>direct</a:t>
            </a:r>
            <a:r>
              <a:rPr lang="en-US" altLang="zh-TW" sz="2400" dirty="0" smtClean="0">
                <a:latin typeface="Centaur" pitchFamily="18" charset="0"/>
              </a:rPr>
              <a:t> </a:t>
            </a:r>
            <a:r>
              <a:rPr lang="en-US" altLang="zh-TW" sz="2400" b="1" dirty="0" smtClean="0">
                <a:solidFill>
                  <a:srgbClr val="C00000"/>
                </a:solidFill>
                <a:latin typeface="Centaur" pitchFamily="18" charset="0"/>
              </a:rPr>
              <a:t>execution</a:t>
            </a:r>
            <a:r>
              <a:rPr lang="en-US" altLang="zh-TW" sz="2400" dirty="0" smtClean="0">
                <a:latin typeface="Centaur" pitchFamily="18" charset="0"/>
              </a:rPr>
              <a:t> provides </a:t>
            </a:r>
            <a:r>
              <a:rPr lang="en-US" altLang="zh-TW" sz="2400" b="1" dirty="0" smtClean="0">
                <a:solidFill>
                  <a:srgbClr val="C00000"/>
                </a:solidFill>
                <a:latin typeface="Centaur" pitchFamily="18" charset="0"/>
              </a:rPr>
              <a:t>Full</a:t>
            </a:r>
            <a:r>
              <a:rPr lang="en-US" altLang="zh-TW" sz="2400" dirty="0" smtClean="0">
                <a:latin typeface="Centaur" pitchFamily="18" charset="0"/>
              </a:rPr>
              <a:t> </a:t>
            </a:r>
            <a:r>
              <a:rPr lang="en-US" altLang="zh-TW" sz="2400" b="1" dirty="0" smtClean="0">
                <a:solidFill>
                  <a:srgbClr val="C00000"/>
                </a:solidFill>
                <a:latin typeface="Centaur" pitchFamily="18" charset="0"/>
              </a:rPr>
              <a:t>Virtualization</a:t>
            </a:r>
            <a:r>
              <a:rPr lang="en-US" altLang="zh-TW" sz="2400" dirty="0" smtClean="0">
                <a:latin typeface="Centaur" pitchFamily="18" charset="0"/>
              </a:rPr>
              <a:t> as the </a:t>
            </a:r>
            <a:r>
              <a:rPr lang="en-US" altLang="zh-TW" sz="2400" b="1" dirty="0" smtClean="0">
                <a:solidFill>
                  <a:srgbClr val="C00000"/>
                </a:solidFill>
                <a:latin typeface="Centaur" pitchFamily="18" charset="0"/>
              </a:rPr>
              <a:t>guest</a:t>
            </a:r>
            <a:r>
              <a:rPr lang="en-US" altLang="zh-TW" sz="2400" dirty="0" smtClean="0">
                <a:latin typeface="Centaur" pitchFamily="18" charset="0"/>
              </a:rPr>
              <a:t> </a:t>
            </a:r>
            <a:r>
              <a:rPr lang="en-US" altLang="zh-TW" sz="2400" b="1" dirty="0" smtClean="0">
                <a:solidFill>
                  <a:srgbClr val="C00000"/>
                </a:solidFill>
                <a:latin typeface="Centaur" pitchFamily="18" charset="0"/>
              </a:rPr>
              <a:t>OS</a:t>
            </a:r>
            <a:r>
              <a:rPr lang="en-US" altLang="zh-TW" sz="2400" dirty="0" smtClean="0">
                <a:latin typeface="Centaur" pitchFamily="18" charset="0"/>
              </a:rPr>
              <a:t> is </a:t>
            </a:r>
            <a:r>
              <a:rPr lang="en-US" altLang="zh-TW" sz="2400" b="1" dirty="0" smtClean="0">
                <a:solidFill>
                  <a:srgbClr val="C00000"/>
                </a:solidFill>
                <a:latin typeface="Centaur" pitchFamily="18" charset="0"/>
              </a:rPr>
              <a:t>fully</a:t>
            </a:r>
            <a:r>
              <a:rPr lang="en-US" altLang="zh-TW" sz="2400" dirty="0" smtClean="0">
                <a:latin typeface="Centaur" pitchFamily="18" charset="0"/>
              </a:rPr>
              <a:t> </a:t>
            </a:r>
            <a:r>
              <a:rPr lang="en-US" altLang="zh-TW" sz="2400" b="1" dirty="0" smtClean="0">
                <a:solidFill>
                  <a:srgbClr val="C00000"/>
                </a:solidFill>
                <a:latin typeface="Centaur" pitchFamily="18" charset="0"/>
              </a:rPr>
              <a:t>abstracted</a:t>
            </a:r>
            <a:r>
              <a:rPr lang="en-US" altLang="zh-TW" sz="2400" dirty="0" smtClean="0">
                <a:latin typeface="Centaur" pitchFamily="18" charset="0"/>
              </a:rPr>
              <a:t> (completely decoupled) from the underlying </a:t>
            </a:r>
            <a:r>
              <a:rPr lang="en-US" altLang="zh-TW" sz="2400" b="1" dirty="0" smtClean="0">
                <a:solidFill>
                  <a:srgbClr val="C00000"/>
                </a:solidFill>
                <a:latin typeface="Centaur" pitchFamily="18" charset="0"/>
              </a:rPr>
              <a:t>hardware</a:t>
            </a:r>
            <a:r>
              <a:rPr lang="en-US" altLang="zh-TW" sz="2400" dirty="0" smtClean="0">
                <a:latin typeface="Centaur" pitchFamily="18" charset="0"/>
              </a:rPr>
              <a:t> by the virtualization layer. </a:t>
            </a:r>
          </a:p>
          <a:p>
            <a:pPr algn="just"/>
            <a:r>
              <a:rPr lang="en-US" altLang="zh-TW" sz="2400" dirty="0" smtClean="0">
                <a:latin typeface="Centaur" pitchFamily="18" charset="0"/>
              </a:rPr>
              <a:t>The </a:t>
            </a:r>
            <a:r>
              <a:rPr lang="en-US" altLang="zh-TW" sz="2400" b="1" dirty="0" smtClean="0">
                <a:solidFill>
                  <a:srgbClr val="C00000"/>
                </a:solidFill>
                <a:latin typeface="Centaur" pitchFamily="18" charset="0"/>
              </a:rPr>
              <a:t>guest</a:t>
            </a:r>
            <a:r>
              <a:rPr lang="en-US" altLang="zh-TW" sz="2400" dirty="0" smtClean="0">
                <a:latin typeface="Centaur" pitchFamily="18" charset="0"/>
              </a:rPr>
              <a:t> </a:t>
            </a:r>
            <a:r>
              <a:rPr lang="en-US" altLang="zh-TW" sz="2400" b="1" dirty="0" smtClean="0">
                <a:solidFill>
                  <a:srgbClr val="C00000"/>
                </a:solidFill>
                <a:latin typeface="Centaur" pitchFamily="18" charset="0"/>
              </a:rPr>
              <a:t>OS</a:t>
            </a:r>
            <a:r>
              <a:rPr lang="en-US" altLang="zh-TW" sz="2400" dirty="0" smtClean="0">
                <a:latin typeface="Centaur" pitchFamily="18" charset="0"/>
              </a:rPr>
              <a:t> is </a:t>
            </a:r>
            <a:r>
              <a:rPr lang="en-US" altLang="zh-TW" sz="2400" b="1" dirty="0" smtClean="0">
                <a:solidFill>
                  <a:srgbClr val="C00000"/>
                </a:solidFill>
                <a:latin typeface="Centaur" pitchFamily="18" charset="0"/>
              </a:rPr>
              <a:t>not</a:t>
            </a:r>
            <a:r>
              <a:rPr lang="en-US" altLang="zh-TW" sz="2400" dirty="0" smtClean="0">
                <a:latin typeface="Centaur" pitchFamily="18" charset="0"/>
              </a:rPr>
              <a:t> </a:t>
            </a:r>
            <a:r>
              <a:rPr lang="en-US" altLang="zh-TW" sz="2400" b="1" dirty="0" smtClean="0">
                <a:solidFill>
                  <a:srgbClr val="C00000"/>
                </a:solidFill>
                <a:latin typeface="Centaur" pitchFamily="18" charset="0"/>
              </a:rPr>
              <a:t>aware</a:t>
            </a:r>
            <a:r>
              <a:rPr lang="en-US" altLang="zh-TW" sz="2400" dirty="0" smtClean="0">
                <a:latin typeface="Centaur" pitchFamily="18" charset="0"/>
              </a:rPr>
              <a:t> it is being </a:t>
            </a:r>
            <a:r>
              <a:rPr lang="en-US" altLang="zh-TW" sz="2400" b="1" dirty="0" smtClean="0">
                <a:solidFill>
                  <a:srgbClr val="C00000"/>
                </a:solidFill>
                <a:latin typeface="Centaur" pitchFamily="18" charset="0"/>
              </a:rPr>
              <a:t>virtualized</a:t>
            </a:r>
            <a:r>
              <a:rPr lang="en-US" altLang="zh-TW" sz="2400" dirty="0" smtClean="0">
                <a:latin typeface="Centaur" pitchFamily="18" charset="0"/>
              </a:rPr>
              <a:t> and requires no modification.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lstStyle/>
          <a:p>
            <a:pPr algn="just"/>
            <a:r>
              <a:rPr lang="en-US" altLang="zh-TW" sz="2400" dirty="0" smtClean="0">
                <a:latin typeface="Centaur" pitchFamily="18" charset="0"/>
              </a:rPr>
              <a:t>The hypervisor translates all </a:t>
            </a:r>
            <a:r>
              <a:rPr lang="en-US" altLang="zh-TW" sz="2400" b="1" dirty="0" smtClean="0">
                <a:solidFill>
                  <a:srgbClr val="C00000"/>
                </a:solidFill>
                <a:latin typeface="Centaur" pitchFamily="18" charset="0"/>
              </a:rPr>
              <a:t>operating</a:t>
            </a:r>
            <a:r>
              <a:rPr lang="en-US" altLang="zh-TW" sz="2400" dirty="0" smtClean="0">
                <a:latin typeface="Centaur" pitchFamily="18" charset="0"/>
              </a:rPr>
              <a:t> </a:t>
            </a:r>
            <a:r>
              <a:rPr lang="en-US" altLang="zh-TW" sz="2400" b="1" dirty="0" smtClean="0">
                <a:solidFill>
                  <a:srgbClr val="C00000"/>
                </a:solidFill>
                <a:latin typeface="Centaur" pitchFamily="18" charset="0"/>
              </a:rPr>
              <a:t>system</a:t>
            </a:r>
            <a:r>
              <a:rPr lang="en-US" altLang="zh-TW" sz="2400" dirty="0" smtClean="0">
                <a:latin typeface="Centaur" pitchFamily="18" charset="0"/>
              </a:rPr>
              <a:t> </a:t>
            </a:r>
            <a:r>
              <a:rPr lang="en-US" altLang="zh-TW" sz="2400" b="1" dirty="0" smtClean="0">
                <a:solidFill>
                  <a:srgbClr val="C00000"/>
                </a:solidFill>
                <a:latin typeface="Centaur" pitchFamily="18" charset="0"/>
              </a:rPr>
              <a:t>instructions</a:t>
            </a:r>
            <a:r>
              <a:rPr lang="en-US" altLang="zh-TW" sz="2400" dirty="0" smtClean="0">
                <a:latin typeface="Centaur" pitchFamily="18" charset="0"/>
              </a:rPr>
              <a:t> on the fly and </a:t>
            </a:r>
            <a:r>
              <a:rPr lang="en-US" altLang="zh-TW" sz="2400" b="1" dirty="0" smtClean="0">
                <a:solidFill>
                  <a:srgbClr val="C00000"/>
                </a:solidFill>
                <a:latin typeface="Centaur" pitchFamily="18" charset="0"/>
              </a:rPr>
              <a:t>caches</a:t>
            </a:r>
            <a:r>
              <a:rPr lang="en-US" altLang="zh-TW" sz="2400" dirty="0" smtClean="0">
                <a:latin typeface="Centaur" pitchFamily="18" charset="0"/>
              </a:rPr>
              <a:t> the </a:t>
            </a:r>
            <a:r>
              <a:rPr lang="en-US" altLang="zh-TW" sz="2400" b="1" dirty="0" smtClean="0">
                <a:solidFill>
                  <a:srgbClr val="C00000"/>
                </a:solidFill>
                <a:latin typeface="Centaur" pitchFamily="18" charset="0"/>
              </a:rPr>
              <a:t>results</a:t>
            </a:r>
            <a:r>
              <a:rPr lang="en-US" altLang="zh-TW" sz="2400" dirty="0" smtClean="0">
                <a:latin typeface="Centaur" pitchFamily="18" charset="0"/>
              </a:rPr>
              <a:t> for future use, while </a:t>
            </a:r>
            <a:r>
              <a:rPr lang="en-US" altLang="zh-TW" sz="2400" b="1" dirty="0" smtClean="0">
                <a:solidFill>
                  <a:srgbClr val="C00000"/>
                </a:solidFill>
                <a:latin typeface="Centaur" pitchFamily="18" charset="0"/>
              </a:rPr>
              <a:t>user</a:t>
            </a:r>
            <a:r>
              <a:rPr lang="en-US" altLang="zh-TW" sz="2400" dirty="0" smtClean="0">
                <a:latin typeface="Centaur" pitchFamily="18" charset="0"/>
              </a:rPr>
              <a:t> </a:t>
            </a:r>
            <a:r>
              <a:rPr lang="en-US" altLang="zh-TW" sz="2400" b="1" dirty="0" smtClean="0">
                <a:solidFill>
                  <a:srgbClr val="C00000"/>
                </a:solidFill>
                <a:latin typeface="Centaur" pitchFamily="18" charset="0"/>
              </a:rPr>
              <a:t>level</a:t>
            </a:r>
            <a:r>
              <a:rPr lang="en-US" altLang="zh-TW" sz="2400" dirty="0" smtClean="0">
                <a:latin typeface="Centaur" pitchFamily="18" charset="0"/>
              </a:rPr>
              <a:t> </a:t>
            </a:r>
            <a:r>
              <a:rPr lang="en-US" altLang="zh-TW" sz="2400" b="1" dirty="0" smtClean="0">
                <a:solidFill>
                  <a:srgbClr val="C00000"/>
                </a:solidFill>
                <a:latin typeface="Centaur" pitchFamily="18" charset="0"/>
              </a:rPr>
              <a:t>instructions</a:t>
            </a:r>
            <a:r>
              <a:rPr lang="en-US" altLang="zh-TW" sz="2400" dirty="0" smtClean="0">
                <a:latin typeface="Centaur" pitchFamily="18" charset="0"/>
              </a:rPr>
              <a:t> run </a:t>
            </a:r>
            <a:r>
              <a:rPr lang="en-US" altLang="zh-TW" sz="2400" b="1" dirty="0" smtClean="0">
                <a:solidFill>
                  <a:srgbClr val="C00000"/>
                </a:solidFill>
                <a:latin typeface="Centaur" pitchFamily="18" charset="0"/>
              </a:rPr>
              <a:t>unmodified</a:t>
            </a:r>
            <a:r>
              <a:rPr lang="en-US" altLang="zh-TW" sz="2400" dirty="0" smtClean="0">
                <a:latin typeface="Centaur" pitchFamily="18" charset="0"/>
              </a:rPr>
              <a:t> at native speed. </a:t>
            </a:r>
          </a:p>
          <a:p>
            <a:pPr algn="just"/>
            <a:r>
              <a:rPr lang="en-US" altLang="zh-TW" sz="2400" dirty="0" smtClean="0">
                <a:solidFill>
                  <a:srgbClr val="C00000"/>
                </a:solidFill>
                <a:latin typeface="Centaur" pitchFamily="18" charset="0"/>
              </a:rPr>
              <a:t>Full</a:t>
            </a:r>
            <a:r>
              <a:rPr lang="en-US" altLang="zh-TW" sz="2400" dirty="0" smtClean="0">
                <a:latin typeface="Centaur" pitchFamily="18" charset="0"/>
              </a:rPr>
              <a:t> </a:t>
            </a:r>
            <a:r>
              <a:rPr lang="en-US" altLang="zh-TW" sz="2400" dirty="0" smtClean="0">
                <a:solidFill>
                  <a:srgbClr val="C00000"/>
                </a:solidFill>
                <a:latin typeface="Centaur" pitchFamily="18" charset="0"/>
              </a:rPr>
              <a:t>Virtualization</a:t>
            </a:r>
            <a:r>
              <a:rPr lang="en-US" altLang="zh-TW" sz="2400" dirty="0" smtClean="0">
                <a:latin typeface="Centaur" pitchFamily="18" charset="0"/>
              </a:rPr>
              <a:t> is done at </a:t>
            </a:r>
            <a:r>
              <a:rPr lang="en-US" altLang="zh-TW" sz="2400" dirty="0" smtClean="0">
                <a:solidFill>
                  <a:srgbClr val="C00000"/>
                </a:solidFill>
                <a:latin typeface="Centaur" pitchFamily="18" charset="0"/>
              </a:rPr>
              <a:t>run</a:t>
            </a:r>
            <a:r>
              <a:rPr lang="en-US" altLang="zh-TW" sz="2400" dirty="0" smtClean="0">
                <a:latin typeface="Centaur" pitchFamily="18" charset="0"/>
              </a:rPr>
              <a:t> </a:t>
            </a:r>
            <a:r>
              <a:rPr lang="en-US" altLang="zh-TW" sz="2400" dirty="0" smtClean="0">
                <a:solidFill>
                  <a:srgbClr val="C00000"/>
                </a:solidFill>
                <a:latin typeface="Centaur" pitchFamily="18" charset="0"/>
              </a:rPr>
              <a:t>time</a:t>
            </a:r>
            <a:r>
              <a:rPr lang="en-US" altLang="zh-TW" sz="2400" dirty="0" smtClean="0">
                <a:latin typeface="Centaur" pitchFamily="18" charset="0"/>
              </a:rPr>
              <a:t>.</a:t>
            </a:r>
          </a:p>
          <a:p>
            <a:pPr algn="just"/>
            <a:r>
              <a:rPr lang="en-US" altLang="zh-TW" sz="2400" dirty="0" smtClean="0">
                <a:latin typeface="Centaur" pitchFamily="18" charset="0"/>
              </a:rPr>
              <a:t>Examples</a:t>
            </a:r>
          </a:p>
          <a:p>
            <a:pPr lvl="1" algn="just"/>
            <a:r>
              <a:rPr lang="en-US" altLang="zh-TW" sz="2400" dirty="0" smtClean="0">
                <a:latin typeface="Centaur" pitchFamily="18" charset="0"/>
              </a:rPr>
              <a:t>VMware</a:t>
            </a:r>
          </a:p>
          <a:p>
            <a:pPr lvl="1" algn="just"/>
            <a:r>
              <a:rPr lang="en-US" altLang="zh-TW" sz="2400" dirty="0" smtClean="0">
                <a:latin typeface="Centaur" pitchFamily="18" charset="0"/>
              </a:rPr>
              <a:t>Microsoft Virtual Server</a:t>
            </a:r>
          </a:p>
          <a:p>
            <a:pPr algn="just">
              <a:lnSpc>
                <a:spcPct val="90000"/>
              </a:lnSpc>
            </a:pPr>
            <a:r>
              <a:rPr lang="en-US" altLang="zh-TW" sz="2400" dirty="0" smtClean="0">
                <a:latin typeface="Centaur" pitchFamily="18" charset="0"/>
              </a:rPr>
              <a:t>Full virtualization has proven highly successful </a:t>
            </a:r>
          </a:p>
          <a:p>
            <a:pPr lvl="1" algn="just">
              <a:lnSpc>
                <a:spcPct val="90000"/>
              </a:lnSpc>
            </a:pPr>
            <a:r>
              <a:rPr lang="en-US" altLang="zh-TW" sz="2400" b="1" dirty="0" smtClean="0">
                <a:solidFill>
                  <a:srgbClr val="C00000"/>
                </a:solidFill>
                <a:latin typeface="Centaur" pitchFamily="18" charset="0"/>
              </a:rPr>
              <a:t>Sharing a computer system among multiple users</a:t>
            </a:r>
          </a:p>
          <a:p>
            <a:pPr lvl="1" algn="just">
              <a:lnSpc>
                <a:spcPct val="90000"/>
              </a:lnSpc>
            </a:pPr>
            <a:r>
              <a:rPr lang="en-US" altLang="zh-TW" sz="2400" b="1" dirty="0" smtClean="0">
                <a:solidFill>
                  <a:srgbClr val="C00000"/>
                </a:solidFill>
                <a:latin typeface="Centaur" pitchFamily="18" charset="0"/>
              </a:rPr>
              <a:t>Isolating users from each other (and from the control program) and </a:t>
            </a:r>
          </a:p>
          <a:p>
            <a:pPr lvl="1" algn="just">
              <a:lnSpc>
                <a:spcPct val="90000"/>
              </a:lnSpc>
            </a:pPr>
            <a:r>
              <a:rPr lang="en-US" altLang="zh-TW" sz="2400" b="1" dirty="0" smtClean="0">
                <a:solidFill>
                  <a:srgbClr val="C00000"/>
                </a:solidFill>
                <a:latin typeface="Centaur" pitchFamily="18" charset="0"/>
              </a:rPr>
              <a:t>Emulating new hardware to achieve improved reliability, security and productivity.</a:t>
            </a:r>
            <a:endParaRPr lang="en-US" sz="2400" dirty="0"/>
          </a:p>
        </p:txBody>
      </p:sp>
      <p:sp>
        <p:nvSpPr>
          <p:cNvPr id="5" name="Rectangle 2"/>
          <p:cNvSpPr>
            <a:spLocks noGrp="1" noChangeArrowheads="1"/>
          </p:cNvSpPr>
          <p:nvPr>
            <p:ph type="title"/>
          </p:nvPr>
        </p:nvSpPr>
        <p:spPr>
          <a:xfrm>
            <a:off x="533400" y="533400"/>
            <a:ext cx="8229600" cy="685800"/>
          </a:xfrm>
        </p:spPr>
        <p:txBody>
          <a:bodyPr/>
          <a:lstStyle/>
          <a:p>
            <a:r>
              <a:rPr lang="en-US" altLang="zh-TW" dirty="0">
                <a:solidFill>
                  <a:srgbClr val="FFFF00"/>
                </a:solidFill>
                <a:latin typeface="Centaur" pitchFamily="18" charset="0"/>
              </a:rPr>
              <a:t>Full Virtualization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152400"/>
            <a:ext cx="8229600" cy="914400"/>
          </a:xfrm>
        </p:spPr>
        <p:txBody>
          <a:bodyPr/>
          <a:lstStyle/>
          <a:p>
            <a:r>
              <a:rPr lang="en-US" altLang="zh-TW" dirty="0" smtClean="0">
                <a:solidFill>
                  <a:srgbClr val="FFFF00"/>
                </a:solidFill>
                <a:latin typeface="Centaur" pitchFamily="18" charset="0"/>
              </a:rPr>
              <a:t>Full Virtualization with </a:t>
            </a:r>
            <a:br>
              <a:rPr lang="en-US" altLang="zh-TW" dirty="0" smtClean="0">
                <a:solidFill>
                  <a:srgbClr val="FFFF00"/>
                </a:solidFill>
                <a:latin typeface="Centaur" pitchFamily="18" charset="0"/>
              </a:rPr>
            </a:br>
            <a:r>
              <a:rPr lang="en-US" altLang="zh-TW" dirty="0" smtClean="0">
                <a:solidFill>
                  <a:srgbClr val="FFFF00"/>
                </a:solidFill>
                <a:latin typeface="Centaur" pitchFamily="18" charset="0"/>
              </a:rPr>
              <a:t>Binary </a:t>
            </a:r>
            <a:r>
              <a:rPr lang="en-US" altLang="zh-TW" dirty="0">
                <a:solidFill>
                  <a:srgbClr val="FFFF00"/>
                </a:solidFill>
                <a:latin typeface="Centaur" pitchFamily="18" charset="0"/>
              </a:rPr>
              <a:t>translation</a:t>
            </a:r>
          </a:p>
        </p:txBody>
      </p:sp>
      <p:sp>
        <p:nvSpPr>
          <p:cNvPr id="88084" name="Text Box 20"/>
          <p:cNvSpPr txBox="1">
            <a:spLocks noChangeArrowheads="1"/>
          </p:cNvSpPr>
          <p:nvPr/>
        </p:nvSpPr>
        <p:spPr bwMode="auto">
          <a:xfrm>
            <a:off x="4903788" y="6256338"/>
            <a:ext cx="3932551" cy="461665"/>
          </a:xfrm>
          <a:prstGeom prst="rect">
            <a:avLst/>
          </a:prstGeom>
          <a:noFill/>
          <a:ln w="9525">
            <a:noFill/>
            <a:miter lim="800000"/>
            <a:headEnd/>
            <a:tailEnd/>
          </a:ln>
          <a:effectLst/>
        </p:spPr>
        <p:txBody>
          <a:bodyPr wrap="none">
            <a:spAutoFit/>
          </a:bodyPr>
          <a:lstStyle/>
          <a:p>
            <a:r>
              <a:rPr lang="en-US" altLang="zh-TW" sz="2400" dirty="0">
                <a:solidFill>
                  <a:srgbClr val="C00000"/>
                </a:solidFill>
                <a:latin typeface="Centaur" pitchFamily="18" charset="0"/>
              </a:rPr>
              <a:t>VMM: Virtual Machine Monitor</a:t>
            </a:r>
          </a:p>
        </p:txBody>
      </p:sp>
      <p:pic>
        <p:nvPicPr>
          <p:cNvPr id="3074" name="Picture 2"/>
          <p:cNvPicPr>
            <a:picLocks noChangeAspect="1" noChangeArrowheads="1"/>
          </p:cNvPicPr>
          <p:nvPr/>
        </p:nvPicPr>
        <p:blipFill>
          <a:blip r:embed="rId2"/>
          <a:srcRect/>
          <a:stretch>
            <a:fillRect/>
          </a:stretch>
        </p:blipFill>
        <p:spPr bwMode="auto">
          <a:xfrm>
            <a:off x="304800" y="1409700"/>
            <a:ext cx="8610600"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Centaur" pitchFamily="18" charset="0"/>
              </a:rPr>
              <a:t>Full Virtualization</a:t>
            </a:r>
            <a:endParaRPr lang="en-US" dirty="0">
              <a:solidFill>
                <a:srgbClr val="FFFF00"/>
              </a:solidFill>
              <a:latin typeface="Centaur" pitchFamily="18" charset="0"/>
            </a:endParaRPr>
          </a:p>
        </p:txBody>
      </p:sp>
      <p:pic>
        <p:nvPicPr>
          <p:cNvPr id="4098" name="Picture 2"/>
          <p:cNvPicPr>
            <a:picLocks noChangeAspect="1" noChangeArrowheads="1"/>
          </p:cNvPicPr>
          <p:nvPr/>
        </p:nvPicPr>
        <p:blipFill>
          <a:blip r:embed="rId2"/>
          <a:srcRect/>
          <a:stretch>
            <a:fillRect/>
          </a:stretch>
        </p:blipFill>
        <p:spPr bwMode="auto">
          <a:xfrm>
            <a:off x="762000" y="1738313"/>
            <a:ext cx="7772400" cy="4814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447800"/>
            <a:ext cx="8229600" cy="5105400"/>
          </a:xfrm>
        </p:spPr>
        <p:txBody>
          <a:bodyPr/>
          <a:lstStyle/>
          <a:p>
            <a:pPr algn="just"/>
            <a:r>
              <a:rPr lang="en-US" sz="2600" b="1" dirty="0" smtClean="0">
                <a:solidFill>
                  <a:srgbClr val="C00000"/>
                </a:solidFill>
                <a:latin typeface="Centaur" pitchFamily="18" charset="0"/>
              </a:rPr>
              <a:t>Advantages</a:t>
            </a:r>
            <a:r>
              <a:rPr lang="en-US" sz="2600" dirty="0" smtClean="0">
                <a:latin typeface="Centaur" pitchFamily="18" charset="0"/>
              </a:rPr>
              <a:t>:</a:t>
            </a:r>
          </a:p>
          <a:p>
            <a:pPr lvl="1" algn="just"/>
            <a:r>
              <a:rPr lang="en-US" sz="2600" dirty="0" smtClean="0">
                <a:latin typeface="Centaur" pitchFamily="18" charset="0"/>
              </a:rPr>
              <a:t>It is </a:t>
            </a:r>
            <a:r>
              <a:rPr lang="en-US" sz="2600" b="1" dirty="0" smtClean="0">
                <a:solidFill>
                  <a:srgbClr val="C00000"/>
                </a:solidFill>
                <a:latin typeface="Centaur" pitchFamily="18" charset="0"/>
              </a:rPr>
              <a:t>flexible</a:t>
            </a:r>
          </a:p>
          <a:p>
            <a:pPr lvl="1" algn="just"/>
            <a:r>
              <a:rPr lang="en-US" sz="2600" b="1" dirty="0" smtClean="0">
                <a:solidFill>
                  <a:srgbClr val="C00000"/>
                </a:solidFill>
                <a:latin typeface="Centaur" pitchFamily="18" charset="0"/>
              </a:rPr>
              <a:t>Guest</a:t>
            </a:r>
            <a:r>
              <a:rPr lang="en-US" sz="2600" dirty="0" smtClean="0">
                <a:latin typeface="Centaur" pitchFamily="18" charset="0"/>
              </a:rPr>
              <a:t> </a:t>
            </a:r>
            <a:r>
              <a:rPr lang="en-US" sz="2600" b="1" dirty="0" smtClean="0">
                <a:solidFill>
                  <a:srgbClr val="C00000"/>
                </a:solidFill>
                <a:latin typeface="Centaur" pitchFamily="18" charset="0"/>
              </a:rPr>
              <a:t>OS</a:t>
            </a:r>
            <a:r>
              <a:rPr lang="en-US" sz="2600" dirty="0" smtClean="0">
                <a:latin typeface="Centaur" pitchFamily="18" charset="0"/>
              </a:rPr>
              <a:t> is </a:t>
            </a:r>
            <a:r>
              <a:rPr lang="en-US" sz="2600" b="1" dirty="0" smtClean="0">
                <a:solidFill>
                  <a:srgbClr val="C00000"/>
                </a:solidFill>
                <a:latin typeface="Centaur" pitchFamily="18" charset="0"/>
              </a:rPr>
              <a:t>decoupled</a:t>
            </a:r>
            <a:r>
              <a:rPr lang="en-US" sz="2600" dirty="0" smtClean="0">
                <a:latin typeface="Centaur" pitchFamily="18" charset="0"/>
              </a:rPr>
              <a:t> from Hardware and </a:t>
            </a:r>
            <a:r>
              <a:rPr lang="en-US" sz="2600" b="1" dirty="0" smtClean="0">
                <a:solidFill>
                  <a:srgbClr val="C00000"/>
                </a:solidFill>
                <a:latin typeface="Centaur" pitchFamily="18" charset="0"/>
              </a:rPr>
              <a:t>unaware</a:t>
            </a:r>
            <a:r>
              <a:rPr lang="en-US" sz="2600" dirty="0" smtClean="0">
                <a:latin typeface="Centaur" pitchFamily="18" charset="0"/>
              </a:rPr>
              <a:t> that it is </a:t>
            </a:r>
            <a:r>
              <a:rPr lang="en-US" sz="2600" b="1" dirty="0" smtClean="0">
                <a:solidFill>
                  <a:srgbClr val="C00000"/>
                </a:solidFill>
                <a:latin typeface="Centaur" pitchFamily="18" charset="0"/>
              </a:rPr>
              <a:t>virtualized</a:t>
            </a:r>
            <a:r>
              <a:rPr lang="en-US" sz="2600" dirty="0" smtClean="0">
                <a:latin typeface="Centaur" pitchFamily="18" charset="0"/>
              </a:rPr>
              <a:t>.</a:t>
            </a:r>
          </a:p>
          <a:p>
            <a:pPr algn="just"/>
            <a:r>
              <a:rPr lang="en-US" sz="2600" b="1" dirty="0" smtClean="0">
                <a:solidFill>
                  <a:srgbClr val="C00000"/>
                </a:solidFill>
                <a:latin typeface="Centaur" pitchFamily="18" charset="0"/>
              </a:rPr>
              <a:t>Disadvantages</a:t>
            </a:r>
            <a:r>
              <a:rPr lang="en-US" sz="2600" dirty="0" smtClean="0">
                <a:latin typeface="Centaur" pitchFamily="18" charset="0"/>
              </a:rPr>
              <a:t>:</a:t>
            </a:r>
          </a:p>
          <a:p>
            <a:pPr lvl="1" algn="just"/>
            <a:r>
              <a:rPr lang="en-US" sz="2600" dirty="0" smtClean="0">
                <a:latin typeface="Centaur" pitchFamily="18" charset="0"/>
              </a:rPr>
              <a:t>It may be </a:t>
            </a:r>
            <a:r>
              <a:rPr lang="en-US" sz="2600" dirty="0" smtClean="0">
                <a:solidFill>
                  <a:srgbClr val="C00000"/>
                </a:solidFill>
                <a:latin typeface="Centaur" pitchFamily="18" charset="0"/>
              </a:rPr>
              <a:t>slow</a:t>
            </a:r>
            <a:r>
              <a:rPr lang="en-US" sz="2600" dirty="0" smtClean="0">
                <a:latin typeface="Centaur" pitchFamily="18" charset="0"/>
              </a:rPr>
              <a:t>.</a:t>
            </a:r>
          </a:p>
          <a:p>
            <a:pPr lvl="1" algn="just"/>
            <a:r>
              <a:rPr lang="en-US" sz="2600" dirty="0" smtClean="0">
                <a:latin typeface="Centaur" pitchFamily="18" charset="0"/>
              </a:rPr>
              <a:t>Binary Translation </a:t>
            </a:r>
            <a:r>
              <a:rPr lang="en-US" sz="2600" b="1" dirty="0" smtClean="0">
                <a:solidFill>
                  <a:srgbClr val="C00000"/>
                </a:solidFill>
                <a:latin typeface="Centaur" pitchFamily="18" charset="0"/>
              </a:rPr>
              <a:t>incurs</a:t>
            </a:r>
            <a:r>
              <a:rPr lang="en-US" sz="2600" dirty="0" smtClean="0">
                <a:latin typeface="Centaur" pitchFamily="18" charset="0"/>
              </a:rPr>
              <a:t> </a:t>
            </a:r>
            <a:r>
              <a:rPr lang="en-US" sz="2600" b="1" dirty="0" smtClean="0">
                <a:solidFill>
                  <a:srgbClr val="C00000"/>
                </a:solidFill>
                <a:latin typeface="Centaur" pitchFamily="18" charset="0"/>
              </a:rPr>
              <a:t>time</a:t>
            </a:r>
            <a:r>
              <a:rPr lang="en-US" sz="2600" dirty="0" smtClean="0">
                <a:latin typeface="Centaur" pitchFamily="18" charset="0"/>
              </a:rPr>
              <a:t> which affects </a:t>
            </a:r>
            <a:r>
              <a:rPr lang="en-US" sz="2600" b="1" dirty="0" smtClean="0">
                <a:solidFill>
                  <a:srgbClr val="C00000"/>
                </a:solidFill>
                <a:latin typeface="Centaur" pitchFamily="18" charset="0"/>
              </a:rPr>
              <a:t>performance</a:t>
            </a:r>
            <a:r>
              <a:rPr lang="en-US" sz="2600" dirty="0" smtClean="0">
                <a:latin typeface="Centaur" pitchFamily="18" charset="0"/>
              </a:rPr>
              <a:t>.</a:t>
            </a:r>
          </a:p>
          <a:p>
            <a:pPr lvl="1" algn="just"/>
            <a:r>
              <a:rPr lang="en-US" sz="2600" dirty="0" smtClean="0">
                <a:latin typeface="Centaur" pitchFamily="18" charset="0"/>
              </a:rPr>
              <a:t>Full Virtualization of </a:t>
            </a:r>
            <a:r>
              <a:rPr lang="en-US" sz="2600" b="1" dirty="0" smtClean="0">
                <a:solidFill>
                  <a:srgbClr val="C00000"/>
                </a:solidFill>
                <a:latin typeface="Centaur" pitchFamily="18" charset="0"/>
              </a:rPr>
              <a:t>I/O</a:t>
            </a:r>
            <a:r>
              <a:rPr lang="en-US" sz="2600" dirty="0" smtClean="0">
                <a:latin typeface="Centaur" pitchFamily="18" charset="0"/>
              </a:rPr>
              <a:t> intensive </a:t>
            </a:r>
            <a:r>
              <a:rPr lang="en-US" sz="2600" b="1" dirty="0" smtClean="0">
                <a:solidFill>
                  <a:srgbClr val="C00000"/>
                </a:solidFill>
                <a:latin typeface="Centaur" pitchFamily="18" charset="0"/>
              </a:rPr>
              <a:t>applications</a:t>
            </a:r>
            <a:r>
              <a:rPr lang="en-US" sz="2600" dirty="0" smtClean="0">
                <a:latin typeface="Centaur" pitchFamily="18" charset="0"/>
              </a:rPr>
              <a:t> is a </a:t>
            </a:r>
            <a:r>
              <a:rPr lang="en-US" sz="2600" b="1" dirty="0" smtClean="0">
                <a:solidFill>
                  <a:srgbClr val="C00000"/>
                </a:solidFill>
                <a:latin typeface="Centaur" pitchFamily="18" charset="0"/>
              </a:rPr>
              <a:t>big</a:t>
            </a:r>
            <a:r>
              <a:rPr lang="en-US" sz="2600" dirty="0" smtClean="0">
                <a:latin typeface="Centaur" pitchFamily="18" charset="0"/>
              </a:rPr>
              <a:t> </a:t>
            </a:r>
            <a:r>
              <a:rPr lang="en-US" sz="2600" b="1" dirty="0" smtClean="0">
                <a:solidFill>
                  <a:srgbClr val="C00000"/>
                </a:solidFill>
                <a:latin typeface="Centaur" pitchFamily="18" charset="0"/>
              </a:rPr>
              <a:t>challenge</a:t>
            </a:r>
            <a:r>
              <a:rPr lang="en-US" sz="2600" dirty="0" smtClean="0">
                <a:latin typeface="Centaur" pitchFamily="18" charset="0"/>
              </a:rPr>
              <a:t>.</a:t>
            </a:r>
            <a:endParaRPr lang="en-US" sz="2600" dirty="0">
              <a:latin typeface="Centaur" pitchFamily="18" charset="0"/>
            </a:endParaRPr>
          </a:p>
        </p:txBody>
      </p:sp>
      <p:sp>
        <p:nvSpPr>
          <p:cNvPr id="6" name="Title 1"/>
          <p:cNvSpPr txBox="1">
            <a:spLocks/>
          </p:cNvSpPr>
          <p:nvPr/>
        </p:nvSpPr>
        <p:spPr bwMode="auto">
          <a:xfrm>
            <a:off x="685800" y="68580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rgbClr val="FFFF00"/>
                </a:solidFill>
                <a:effectLst/>
                <a:uLnTx/>
                <a:uFillTx/>
                <a:latin typeface="Centaur" pitchFamily="18" charset="0"/>
                <a:ea typeface="+mj-ea"/>
                <a:cs typeface="+mj-cs"/>
                <a:sym typeface="Calibri" pitchFamily="34" charset="0"/>
              </a:rPr>
              <a:t>Full Virtualization</a:t>
            </a:r>
            <a:endParaRPr kumimoji="0" lang="en-US" sz="4400" b="0" i="0" u="none" strike="noStrike" kern="0" cap="none" spc="0" normalizeH="0" baseline="0" noProof="0" dirty="0">
              <a:ln>
                <a:noFill/>
              </a:ln>
              <a:solidFill>
                <a:srgbClr val="FFFF00"/>
              </a:solidFill>
              <a:effectLst/>
              <a:uLnTx/>
              <a:uFillTx/>
              <a:latin typeface="Centaur" pitchFamily="18" charset="0"/>
              <a:ea typeface="+mj-ea"/>
              <a:cs typeface="+mj-cs"/>
              <a:sym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sz="2400" dirty="0" smtClean="0">
                <a:latin typeface="Centaur" pitchFamily="18" charset="0"/>
              </a:rPr>
              <a:t>Full Virtualization can be done in two forms</a:t>
            </a:r>
          </a:p>
          <a:p>
            <a:pPr lvl="1" algn="just"/>
            <a:r>
              <a:rPr lang="en-US" dirty="0" smtClean="0">
                <a:latin typeface="Centaur" pitchFamily="18" charset="0"/>
              </a:rPr>
              <a:t>1. Bare- Metal Virtual Machine (Native VM)</a:t>
            </a:r>
          </a:p>
          <a:p>
            <a:pPr lvl="1" algn="just"/>
            <a:r>
              <a:rPr lang="en-US" dirty="0" smtClean="0">
                <a:latin typeface="Centaur" pitchFamily="18" charset="0"/>
              </a:rPr>
              <a:t>2. Hosted Virtual Machine (</a:t>
            </a:r>
            <a:r>
              <a:rPr lang="en-US" b="1" dirty="0" smtClean="0">
                <a:solidFill>
                  <a:srgbClr val="C00000"/>
                </a:solidFill>
                <a:latin typeface="Centaur" pitchFamily="18" charset="0"/>
              </a:rPr>
              <a:t>Host-Based Virtualization</a:t>
            </a:r>
            <a:r>
              <a:rPr lang="en-US" dirty="0" smtClean="0">
                <a:latin typeface="Centaur" pitchFamily="18" charset="0"/>
              </a:rPr>
              <a:t>)</a:t>
            </a:r>
            <a:endParaRPr lang="en-US" dirty="0">
              <a:latin typeface="Centaur" pitchFamily="18" charset="0"/>
            </a:endParaRPr>
          </a:p>
        </p:txBody>
      </p:sp>
      <p:sp>
        <p:nvSpPr>
          <p:cNvPr id="6" name="Rectangle 2"/>
          <p:cNvSpPr>
            <a:spLocks noGrp="1" noChangeArrowheads="1"/>
          </p:cNvSpPr>
          <p:nvPr>
            <p:ph type="title"/>
          </p:nvPr>
        </p:nvSpPr>
        <p:spPr>
          <a:xfrm>
            <a:off x="533400" y="533400"/>
            <a:ext cx="8229600" cy="685800"/>
          </a:xfrm>
        </p:spPr>
        <p:txBody>
          <a:bodyPr/>
          <a:lstStyle/>
          <a:p>
            <a:r>
              <a:rPr lang="en-US" altLang="zh-TW" dirty="0">
                <a:solidFill>
                  <a:srgbClr val="FFFF00"/>
                </a:solidFill>
                <a:latin typeface="Centaur" pitchFamily="18" charset="0"/>
              </a:rPr>
              <a:t>Full Virtualization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914400"/>
          </a:xfrm>
        </p:spPr>
        <p:txBody>
          <a:bodyPr/>
          <a:lstStyle/>
          <a:p>
            <a:r>
              <a:rPr lang="en-US" dirty="0" smtClean="0">
                <a:solidFill>
                  <a:srgbClr val="FFFF00"/>
                </a:solidFill>
                <a:latin typeface="Centaur" pitchFamily="18" charset="0"/>
              </a:rPr>
              <a:t>Types of Hypervisor – Bare-Metal VM</a:t>
            </a:r>
            <a:endParaRPr lang="en-US" dirty="0">
              <a:solidFill>
                <a:srgbClr val="FFFF00"/>
              </a:solidFill>
              <a:latin typeface="Centaur" pitchFamily="18" charset="0"/>
            </a:endParaRPr>
          </a:p>
        </p:txBody>
      </p:sp>
      <p:pic>
        <p:nvPicPr>
          <p:cNvPr id="8194" name="Picture 2"/>
          <p:cNvPicPr>
            <a:picLocks noChangeAspect="1" noChangeArrowheads="1"/>
          </p:cNvPicPr>
          <p:nvPr/>
        </p:nvPicPr>
        <p:blipFill>
          <a:blip r:embed="rId2"/>
          <a:srcRect/>
          <a:stretch>
            <a:fillRect/>
          </a:stretch>
        </p:blipFill>
        <p:spPr bwMode="auto">
          <a:xfrm>
            <a:off x="304800" y="1524001"/>
            <a:ext cx="8534400" cy="18288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828800" y="3200400"/>
            <a:ext cx="5638800" cy="3467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dirty="0">
                <a:solidFill>
                  <a:srgbClr val="FFFF00"/>
                </a:solidFill>
                <a:latin typeface="Centaur" pitchFamily="18" charset="0"/>
              </a:rPr>
              <a:t>Outline</a:t>
            </a:r>
          </a:p>
        </p:txBody>
      </p:sp>
      <p:sp>
        <p:nvSpPr>
          <p:cNvPr id="7171" name="Rectangle 3"/>
          <p:cNvSpPr>
            <a:spLocks noGrp="1" noChangeArrowheads="1"/>
          </p:cNvSpPr>
          <p:nvPr>
            <p:ph type="body" idx="1"/>
          </p:nvPr>
        </p:nvSpPr>
        <p:spPr>
          <a:xfrm>
            <a:off x="457200" y="1600200"/>
            <a:ext cx="8229600" cy="4953000"/>
          </a:xfrm>
        </p:spPr>
        <p:txBody>
          <a:bodyPr/>
          <a:lstStyle/>
          <a:p>
            <a:pPr algn="just"/>
            <a:r>
              <a:rPr lang="en-US" altLang="zh-TW" dirty="0" smtClean="0">
                <a:latin typeface="Centaur" pitchFamily="18" charset="0"/>
              </a:rPr>
              <a:t>Virtualization</a:t>
            </a:r>
          </a:p>
          <a:p>
            <a:pPr algn="just"/>
            <a:r>
              <a:rPr lang="en-US" dirty="0" smtClean="0">
                <a:latin typeface="Centaur" pitchFamily="18" charset="0"/>
              </a:rPr>
              <a:t>Virtualization Structure Tools and Mechanisms</a:t>
            </a:r>
          </a:p>
          <a:p>
            <a:pPr algn="just"/>
            <a:r>
              <a:rPr lang="en-US" altLang="zh-TW" dirty="0" smtClean="0">
                <a:latin typeface="Centaur" pitchFamily="18" charset="0"/>
              </a:rPr>
              <a:t>Virtualization of CPU, Memory and IO</a:t>
            </a:r>
          </a:p>
          <a:p>
            <a:pPr lvl="0" algn="just">
              <a:defRPr/>
            </a:pPr>
            <a:r>
              <a:rPr lang="en-US" altLang="zh-TW" dirty="0" smtClean="0">
                <a:latin typeface="Centaur" pitchFamily="18" charset="0"/>
              </a:rPr>
              <a:t>Importance of Virtualization in Cloud</a:t>
            </a:r>
          </a:p>
          <a:p>
            <a:pPr lvl="0" algn="just">
              <a:defRPr/>
            </a:pPr>
            <a:r>
              <a:rPr lang="en-US" altLang="zh-TW" dirty="0" smtClean="0">
                <a:latin typeface="Centaur" pitchFamily="18" charset="0"/>
              </a:rPr>
              <a:t>Disadvantages of Virtualization</a:t>
            </a:r>
          </a:p>
          <a:p>
            <a:pPr algn="just">
              <a:buNone/>
            </a:pPr>
            <a:endParaRPr lang="en-US" altLang="zh-TW" dirty="0" smtClean="0">
              <a:latin typeface="Centaur"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04800" y="1371600"/>
            <a:ext cx="8610600" cy="1828800"/>
          </a:xfrm>
          <a:prstGeom prst="rect">
            <a:avLst/>
          </a:prstGeom>
          <a:noFill/>
          <a:ln w="9525">
            <a:noFill/>
            <a:miter lim="800000"/>
            <a:headEnd/>
            <a:tailEnd/>
          </a:ln>
          <a:effectLst/>
        </p:spPr>
      </p:pic>
      <p:sp>
        <p:nvSpPr>
          <p:cNvPr id="5" name="Title 1"/>
          <p:cNvSpPr>
            <a:spLocks noGrp="1"/>
          </p:cNvSpPr>
          <p:nvPr>
            <p:ph type="title"/>
          </p:nvPr>
        </p:nvSpPr>
        <p:spPr>
          <a:xfrm>
            <a:off x="533400" y="381000"/>
            <a:ext cx="8229600" cy="685800"/>
          </a:xfrm>
        </p:spPr>
        <p:txBody>
          <a:bodyPr/>
          <a:lstStyle/>
          <a:p>
            <a:r>
              <a:rPr lang="en-US" dirty="0" smtClean="0">
                <a:solidFill>
                  <a:srgbClr val="FFFF00"/>
                </a:solidFill>
                <a:latin typeface="Centaur" pitchFamily="18" charset="0"/>
              </a:rPr>
              <a:t>Types of Hypervisor- Hosted VM</a:t>
            </a:r>
            <a:br>
              <a:rPr lang="en-US" dirty="0" smtClean="0">
                <a:solidFill>
                  <a:srgbClr val="FFFF00"/>
                </a:solidFill>
                <a:latin typeface="Centaur" pitchFamily="18" charset="0"/>
              </a:rPr>
            </a:br>
            <a:r>
              <a:rPr lang="en-US" dirty="0" smtClean="0">
                <a:solidFill>
                  <a:srgbClr val="FFFF00"/>
                </a:solidFill>
                <a:latin typeface="Centaur" pitchFamily="18" charset="0"/>
              </a:rPr>
              <a:t>Host-Based Virtualization</a:t>
            </a:r>
            <a:endParaRPr lang="en-US" dirty="0">
              <a:solidFill>
                <a:srgbClr val="FFFF00"/>
              </a:solidFill>
              <a:latin typeface="Centaur" pitchFamily="18" charset="0"/>
            </a:endParaRPr>
          </a:p>
        </p:txBody>
      </p:sp>
      <p:pic>
        <p:nvPicPr>
          <p:cNvPr id="9219" name="Picture 3"/>
          <p:cNvPicPr>
            <a:picLocks noChangeAspect="1" noChangeArrowheads="1"/>
          </p:cNvPicPr>
          <p:nvPr/>
        </p:nvPicPr>
        <p:blipFill>
          <a:blip r:embed="rId3"/>
          <a:srcRect/>
          <a:stretch>
            <a:fillRect/>
          </a:stretch>
        </p:blipFill>
        <p:spPr bwMode="auto">
          <a:xfrm>
            <a:off x="1752600" y="3200401"/>
            <a:ext cx="5562600" cy="3505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381000"/>
            <a:ext cx="8229600" cy="685800"/>
          </a:xfrm>
        </p:spPr>
        <p:txBody>
          <a:bodyPr/>
          <a:lstStyle/>
          <a:p>
            <a:r>
              <a:rPr lang="en-US" dirty="0" smtClean="0">
                <a:solidFill>
                  <a:srgbClr val="FFFF00"/>
                </a:solidFill>
                <a:latin typeface="Centaur" pitchFamily="18" charset="0"/>
              </a:rPr>
              <a:t>Types of Hypervisor- Hosted VM</a:t>
            </a:r>
            <a:br>
              <a:rPr lang="en-US" dirty="0" smtClean="0">
                <a:solidFill>
                  <a:srgbClr val="FFFF00"/>
                </a:solidFill>
                <a:latin typeface="Centaur" pitchFamily="18" charset="0"/>
              </a:rPr>
            </a:br>
            <a:r>
              <a:rPr lang="en-US" dirty="0" smtClean="0">
                <a:solidFill>
                  <a:srgbClr val="FFFF00"/>
                </a:solidFill>
                <a:latin typeface="Centaur" pitchFamily="18" charset="0"/>
              </a:rPr>
              <a:t>Host-based Virtualization</a:t>
            </a:r>
            <a:endParaRPr lang="en-US" dirty="0">
              <a:solidFill>
                <a:srgbClr val="FFFF00"/>
              </a:solidFill>
              <a:latin typeface="Centaur" pitchFamily="18" charset="0"/>
            </a:endParaRPr>
          </a:p>
        </p:txBody>
      </p:sp>
      <p:sp>
        <p:nvSpPr>
          <p:cNvPr id="7" name="Content Placeholder 6"/>
          <p:cNvSpPr>
            <a:spLocks noGrp="1"/>
          </p:cNvSpPr>
          <p:nvPr>
            <p:ph idx="1"/>
          </p:nvPr>
        </p:nvSpPr>
        <p:spPr>
          <a:xfrm>
            <a:off x="457200" y="1371600"/>
            <a:ext cx="8229600" cy="5181600"/>
          </a:xfrm>
        </p:spPr>
        <p:txBody>
          <a:bodyPr/>
          <a:lstStyle/>
          <a:p>
            <a:pPr algn="just"/>
            <a:r>
              <a:rPr lang="en-US" sz="2600" b="1" dirty="0" smtClean="0">
                <a:solidFill>
                  <a:srgbClr val="C00000"/>
                </a:solidFill>
                <a:latin typeface="Centaur" pitchFamily="18" charset="0"/>
              </a:rPr>
              <a:t>Advantages</a:t>
            </a:r>
            <a:r>
              <a:rPr lang="en-US" sz="2600" dirty="0" smtClean="0">
                <a:latin typeface="Centaur" pitchFamily="18" charset="0"/>
              </a:rPr>
              <a:t>:</a:t>
            </a:r>
          </a:p>
          <a:p>
            <a:pPr lvl="1" algn="just"/>
            <a:r>
              <a:rPr lang="en-US" sz="2600" dirty="0" smtClean="0">
                <a:latin typeface="Centaur" pitchFamily="18" charset="0"/>
              </a:rPr>
              <a:t>User installs VM architecture </a:t>
            </a:r>
            <a:r>
              <a:rPr lang="en-US" sz="2600" dirty="0" smtClean="0">
                <a:solidFill>
                  <a:srgbClr val="C00000"/>
                </a:solidFill>
                <a:latin typeface="Centaur" pitchFamily="18" charset="0"/>
              </a:rPr>
              <a:t>without</a:t>
            </a:r>
            <a:r>
              <a:rPr lang="en-US" sz="2600" dirty="0" smtClean="0">
                <a:latin typeface="Centaur" pitchFamily="18" charset="0"/>
              </a:rPr>
              <a:t> </a:t>
            </a:r>
            <a:r>
              <a:rPr lang="en-US" sz="2600" dirty="0" smtClean="0">
                <a:solidFill>
                  <a:srgbClr val="C00000"/>
                </a:solidFill>
                <a:latin typeface="Centaur" pitchFamily="18" charset="0"/>
              </a:rPr>
              <a:t>modifying</a:t>
            </a:r>
            <a:r>
              <a:rPr lang="en-US" sz="2600" dirty="0" smtClean="0">
                <a:latin typeface="Centaur" pitchFamily="18" charset="0"/>
              </a:rPr>
              <a:t> Host OS.</a:t>
            </a:r>
          </a:p>
          <a:p>
            <a:pPr lvl="1" algn="just"/>
            <a:r>
              <a:rPr lang="en-US" sz="2600" dirty="0" smtClean="0">
                <a:latin typeface="Centaur" pitchFamily="18" charset="0"/>
              </a:rPr>
              <a:t>More Flexible</a:t>
            </a:r>
          </a:p>
          <a:p>
            <a:pPr lvl="1" algn="just"/>
            <a:r>
              <a:rPr lang="en-US" sz="2600" dirty="0" smtClean="0">
                <a:latin typeface="Centaur" pitchFamily="18" charset="0"/>
              </a:rPr>
              <a:t>Host Based Virtualization appeals to many </a:t>
            </a:r>
            <a:r>
              <a:rPr lang="en-US" sz="2600" dirty="0" smtClean="0">
                <a:solidFill>
                  <a:srgbClr val="C00000"/>
                </a:solidFill>
                <a:latin typeface="Centaur" pitchFamily="18" charset="0"/>
              </a:rPr>
              <a:t>host</a:t>
            </a:r>
            <a:r>
              <a:rPr lang="en-US" sz="2600" dirty="0" smtClean="0">
                <a:latin typeface="Centaur" pitchFamily="18" charset="0"/>
              </a:rPr>
              <a:t> </a:t>
            </a:r>
            <a:r>
              <a:rPr lang="en-US" sz="2600" dirty="0" smtClean="0">
                <a:solidFill>
                  <a:srgbClr val="C00000"/>
                </a:solidFill>
                <a:latin typeface="Centaur" pitchFamily="18" charset="0"/>
              </a:rPr>
              <a:t>machine</a:t>
            </a:r>
            <a:r>
              <a:rPr lang="en-US" sz="2600" dirty="0" smtClean="0">
                <a:latin typeface="Centaur" pitchFamily="18" charset="0"/>
              </a:rPr>
              <a:t> </a:t>
            </a:r>
            <a:r>
              <a:rPr lang="en-US" sz="2600" dirty="0" smtClean="0">
                <a:solidFill>
                  <a:srgbClr val="C00000"/>
                </a:solidFill>
                <a:latin typeface="Centaur" pitchFamily="18" charset="0"/>
              </a:rPr>
              <a:t>configuration</a:t>
            </a:r>
            <a:r>
              <a:rPr lang="en-US" sz="2600" dirty="0" smtClean="0">
                <a:latin typeface="Centaur" pitchFamily="18" charset="0"/>
              </a:rPr>
              <a:t>.</a:t>
            </a:r>
          </a:p>
          <a:p>
            <a:pPr algn="just"/>
            <a:r>
              <a:rPr lang="en-US" sz="2600" b="1" dirty="0" smtClean="0">
                <a:solidFill>
                  <a:srgbClr val="C00000"/>
                </a:solidFill>
                <a:latin typeface="Centaur" pitchFamily="18" charset="0"/>
              </a:rPr>
              <a:t>Disadvantages</a:t>
            </a:r>
            <a:r>
              <a:rPr lang="en-US" sz="2600" dirty="0" smtClean="0">
                <a:latin typeface="Centaur" pitchFamily="18" charset="0"/>
              </a:rPr>
              <a:t>:</a:t>
            </a:r>
          </a:p>
          <a:p>
            <a:pPr lvl="1" algn="just"/>
            <a:r>
              <a:rPr lang="en-US" sz="2600" dirty="0" smtClean="0">
                <a:latin typeface="Centaur" pitchFamily="18" charset="0"/>
              </a:rPr>
              <a:t>It may be </a:t>
            </a:r>
            <a:r>
              <a:rPr lang="en-US" sz="2600" dirty="0" smtClean="0">
                <a:solidFill>
                  <a:srgbClr val="C00000"/>
                </a:solidFill>
                <a:latin typeface="Centaur" pitchFamily="18" charset="0"/>
              </a:rPr>
              <a:t>slow</a:t>
            </a:r>
            <a:r>
              <a:rPr lang="en-US" sz="2600" dirty="0" smtClean="0">
                <a:latin typeface="Centaur" pitchFamily="18" charset="0"/>
              </a:rPr>
              <a:t>.</a:t>
            </a:r>
          </a:p>
          <a:p>
            <a:pPr lvl="1" algn="just"/>
            <a:r>
              <a:rPr lang="en-US" sz="2600" dirty="0" smtClean="0">
                <a:latin typeface="Centaur" pitchFamily="18" charset="0"/>
              </a:rPr>
              <a:t>Accessing hardware involves four layer mapping which </a:t>
            </a:r>
            <a:r>
              <a:rPr lang="en-US" sz="2600" dirty="0" smtClean="0">
                <a:solidFill>
                  <a:srgbClr val="C00000"/>
                </a:solidFill>
                <a:latin typeface="Centaur" pitchFamily="18" charset="0"/>
              </a:rPr>
              <a:t>degrades</a:t>
            </a:r>
            <a:r>
              <a:rPr lang="en-US" sz="2600" dirty="0" smtClean="0">
                <a:latin typeface="Centaur" pitchFamily="18" charset="0"/>
              </a:rPr>
              <a:t> </a:t>
            </a:r>
            <a:r>
              <a:rPr lang="en-US" sz="2600" dirty="0" smtClean="0">
                <a:solidFill>
                  <a:srgbClr val="C00000"/>
                </a:solidFill>
                <a:latin typeface="Centaur" pitchFamily="18" charset="0"/>
              </a:rPr>
              <a:t>performance</a:t>
            </a:r>
            <a:r>
              <a:rPr lang="en-US" sz="2600" dirty="0" smtClean="0">
                <a:latin typeface="Centaur" pitchFamily="18" charset="0"/>
              </a:rPr>
              <a:t>.</a:t>
            </a:r>
          </a:p>
          <a:p>
            <a:pPr lvl="1" algn="just"/>
            <a:r>
              <a:rPr lang="en-US" sz="2600" dirty="0" smtClean="0">
                <a:latin typeface="Centaur" pitchFamily="18" charset="0"/>
              </a:rPr>
              <a:t>Requires </a:t>
            </a:r>
            <a:r>
              <a:rPr lang="en-US" sz="2600" dirty="0" smtClean="0">
                <a:solidFill>
                  <a:srgbClr val="C00000"/>
                </a:solidFill>
                <a:latin typeface="Centaur" pitchFamily="18" charset="0"/>
              </a:rPr>
              <a:t>Binary</a:t>
            </a:r>
            <a:r>
              <a:rPr lang="en-US" sz="2600" dirty="0" smtClean="0">
                <a:latin typeface="Centaur" pitchFamily="18" charset="0"/>
              </a:rPr>
              <a:t> </a:t>
            </a:r>
            <a:r>
              <a:rPr lang="en-US" sz="2600" dirty="0" smtClean="0">
                <a:solidFill>
                  <a:srgbClr val="C00000"/>
                </a:solidFill>
                <a:latin typeface="Centaur" pitchFamily="18" charset="0"/>
              </a:rPr>
              <a:t>Translation</a:t>
            </a:r>
            <a:r>
              <a:rPr lang="en-US" sz="2600" dirty="0" smtClean="0">
                <a:latin typeface="Centaur" pitchFamily="18" charset="0"/>
              </a:rPr>
              <a:t> when ISA of guest is different from ISA of host.</a:t>
            </a:r>
            <a:endParaRPr lang="en-US" sz="2600" dirty="0">
              <a:latin typeface="Centaur"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TW" dirty="0">
                <a:solidFill>
                  <a:srgbClr val="FFFF00"/>
                </a:solidFill>
                <a:latin typeface="Centaur" pitchFamily="18" charset="0"/>
              </a:rPr>
              <a:t>OS assisted (</a:t>
            </a:r>
            <a:r>
              <a:rPr lang="en-US" altLang="zh-TW" dirty="0" smtClean="0">
                <a:solidFill>
                  <a:srgbClr val="FFFF00"/>
                </a:solidFill>
                <a:latin typeface="Centaur" pitchFamily="18" charset="0"/>
              </a:rPr>
              <a:t>Para-virtualization</a:t>
            </a:r>
            <a:r>
              <a:rPr lang="en-US" altLang="zh-TW" dirty="0">
                <a:solidFill>
                  <a:srgbClr val="FFFF00"/>
                </a:solidFill>
                <a:latin typeface="Centaur" pitchFamily="18" charset="0"/>
              </a:rPr>
              <a:t>)</a:t>
            </a:r>
          </a:p>
        </p:txBody>
      </p:sp>
      <p:sp>
        <p:nvSpPr>
          <p:cNvPr id="96275" name="Rectangle 19"/>
          <p:cNvSpPr>
            <a:spLocks noGrp="1" noChangeArrowheads="1"/>
          </p:cNvSpPr>
          <p:nvPr>
            <p:ph type="body" idx="1"/>
          </p:nvPr>
        </p:nvSpPr>
        <p:spPr>
          <a:xfrm>
            <a:off x="381000" y="1524000"/>
            <a:ext cx="8229600" cy="5029200"/>
          </a:xfrm>
        </p:spPr>
        <p:txBody>
          <a:bodyPr/>
          <a:lstStyle/>
          <a:p>
            <a:pPr algn="just">
              <a:lnSpc>
                <a:spcPct val="90000"/>
              </a:lnSpc>
            </a:pPr>
            <a:r>
              <a:rPr lang="en-US" altLang="zh-TW" sz="3600" b="1" dirty="0" smtClean="0">
                <a:solidFill>
                  <a:srgbClr val="C00000"/>
                </a:solidFill>
                <a:latin typeface="Centaur" pitchFamily="18" charset="0"/>
              </a:rPr>
              <a:t>Para-virtualization</a:t>
            </a:r>
            <a:r>
              <a:rPr lang="en-US" altLang="zh-TW" sz="3600" dirty="0" smtClean="0">
                <a:latin typeface="Centaur" pitchFamily="18" charset="0"/>
              </a:rPr>
              <a:t> </a:t>
            </a:r>
            <a:r>
              <a:rPr lang="en-US" altLang="zh-TW" sz="2400" dirty="0">
                <a:latin typeface="Centaur" pitchFamily="18" charset="0"/>
              </a:rPr>
              <a:t>– via an </a:t>
            </a:r>
            <a:r>
              <a:rPr lang="en-US" altLang="zh-TW" sz="2400" b="1" dirty="0">
                <a:solidFill>
                  <a:srgbClr val="C00000"/>
                </a:solidFill>
                <a:latin typeface="Centaur" pitchFamily="18" charset="0"/>
              </a:rPr>
              <a:t>modified</a:t>
            </a:r>
            <a:r>
              <a:rPr lang="en-US" altLang="zh-TW" sz="2400" dirty="0">
                <a:latin typeface="Centaur" pitchFamily="18" charset="0"/>
              </a:rPr>
              <a:t> </a:t>
            </a:r>
            <a:r>
              <a:rPr lang="en-US" altLang="zh-TW" sz="2400" b="1" dirty="0" smtClean="0">
                <a:solidFill>
                  <a:srgbClr val="C00000"/>
                </a:solidFill>
                <a:latin typeface="Centaur" pitchFamily="18" charset="0"/>
              </a:rPr>
              <a:t>OS</a:t>
            </a:r>
            <a:r>
              <a:rPr lang="en-US" altLang="zh-TW" sz="2400" dirty="0" smtClean="0">
                <a:latin typeface="Centaur" pitchFamily="18" charset="0"/>
              </a:rPr>
              <a:t> </a:t>
            </a:r>
            <a:r>
              <a:rPr lang="en-US" altLang="zh-TW" sz="2400" b="1" dirty="0">
                <a:solidFill>
                  <a:srgbClr val="C00000"/>
                </a:solidFill>
                <a:latin typeface="Centaur" pitchFamily="18" charset="0"/>
              </a:rPr>
              <a:t>kernel</a:t>
            </a:r>
            <a:r>
              <a:rPr lang="en-US" altLang="zh-TW" sz="2400" dirty="0">
                <a:latin typeface="Centaur" pitchFamily="18" charset="0"/>
              </a:rPr>
              <a:t> as </a:t>
            </a:r>
            <a:r>
              <a:rPr lang="en-US" altLang="zh-TW" sz="2400" b="1" dirty="0">
                <a:solidFill>
                  <a:srgbClr val="C00000"/>
                </a:solidFill>
                <a:latin typeface="Centaur" pitchFamily="18" charset="0"/>
              </a:rPr>
              <a:t>guest</a:t>
            </a:r>
            <a:r>
              <a:rPr lang="en-US" altLang="zh-TW" sz="2400" dirty="0">
                <a:latin typeface="Centaur" pitchFamily="18" charset="0"/>
              </a:rPr>
              <a:t> </a:t>
            </a:r>
            <a:r>
              <a:rPr lang="en-US" altLang="zh-TW" sz="2400" b="1" dirty="0" smtClean="0">
                <a:solidFill>
                  <a:srgbClr val="C00000"/>
                </a:solidFill>
                <a:latin typeface="Centaur" pitchFamily="18" charset="0"/>
              </a:rPr>
              <a:t>OS</a:t>
            </a:r>
            <a:endParaRPr lang="en-US" altLang="zh-TW" sz="2400" dirty="0" smtClean="0">
              <a:latin typeface="Centaur" pitchFamily="18" charset="0"/>
            </a:endParaRPr>
          </a:p>
          <a:p>
            <a:pPr lvl="1" algn="just">
              <a:lnSpc>
                <a:spcPct val="90000"/>
              </a:lnSpc>
            </a:pPr>
            <a:r>
              <a:rPr lang="en-US" altLang="zh-TW" sz="2400" dirty="0" smtClean="0">
                <a:latin typeface="Centaur" pitchFamily="18" charset="0"/>
              </a:rPr>
              <a:t>To overcome the problem of degraded performance, </a:t>
            </a:r>
            <a:r>
              <a:rPr lang="en-US" altLang="zh-TW" sz="2400" b="1" dirty="0" smtClean="0">
                <a:solidFill>
                  <a:srgbClr val="C00000"/>
                </a:solidFill>
                <a:latin typeface="Centaur" pitchFamily="18" charset="0"/>
              </a:rPr>
              <a:t>Guest OS kernel is modified.</a:t>
            </a:r>
            <a:endParaRPr lang="en-US" altLang="zh-TW" sz="2400" b="1" dirty="0">
              <a:solidFill>
                <a:srgbClr val="C00000"/>
              </a:solidFill>
              <a:latin typeface="Centaur" pitchFamily="18" charset="0"/>
            </a:endParaRPr>
          </a:p>
          <a:p>
            <a:pPr lvl="1" algn="just">
              <a:lnSpc>
                <a:spcPct val="90000"/>
              </a:lnSpc>
            </a:pPr>
            <a:r>
              <a:rPr lang="en-US" altLang="zh-TW" sz="2400" dirty="0" smtClean="0">
                <a:latin typeface="Centaur" pitchFamily="18" charset="0"/>
              </a:rPr>
              <a:t>Para-virtualization is assisted with intelligent </a:t>
            </a:r>
            <a:r>
              <a:rPr lang="en-US" altLang="zh-TW" sz="2400" b="1" dirty="0" smtClean="0">
                <a:solidFill>
                  <a:srgbClr val="C00000"/>
                </a:solidFill>
                <a:latin typeface="Centaur" pitchFamily="18" charset="0"/>
              </a:rPr>
              <a:t>compiler</a:t>
            </a:r>
            <a:r>
              <a:rPr lang="en-US" altLang="zh-TW" sz="2400" dirty="0" smtClean="0">
                <a:latin typeface="Centaur" pitchFamily="18" charset="0"/>
              </a:rPr>
              <a:t> to </a:t>
            </a:r>
            <a:r>
              <a:rPr lang="en-US" altLang="zh-TW" sz="2400" dirty="0">
                <a:latin typeface="Centaur" pitchFamily="18" charset="0"/>
              </a:rPr>
              <a:t>replace </a:t>
            </a:r>
            <a:r>
              <a:rPr lang="en-US" altLang="zh-TW" sz="2400" b="1" dirty="0" smtClean="0">
                <a:solidFill>
                  <a:srgbClr val="C00000"/>
                </a:solidFill>
                <a:latin typeface="Centaur" pitchFamily="18" charset="0"/>
              </a:rPr>
              <a:t>non-</a:t>
            </a:r>
            <a:r>
              <a:rPr lang="en-US" altLang="zh-TW" sz="2400" b="1" dirty="0" err="1" smtClean="0">
                <a:solidFill>
                  <a:srgbClr val="C00000"/>
                </a:solidFill>
                <a:latin typeface="Centaur" pitchFamily="18" charset="0"/>
              </a:rPr>
              <a:t>virtualizable</a:t>
            </a:r>
            <a:r>
              <a:rPr lang="en-US" altLang="zh-TW" sz="2400" dirty="0" smtClean="0">
                <a:latin typeface="Centaur" pitchFamily="18" charset="0"/>
              </a:rPr>
              <a:t> </a:t>
            </a:r>
            <a:r>
              <a:rPr lang="en-US" altLang="zh-TW" sz="2400" b="1" dirty="0">
                <a:solidFill>
                  <a:srgbClr val="C00000"/>
                </a:solidFill>
                <a:latin typeface="Centaur" pitchFamily="18" charset="0"/>
              </a:rPr>
              <a:t>instructions</a:t>
            </a:r>
            <a:r>
              <a:rPr lang="en-US" altLang="zh-TW" sz="2400" dirty="0">
                <a:latin typeface="Centaur" pitchFamily="18" charset="0"/>
              </a:rPr>
              <a:t> with </a:t>
            </a:r>
            <a:r>
              <a:rPr lang="en-US" altLang="zh-TW" sz="2400" b="1" dirty="0" err="1">
                <a:solidFill>
                  <a:srgbClr val="C00000"/>
                </a:solidFill>
                <a:latin typeface="Centaur" pitchFamily="18" charset="0"/>
              </a:rPr>
              <a:t>hypercalls</a:t>
            </a:r>
            <a:r>
              <a:rPr lang="en-US" altLang="zh-TW" sz="2400" dirty="0">
                <a:latin typeface="Centaur" pitchFamily="18" charset="0"/>
              </a:rPr>
              <a:t> that communicate directly with the </a:t>
            </a:r>
            <a:r>
              <a:rPr lang="en-US" altLang="zh-TW" sz="2400" b="1" dirty="0">
                <a:solidFill>
                  <a:srgbClr val="C00000"/>
                </a:solidFill>
                <a:latin typeface="Centaur" pitchFamily="18" charset="0"/>
              </a:rPr>
              <a:t>virtualization</a:t>
            </a:r>
            <a:r>
              <a:rPr lang="en-US" altLang="zh-TW" sz="2400" dirty="0">
                <a:latin typeface="Centaur" pitchFamily="18" charset="0"/>
              </a:rPr>
              <a:t> </a:t>
            </a:r>
            <a:r>
              <a:rPr lang="en-US" altLang="zh-TW" sz="2400" b="1" dirty="0" smtClean="0">
                <a:solidFill>
                  <a:srgbClr val="C00000"/>
                </a:solidFill>
                <a:latin typeface="Centaur" pitchFamily="18" charset="0"/>
              </a:rPr>
              <a:t>layer or </a:t>
            </a:r>
            <a:r>
              <a:rPr lang="en-US" altLang="zh-TW" sz="2400" dirty="0" smtClean="0">
                <a:latin typeface="Centaur" pitchFamily="18" charset="0"/>
              </a:rPr>
              <a:t> </a:t>
            </a:r>
            <a:r>
              <a:rPr lang="en-US" altLang="zh-TW" sz="2400" b="1" dirty="0">
                <a:solidFill>
                  <a:srgbClr val="C00000"/>
                </a:solidFill>
                <a:latin typeface="Centaur" pitchFamily="18" charset="0"/>
              </a:rPr>
              <a:t>hypervisor</a:t>
            </a:r>
            <a:r>
              <a:rPr lang="en-US" altLang="zh-TW" sz="2400" dirty="0">
                <a:latin typeface="Centaur" pitchFamily="18" charset="0"/>
              </a:rPr>
              <a:t>. </a:t>
            </a:r>
          </a:p>
          <a:p>
            <a:pPr lvl="1" algn="just">
              <a:lnSpc>
                <a:spcPct val="90000"/>
              </a:lnSpc>
            </a:pPr>
            <a:r>
              <a:rPr lang="en-US" altLang="zh-TW" sz="2400" dirty="0" smtClean="0">
                <a:latin typeface="Centaur" pitchFamily="18" charset="0"/>
              </a:rPr>
              <a:t>Para-virtualization </a:t>
            </a:r>
            <a:r>
              <a:rPr lang="en-US" altLang="zh-TW" sz="2400" dirty="0">
                <a:latin typeface="Centaur" pitchFamily="18" charset="0"/>
              </a:rPr>
              <a:t>is different from </a:t>
            </a:r>
            <a:r>
              <a:rPr lang="en-US" altLang="zh-TW" sz="2400" b="1" dirty="0">
                <a:solidFill>
                  <a:srgbClr val="C00000"/>
                </a:solidFill>
                <a:latin typeface="Centaur" pitchFamily="18" charset="0"/>
              </a:rPr>
              <a:t>full</a:t>
            </a:r>
            <a:r>
              <a:rPr lang="en-US" altLang="zh-TW" sz="2400" dirty="0">
                <a:latin typeface="Centaur" pitchFamily="18" charset="0"/>
              </a:rPr>
              <a:t> </a:t>
            </a:r>
            <a:r>
              <a:rPr lang="en-US" altLang="zh-TW" sz="2400" b="1" dirty="0">
                <a:solidFill>
                  <a:srgbClr val="C00000"/>
                </a:solidFill>
                <a:latin typeface="Centaur" pitchFamily="18" charset="0"/>
              </a:rPr>
              <a:t>virtualization</a:t>
            </a:r>
            <a:r>
              <a:rPr lang="en-US" altLang="zh-TW" sz="2400" dirty="0">
                <a:latin typeface="Centaur" pitchFamily="18" charset="0"/>
              </a:rPr>
              <a:t>, where the </a:t>
            </a:r>
            <a:r>
              <a:rPr lang="en-US" altLang="zh-TW" sz="2400" b="1" dirty="0">
                <a:solidFill>
                  <a:srgbClr val="C00000"/>
                </a:solidFill>
                <a:latin typeface="Centaur" pitchFamily="18" charset="0"/>
              </a:rPr>
              <a:t>unmodified</a:t>
            </a:r>
            <a:r>
              <a:rPr lang="en-US" altLang="zh-TW" sz="2400" dirty="0">
                <a:latin typeface="Centaur" pitchFamily="18" charset="0"/>
              </a:rPr>
              <a:t> </a:t>
            </a:r>
            <a:r>
              <a:rPr lang="en-US" altLang="zh-TW" sz="2400" b="1" dirty="0">
                <a:solidFill>
                  <a:srgbClr val="C00000"/>
                </a:solidFill>
                <a:latin typeface="Centaur" pitchFamily="18" charset="0"/>
              </a:rPr>
              <a:t>OS</a:t>
            </a:r>
            <a:r>
              <a:rPr lang="en-US" altLang="zh-TW" sz="2400" dirty="0">
                <a:latin typeface="Centaur" pitchFamily="18" charset="0"/>
              </a:rPr>
              <a:t> does </a:t>
            </a:r>
            <a:r>
              <a:rPr lang="en-US" altLang="zh-TW" sz="2400" b="1" dirty="0">
                <a:solidFill>
                  <a:srgbClr val="C00000"/>
                </a:solidFill>
                <a:latin typeface="Centaur" pitchFamily="18" charset="0"/>
              </a:rPr>
              <a:t>not</a:t>
            </a:r>
            <a:r>
              <a:rPr lang="en-US" altLang="zh-TW" sz="2400" dirty="0">
                <a:latin typeface="Centaur" pitchFamily="18" charset="0"/>
              </a:rPr>
              <a:t> </a:t>
            </a:r>
            <a:r>
              <a:rPr lang="en-US" altLang="zh-TW" sz="2400" b="1" dirty="0">
                <a:solidFill>
                  <a:srgbClr val="C00000"/>
                </a:solidFill>
                <a:latin typeface="Centaur" pitchFamily="18" charset="0"/>
              </a:rPr>
              <a:t>know</a:t>
            </a:r>
            <a:r>
              <a:rPr lang="en-US" altLang="zh-TW" sz="2400" dirty="0">
                <a:latin typeface="Centaur" pitchFamily="18" charset="0"/>
              </a:rPr>
              <a:t> it is </a:t>
            </a:r>
            <a:r>
              <a:rPr lang="en-US" altLang="zh-TW" sz="2400" b="1" dirty="0">
                <a:solidFill>
                  <a:srgbClr val="C00000"/>
                </a:solidFill>
                <a:latin typeface="Centaur" pitchFamily="18" charset="0"/>
              </a:rPr>
              <a:t>virtualized</a:t>
            </a:r>
            <a:r>
              <a:rPr lang="en-US" altLang="zh-TW" sz="2400" dirty="0">
                <a:latin typeface="Centaur" pitchFamily="18" charset="0"/>
              </a:rPr>
              <a:t> and </a:t>
            </a:r>
            <a:r>
              <a:rPr lang="en-US" altLang="zh-TW" sz="2400" b="1" dirty="0">
                <a:solidFill>
                  <a:srgbClr val="C00000"/>
                </a:solidFill>
                <a:latin typeface="Centaur" pitchFamily="18" charset="0"/>
              </a:rPr>
              <a:t>sensitive</a:t>
            </a:r>
            <a:r>
              <a:rPr lang="en-US" altLang="zh-TW" sz="2400" dirty="0">
                <a:latin typeface="Centaur" pitchFamily="18" charset="0"/>
              </a:rPr>
              <a:t> </a:t>
            </a:r>
            <a:r>
              <a:rPr lang="en-US" altLang="zh-TW" sz="2400" b="1" dirty="0">
                <a:solidFill>
                  <a:srgbClr val="C00000"/>
                </a:solidFill>
                <a:latin typeface="Centaur" pitchFamily="18" charset="0"/>
              </a:rPr>
              <a:t>OS</a:t>
            </a:r>
            <a:r>
              <a:rPr lang="en-US" altLang="zh-TW" sz="2400" dirty="0">
                <a:latin typeface="Centaur" pitchFamily="18" charset="0"/>
              </a:rPr>
              <a:t> calls are </a:t>
            </a:r>
            <a:r>
              <a:rPr lang="en-US" altLang="zh-TW" sz="2400" b="1" dirty="0">
                <a:solidFill>
                  <a:srgbClr val="C00000"/>
                </a:solidFill>
                <a:latin typeface="Centaur" pitchFamily="18" charset="0"/>
              </a:rPr>
              <a:t>trapped</a:t>
            </a:r>
            <a:r>
              <a:rPr lang="en-US" altLang="zh-TW" sz="2400" dirty="0">
                <a:latin typeface="Centaur" pitchFamily="18" charset="0"/>
              </a:rPr>
              <a:t> using binary </a:t>
            </a:r>
            <a:r>
              <a:rPr lang="en-US" altLang="zh-TW" sz="2400" dirty="0" smtClean="0">
                <a:latin typeface="Centaur" pitchFamily="18" charset="0"/>
              </a:rPr>
              <a:t>translation.</a:t>
            </a:r>
          </a:p>
          <a:p>
            <a:pPr lvl="1" algn="just">
              <a:lnSpc>
                <a:spcPct val="90000"/>
              </a:lnSpc>
            </a:pPr>
            <a:r>
              <a:rPr lang="en-US" altLang="zh-TW" sz="2400" dirty="0" smtClean="0">
                <a:latin typeface="Centaur" pitchFamily="18" charset="0"/>
              </a:rPr>
              <a:t>Para-Virtualization is done at </a:t>
            </a:r>
            <a:r>
              <a:rPr lang="en-US" altLang="zh-TW" sz="2400" b="1" dirty="0" smtClean="0">
                <a:solidFill>
                  <a:srgbClr val="C00000"/>
                </a:solidFill>
                <a:latin typeface="Centaur" pitchFamily="18" charset="0"/>
              </a:rPr>
              <a:t>Compile</a:t>
            </a:r>
            <a:r>
              <a:rPr lang="en-US" altLang="zh-TW" sz="2400" dirty="0" smtClean="0">
                <a:latin typeface="Centaur" pitchFamily="18" charset="0"/>
              </a:rPr>
              <a:t> </a:t>
            </a:r>
            <a:r>
              <a:rPr lang="en-US" altLang="zh-TW" sz="2400" b="1" dirty="0" smtClean="0">
                <a:solidFill>
                  <a:srgbClr val="C00000"/>
                </a:solidFill>
                <a:latin typeface="Centaur" pitchFamily="18" charset="0"/>
              </a:rPr>
              <a:t>time</a:t>
            </a:r>
            <a:r>
              <a:rPr lang="en-US" altLang="zh-TW" sz="2400" dirty="0" smtClean="0">
                <a:latin typeface="Centaur" pitchFamily="18" charset="0"/>
              </a:rPr>
              <a:t>.</a:t>
            </a:r>
            <a:endParaRPr lang="en-US" altLang="zh-TW" sz="2400" dirty="0">
              <a:latin typeface="Centaur" pitchFamily="18" charset="0"/>
            </a:endParaRPr>
          </a:p>
          <a:p>
            <a:pPr algn="just">
              <a:lnSpc>
                <a:spcPct val="90000"/>
              </a:lnSpc>
            </a:pPr>
            <a:r>
              <a:rPr lang="en-US" altLang="zh-TW" sz="2400" dirty="0" smtClean="0">
                <a:latin typeface="Centaur" pitchFamily="18" charset="0"/>
              </a:rPr>
              <a:t>Example</a:t>
            </a:r>
            <a:r>
              <a:rPr lang="en-US" altLang="zh-TW" sz="2400" dirty="0">
                <a:latin typeface="Centaur" pitchFamily="18" charset="0"/>
              </a:rPr>
              <a:t>: </a:t>
            </a:r>
          </a:p>
          <a:p>
            <a:pPr lvl="1" algn="just">
              <a:lnSpc>
                <a:spcPct val="90000"/>
              </a:lnSpc>
            </a:pPr>
            <a:r>
              <a:rPr lang="en-US" altLang="zh-TW" sz="2400" dirty="0" err="1">
                <a:latin typeface="Centaur" pitchFamily="18" charset="0"/>
              </a:rPr>
              <a:t>Xen</a:t>
            </a:r>
            <a:r>
              <a:rPr lang="en-US" altLang="zh-TW" sz="2400" dirty="0">
                <a:latin typeface="Centaur" pitchFamily="18" charset="0"/>
              </a:rPr>
              <a:t> -- modified Linux kernel and a version of Windows </a:t>
            </a:r>
            <a:r>
              <a:rPr lang="en-US" altLang="zh-TW" sz="2400" dirty="0" smtClean="0">
                <a:latin typeface="Centaur" pitchFamily="18" charset="0"/>
              </a:rPr>
              <a:t>XP</a:t>
            </a:r>
          </a:p>
          <a:p>
            <a:pPr lvl="1" algn="just">
              <a:lnSpc>
                <a:spcPct val="90000"/>
              </a:lnSpc>
            </a:pPr>
            <a:r>
              <a:rPr lang="en-US" altLang="zh-TW" sz="2400" dirty="0" smtClean="0">
                <a:latin typeface="Centaur" pitchFamily="18" charset="0"/>
              </a:rPr>
              <a:t>KVM (Kernel-based Virtual Machine) and VMware ESX</a:t>
            </a:r>
            <a:endParaRPr lang="en-US" altLang="zh-TW" sz="2400" dirty="0">
              <a:latin typeface="Centaur"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TW" dirty="0">
                <a:solidFill>
                  <a:srgbClr val="FFFF00"/>
                </a:solidFill>
                <a:latin typeface="Centaur" pitchFamily="18" charset="0"/>
              </a:rPr>
              <a:t>OS assisted (</a:t>
            </a:r>
            <a:r>
              <a:rPr lang="en-US" altLang="zh-TW" dirty="0" smtClean="0">
                <a:solidFill>
                  <a:srgbClr val="FFFF00"/>
                </a:solidFill>
                <a:latin typeface="Centaur" pitchFamily="18" charset="0"/>
              </a:rPr>
              <a:t>Para-virtualization</a:t>
            </a:r>
            <a:r>
              <a:rPr lang="en-US" altLang="zh-TW" dirty="0">
                <a:solidFill>
                  <a:srgbClr val="FFFF00"/>
                </a:solidFill>
                <a:latin typeface="Centaur" pitchFamily="18" charset="0"/>
              </a:rPr>
              <a:t>)</a:t>
            </a:r>
          </a:p>
        </p:txBody>
      </p:sp>
      <p:sp>
        <p:nvSpPr>
          <p:cNvPr id="90129" name="Text Box 17"/>
          <p:cNvSpPr txBox="1">
            <a:spLocks noChangeArrowheads="1"/>
          </p:cNvSpPr>
          <p:nvPr/>
        </p:nvSpPr>
        <p:spPr bwMode="auto">
          <a:xfrm>
            <a:off x="4903788" y="6256338"/>
            <a:ext cx="4087812" cy="461665"/>
          </a:xfrm>
          <a:prstGeom prst="rect">
            <a:avLst/>
          </a:prstGeom>
          <a:noFill/>
          <a:ln w="9525">
            <a:noFill/>
            <a:miter lim="800000"/>
            <a:headEnd/>
            <a:tailEnd/>
          </a:ln>
          <a:effectLst/>
        </p:spPr>
        <p:txBody>
          <a:bodyPr wrap="square">
            <a:spAutoFit/>
          </a:bodyPr>
          <a:lstStyle/>
          <a:p>
            <a:r>
              <a:rPr lang="en-US" altLang="zh-TW" sz="2400" dirty="0">
                <a:solidFill>
                  <a:srgbClr val="C00000"/>
                </a:solidFill>
                <a:latin typeface="Centaur" pitchFamily="18" charset="0"/>
              </a:rPr>
              <a:t>VMM: Virtual Machine Monitor</a:t>
            </a:r>
          </a:p>
        </p:txBody>
      </p:sp>
      <p:pic>
        <p:nvPicPr>
          <p:cNvPr id="5122" name="Picture 2"/>
          <p:cNvPicPr>
            <a:picLocks noChangeAspect="1" noChangeArrowheads="1"/>
          </p:cNvPicPr>
          <p:nvPr/>
        </p:nvPicPr>
        <p:blipFill>
          <a:blip r:embed="rId2"/>
          <a:srcRect/>
          <a:stretch>
            <a:fillRect/>
          </a:stretch>
        </p:blipFill>
        <p:spPr bwMode="auto">
          <a:xfrm>
            <a:off x="304800" y="1338263"/>
            <a:ext cx="8839200" cy="4986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TW" dirty="0">
                <a:solidFill>
                  <a:srgbClr val="FFFF00"/>
                </a:solidFill>
                <a:latin typeface="Centaur" pitchFamily="18" charset="0"/>
              </a:rPr>
              <a:t>OS assisted (</a:t>
            </a:r>
            <a:r>
              <a:rPr lang="en-US" altLang="zh-TW" dirty="0" smtClean="0">
                <a:solidFill>
                  <a:srgbClr val="FFFF00"/>
                </a:solidFill>
                <a:latin typeface="Centaur" pitchFamily="18" charset="0"/>
              </a:rPr>
              <a:t>Para-virtualization</a:t>
            </a:r>
            <a:r>
              <a:rPr lang="en-US" altLang="zh-TW" dirty="0">
                <a:solidFill>
                  <a:srgbClr val="FFFF00"/>
                </a:solidFill>
                <a:latin typeface="Centaur" pitchFamily="18" charset="0"/>
              </a:rPr>
              <a:t>)</a:t>
            </a:r>
          </a:p>
        </p:txBody>
      </p:sp>
      <p:pic>
        <p:nvPicPr>
          <p:cNvPr id="6146" name="Picture 2"/>
          <p:cNvPicPr>
            <a:picLocks noChangeAspect="1" noChangeArrowheads="1"/>
          </p:cNvPicPr>
          <p:nvPr/>
        </p:nvPicPr>
        <p:blipFill>
          <a:blip r:embed="rId2"/>
          <a:srcRect/>
          <a:stretch>
            <a:fillRect/>
          </a:stretch>
        </p:blipFill>
        <p:spPr bwMode="auto">
          <a:xfrm>
            <a:off x="457200" y="1524000"/>
            <a:ext cx="8382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b="1" dirty="0" smtClean="0">
                <a:solidFill>
                  <a:srgbClr val="C00000"/>
                </a:solidFill>
                <a:latin typeface="Centaur" pitchFamily="18" charset="0"/>
              </a:rPr>
              <a:t>Advantages</a:t>
            </a:r>
          </a:p>
          <a:p>
            <a:pPr lvl="1"/>
            <a:r>
              <a:rPr lang="en-US" dirty="0" smtClean="0">
                <a:latin typeface="Centaur" pitchFamily="18" charset="0"/>
              </a:rPr>
              <a:t>It </a:t>
            </a:r>
            <a:r>
              <a:rPr lang="en-US" b="1" dirty="0" smtClean="0">
                <a:solidFill>
                  <a:srgbClr val="C00000"/>
                </a:solidFill>
                <a:latin typeface="Centaur" pitchFamily="18" charset="0"/>
              </a:rPr>
              <a:t>eliminates</a:t>
            </a:r>
            <a:r>
              <a:rPr lang="en-US" dirty="0" smtClean="0">
                <a:latin typeface="Centaur" pitchFamily="18" charset="0"/>
              </a:rPr>
              <a:t> </a:t>
            </a:r>
            <a:r>
              <a:rPr lang="en-US" b="1" dirty="0" smtClean="0">
                <a:solidFill>
                  <a:srgbClr val="C00000"/>
                </a:solidFill>
                <a:latin typeface="Centaur" pitchFamily="18" charset="0"/>
              </a:rPr>
              <a:t>Binary</a:t>
            </a:r>
            <a:r>
              <a:rPr lang="en-US" dirty="0" smtClean="0">
                <a:latin typeface="Centaur" pitchFamily="18" charset="0"/>
              </a:rPr>
              <a:t> </a:t>
            </a:r>
            <a:r>
              <a:rPr lang="en-US" b="1" dirty="0" smtClean="0">
                <a:solidFill>
                  <a:srgbClr val="C00000"/>
                </a:solidFill>
                <a:latin typeface="Centaur" pitchFamily="18" charset="0"/>
              </a:rPr>
              <a:t>Translation</a:t>
            </a:r>
          </a:p>
          <a:p>
            <a:pPr lvl="1"/>
            <a:r>
              <a:rPr lang="en-US" dirty="0" smtClean="0">
                <a:latin typeface="Centaur" pitchFamily="18" charset="0"/>
              </a:rPr>
              <a:t>It is relatively </a:t>
            </a:r>
            <a:r>
              <a:rPr lang="en-US" b="1" dirty="0" smtClean="0">
                <a:solidFill>
                  <a:srgbClr val="C00000"/>
                </a:solidFill>
                <a:latin typeface="Centaur" pitchFamily="18" charset="0"/>
              </a:rPr>
              <a:t>easy</a:t>
            </a:r>
            <a:r>
              <a:rPr lang="en-US" dirty="0" smtClean="0">
                <a:latin typeface="Centaur" pitchFamily="18" charset="0"/>
              </a:rPr>
              <a:t> and </a:t>
            </a:r>
            <a:r>
              <a:rPr lang="en-US" b="1" dirty="0" smtClean="0">
                <a:solidFill>
                  <a:srgbClr val="C00000"/>
                </a:solidFill>
                <a:latin typeface="Centaur" pitchFamily="18" charset="0"/>
              </a:rPr>
              <a:t>more</a:t>
            </a:r>
            <a:r>
              <a:rPr lang="en-US" dirty="0" smtClean="0">
                <a:latin typeface="Centaur" pitchFamily="18" charset="0"/>
              </a:rPr>
              <a:t> </a:t>
            </a:r>
            <a:r>
              <a:rPr lang="en-US" b="1" dirty="0" smtClean="0">
                <a:solidFill>
                  <a:srgbClr val="C00000"/>
                </a:solidFill>
                <a:latin typeface="Centaur" pitchFamily="18" charset="0"/>
              </a:rPr>
              <a:t>practical</a:t>
            </a:r>
            <a:r>
              <a:rPr lang="en-US" dirty="0" smtClean="0">
                <a:latin typeface="Centaur" pitchFamily="18" charset="0"/>
              </a:rPr>
              <a:t>.</a:t>
            </a:r>
          </a:p>
          <a:p>
            <a:r>
              <a:rPr lang="en-US" sz="2800" b="1" dirty="0" smtClean="0">
                <a:solidFill>
                  <a:srgbClr val="C00000"/>
                </a:solidFill>
                <a:latin typeface="Centaur" pitchFamily="18" charset="0"/>
              </a:rPr>
              <a:t>Disadvantages</a:t>
            </a:r>
          </a:p>
          <a:p>
            <a:pPr lvl="1"/>
            <a:r>
              <a:rPr lang="en-US" altLang="zh-TW" dirty="0" smtClean="0">
                <a:latin typeface="Centaur" pitchFamily="18" charset="0"/>
              </a:rPr>
              <a:t>Para-virtualization </a:t>
            </a:r>
            <a:r>
              <a:rPr lang="en-US" altLang="zh-TW" b="1" dirty="0" smtClean="0">
                <a:solidFill>
                  <a:srgbClr val="C00000"/>
                </a:solidFill>
                <a:latin typeface="Centaur" pitchFamily="18" charset="0"/>
              </a:rPr>
              <a:t>cannot</a:t>
            </a:r>
            <a:r>
              <a:rPr lang="en-US" altLang="zh-TW" dirty="0" smtClean="0">
                <a:latin typeface="Centaur" pitchFamily="18" charset="0"/>
              </a:rPr>
              <a:t> </a:t>
            </a:r>
            <a:r>
              <a:rPr lang="en-US" altLang="zh-TW" b="1" dirty="0" smtClean="0">
                <a:solidFill>
                  <a:srgbClr val="C00000"/>
                </a:solidFill>
                <a:latin typeface="Centaur" pitchFamily="18" charset="0"/>
              </a:rPr>
              <a:t>support</a:t>
            </a:r>
            <a:r>
              <a:rPr lang="en-US" altLang="zh-TW" dirty="0" smtClean="0">
                <a:latin typeface="Centaur" pitchFamily="18" charset="0"/>
              </a:rPr>
              <a:t> </a:t>
            </a:r>
            <a:r>
              <a:rPr lang="en-US" altLang="zh-TW" b="1" dirty="0" smtClean="0">
                <a:solidFill>
                  <a:srgbClr val="C00000"/>
                </a:solidFill>
                <a:latin typeface="Centaur" pitchFamily="18" charset="0"/>
              </a:rPr>
              <a:t>unmodified</a:t>
            </a:r>
            <a:r>
              <a:rPr lang="en-US" altLang="zh-TW" dirty="0" smtClean="0">
                <a:latin typeface="Centaur" pitchFamily="18" charset="0"/>
              </a:rPr>
              <a:t> </a:t>
            </a:r>
            <a:r>
              <a:rPr lang="en-US" altLang="zh-TW" b="1" dirty="0" smtClean="0">
                <a:solidFill>
                  <a:srgbClr val="C00000"/>
                </a:solidFill>
                <a:latin typeface="Centaur" pitchFamily="18" charset="0"/>
              </a:rPr>
              <a:t>OS</a:t>
            </a:r>
          </a:p>
          <a:p>
            <a:pPr lvl="1"/>
            <a:r>
              <a:rPr lang="en-US" b="1" dirty="0" smtClean="0">
                <a:solidFill>
                  <a:srgbClr val="C00000"/>
                </a:solidFill>
                <a:latin typeface="Centaur" pitchFamily="18" charset="0"/>
              </a:rPr>
              <a:t>Compatibility</a:t>
            </a:r>
            <a:r>
              <a:rPr lang="en-US" dirty="0" smtClean="0">
                <a:latin typeface="Centaur" pitchFamily="18" charset="0"/>
              </a:rPr>
              <a:t> and </a:t>
            </a:r>
            <a:r>
              <a:rPr lang="en-US" b="1" dirty="0" smtClean="0">
                <a:solidFill>
                  <a:srgbClr val="C00000"/>
                </a:solidFill>
                <a:latin typeface="Centaur" pitchFamily="18" charset="0"/>
              </a:rPr>
              <a:t>portability</a:t>
            </a:r>
            <a:r>
              <a:rPr lang="en-US" dirty="0" smtClean="0">
                <a:latin typeface="Centaur" pitchFamily="18" charset="0"/>
              </a:rPr>
              <a:t> is doubt.</a:t>
            </a:r>
          </a:p>
          <a:p>
            <a:pPr lvl="1"/>
            <a:r>
              <a:rPr lang="en-US" b="1" dirty="0" smtClean="0">
                <a:solidFill>
                  <a:srgbClr val="C00000"/>
                </a:solidFill>
                <a:latin typeface="Centaur" pitchFamily="18" charset="0"/>
              </a:rPr>
              <a:t>Maintaining</a:t>
            </a:r>
            <a:r>
              <a:rPr lang="en-US" dirty="0" smtClean="0">
                <a:latin typeface="Centaur" pitchFamily="18" charset="0"/>
              </a:rPr>
              <a:t> Para-Virtualization is </a:t>
            </a:r>
            <a:r>
              <a:rPr lang="en-US" b="1" dirty="0" smtClean="0">
                <a:solidFill>
                  <a:srgbClr val="C00000"/>
                </a:solidFill>
                <a:latin typeface="Centaur" pitchFamily="18" charset="0"/>
              </a:rPr>
              <a:t>high</a:t>
            </a:r>
            <a:r>
              <a:rPr lang="en-US" dirty="0" smtClean="0">
                <a:latin typeface="Centaur" pitchFamily="18" charset="0"/>
              </a:rPr>
              <a:t> as it required deep </a:t>
            </a:r>
            <a:r>
              <a:rPr lang="en-US" b="1" dirty="0" smtClean="0">
                <a:solidFill>
                  <a:srgbClr val="C00000"/>
                </a:solidFill>
                <a:latin typeface="Centaur" pitchFamily="18" charset="0"/>
              </a:rPr>
              <a:t>OS</a:t>
            </a:r>
            <a:r>
              <a:rPr lang="en-US" dirty="0" smtClean="0">
                <a:latin typeface="Centaur" pitchFamily="18" charset="0"/>
              </a:rPr>
              <a:t> </a:t>
            </a:r>
            <a:r>
              <a:rPr lang="en-US" b="1" dirty="0" smtClean="0">
                <a:solidFill>
                  <a:srgbClr val="C00000"/>
                </a:solidFill>
                <a:latin typeface="Centaur" pitchFamily="18" charset="0"/>
              </a:rPr>
              <a:t>kernel</a:t>
            </a:r>
            <a:r>
              <a:rPr lang="en-US" dirty="0" smtClean="0">
                <a:latin typeface="Centaur" pitchFamily="18" charset="0"/>
              </a:rPr>
              <a:t> </a:t>
            </a:r>
            <a:r>
              <a:rPr lang="en-US" b="1" dirty="0" smtClean="0">
                <a:solidFill>
                  <a:srgbClr val="C00000"/>
                </a:solidFill>
                <a:latin typeface="Centaur" pitchFamily="18" charset="0"/>
              </a:rPr>
              <a:t>modification</a:t>
            </a:r>
            <a:r>
              <a:rPr lang="en-US" dirty="0" smtClean="0">
                <a:latin typeface="Centaur" pitchFamily="18" charset="0"/>
              </a:rPr>
              <a:t>.</a:t>
            </a:r>
          </a:p>
        </p:txBody>
      </p:sp>
      <p:sp>
        <p:nvSpPr>
          <p:cNvPr id="6" name="Rectangle 2"/>
          <p:cNvSpPr>
            <a:spLocks noGrp="1" noChangeArrowheads="1"/>
          </p:cNvSpPr>
          <p:nvPr>
            <p:ph type="title"/>
          </p:nvPr>
        </p:nvSpPr>
        <p:spPr>
          <a:xfrm>
            <a:off x="533400" y="533400"/>
            <a:ext cx="8229600" cy="685800"/>
          </a:xfrm>
        </p:spPr>
        <p:txBody>
          <a:bodyPr/>
          <a:lstStyle/>
          <a:p>
            <a:r>
              <a:rPr lang="en-US" altLang="zh-TW" dirty="0">
                <a:solidFill>
                  <a:srgbClr val="FFFF00"/>
                </a:solidFill>
                <a:latin typeface="Centaur" pitchFamily="18" charset="0"/>
              </a:rPr>
              <a:t>OS assisted (</a:t>
            </a:r>
            <a:r>
              <a:rPr lang="en-US" altLang="zh-TW" dirty="0" smtClean="0">
                <a:solidFill>
                  <a:srgbClr val="FFFF00"/>
                </a:solidFill>
                <a:latin typeface="Centaur" pitchFamily="18" charset="0"/>
              </a:rPr>
              <a:t>Para-virtualization</a:t>
            </a:r>
            <a:r>
              <a:rPr lang="en-US" altLang="zh-TW" dirty="0">
                <a:solidFill>
                  <a:srgbClr val="FFFF00"/>
                </a:solidFill>
                <a:latin typeface="Centaur"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52400" y="381000"/>
            <a:ext cx="8763000" cy="685800"/>
          </a:xfrm>
        </p:spPr>
        <p:txBody>
          <a:bodyPr/>
          <a:lstStyle/>
          <a:p>
            <a:r>
              <a:rPr lang="en-US" altLang="zh-TW" dirty="0" smtClean="0">
                <a:solidFill>
                  <a:srgbClr val="FFFF00"/>
                </a:solidFill>
                <a:latin typeface="Centaur" pitchFamily="18" charset="0"/>
              </a:rPr>
              <a:t>VMware ESX Server : Para-virtualization)</a:t>
            </a:r>
            <a:endParaRPr lang="en-US" altLang="zh-TW" dirty="0">
              <a:solidFill>
                <a:srgbClr val="FFFF00"/>
              </a:solidFill>
              <a:latin typeface="Centaur" pitchFamily="18" charset="0"/>
            </a:endParaRPr>
          </a:p>
        </p:txBody>
      </p:sp>
      <p:pic>
        <p:nvPicPr>
          <p:cNvPr id="4" name="Picture 1"/>
          <p:cNvPicPr>
            <a:picLocks noChangeAspect="1"/>
          </p:cNvPicPr>
          <p:nvPr/>
        </p:nvPicPr>
        <p:blipFill>
          <a:blip r:embed="rId2"/>
          <a:srcRect/>
          <a:stretch>
            <a:fillRect/>
          </a:stretch>
        </p:blipFill>
        <p:spPr bwMode="auto">
          <a:xfrm>
            <a:off x="304800" y="1338262"/>
            <a:ext cx="8610600" cy="50625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TW" dirty="0">
                <a:solidFill>
                  <a:srgbClr val="FFFF00"/>
                </a:solidFill>
                <a:latin typeface="Centaur" pitchFamily="18" charset="0"/>
              </a:rPr>
              <a:t>Hardware Assisted Virtualization</a:t>
            </a:r>
            <a:endParaRPr lang="en-US" altLang="zh-TW" sz="1600" dirty="0">
              <a:solidFill>
                <a:srgbClr val="FFFF00"/>
              </a:solidFill>
              <a:latin typeface="Centaur" pitchFamily="18" charset="0"/>
            </a:endParaRPr>
          </a:p>
        </p:txBody>
      </p:sp>
      <p:sp>
        <p:nvSpPr>
          <p:cNvPr id="48131" name="Rectangle 3"/>
          <p:cNvSpPr>
            <a:spLocks noGrp="1" noChangeArrowheads="1"/>
          </p:cNvSpPr>
          <p:nvPr>
            <p:ph type="body" idx="1"/>
          </p:nvPr>
        </p:nvSpPr>
        <p:spPr>
          <a:xfrm>
            <a:off x="228600" y="1447800"/>
            <a:ext cx="8686800" cy="5181600"/>
          </a:xfrm>
        </p:spPr>
        <p:txBody>
          <a:bodyPr>
            <a:normAutofit/>
          </a:bodyPr>
          <a:lstStyle/>
          <a:p>
            <a:pPr algn="just">
              <a:lnSpc>
                <a:spcPct val="90000"/>
              </a:lnSpc>
            </a:pPr>
            <a:r>
              <a:rPr lang="en-US" altLang="zh-TW" sz="2400" dirty="0" smtClean="0">
                <a:latin typeface="Centaur" pitchFamily="18" charset="0"/>
              </a:rPr>
              <a:t>Processor run multiple processes. All instructions from process will access hardware directly.</a:t>
            </a:r>
          </a:p>
          <a:p>
            <a:pPr algn="just">
              <a:lnSpc>
                <a:spcPct val="90000"/>
              </a:lnSpc>
            </a:pPr>
            <a:r>
              <a:rPr lang="en-US" altLang="zh-TW" sz="2400" dirty="0" smtClean="0">
                <a:latin typeface="Centaur" pitchFamily="18" charset="0"/>
              </a:rPr>
              <a:t>Processors have two modes. </a:t>
            </a:r>
            <a:r>
              <a:rPr lang="en-US" altLang="zh-TW" sz="2400" b="1" dirty="0" smtClean="0">
                <a:solidFill>
                  <a:srgbClr val="C00000"/>
                </a:solidFill>
                <a:latin typeface="Centaur" pitchFamily="18" charset="0"/>
              </a:rPr>
              <a:t>Supervisor</a:t>
            </a:r>
            <a:r>
              <a:rPr lang="en-US" altLang="zh-TW" sz="2400" dirty="0" smtClean="0">
                <a:latin typeface="Centaur" pitchFamily="18" charset="0"/>
              </a:rPr>
              <a:t> and </a:t>
            </a:r>
            <a:r>
              <a:rPr lang="en-US" altLang="zh-TW" sz="2400" b="1" dirty="0" smtClean="0">
                <a:solidFill>
                  <a:srgbClr val="C00000"/>
                </a:solidFill>
                <a:latin typeface="Centaur" pitchFamily="18" charset="0"/>
              </a:rPr>
              <a:t>User</a:t>
            </a:r>
            <a:r>
              <a:rPr lang="en-US" altLang="zh-TW" sz="2400" dirty="0" smtClean="0">
                <a:latin typeface="Centaur" pitchFamily="18" charset="0"/>
              </a:rPr>
              <a:t> modes.</a:t>
            </a:r>
          </a:p>
          <a:p>
            <a:pPr algn="just">
              <a:lnSpc>
                <a:spcPct val="90000"/>
              </a:lnSpc>
            </a:pPr>
            <a:r>
              <a:rPr lang="en-US" altLang="zh-TW" sz="2400" dirty="0" smtClean="0">
                <a:latin typeface="Centaur" pitchFamily="18" charset="0"/>
              </a:rPr>
              <a:t>Instructions running in </a:t>
            </a:r>
            <a:r>
              <a:rPr lang="en-US" altLang="zh-TW" sz="2400" b="1" dirty="0" smtClean="0">
                <a:solidFill>
                  <a:srgbClr val="C00000"/>
                </a:solidFill>
                <a:latin typeface="Centaur" pitchFamily="18" charset="0"/>
              </a:rPr>
              <a:t>supervisor</a:t>
            </a:r>
            <a:r>
              <a:rPr lang="en-US" altLang="zh-TW" sz="2400" dirty="0" smtClean="0">
                <a:latin typeface="Centaur" pitchFamily="18" charset="0"/>
              </a:rPr>
              <a:t> mode are </a:t>
            </a:r>
            <a:r>
              <a:rPr lang="en-US" altLang="zh-TW" sz="2400" b="1" dirty="0" smtClean="0">
                <a:solidFill>
                  <a:srgbClr val="C00000"/>
                </a:solidFill>
                <a:latin typeface="Centaur" pitchFamily="18" charset="0"/>
              </a:rPr>
              <a:t>privileged</a:t>
            </a:r>
            <a:r>
              <a:rPr lang="en-US" altLang="zh-TW" sz="2400" dirty="0" smtClean="0">
                <a:latin typeface="Centaur" pitchFamily="18" charset="0"/>
              </a:rPr>
              <a:t> instructions. Others are </a:t>
            </a:r>
            <a:r>
              <a:rPr lang="en-US" altLang="zh-TW" sz="2400" b="1" dirty="0" smtClean="0">
                <a:solidFill>
                  <a:srgbClr val="C00000"/>
                </a:solidFill>
                <a:latin typeface="Centaur" pitchFamily="18" charset="0"/>
              </a:rPr>
              <a:t>unprivileged</a:t>
            </a:r>
            <a:r>
              <a:rPr lang="en-US" altLang="zh-TW" sz="2400" dirty="0" smtClean="0">
                <a:latin typeface="Centaur" pitchFamily="18" charset="0"/>
              </a:rPr>
              <a:t> instructions.</a:t>
            </a:r>
          </a:p>
          <a:p>
            <a:pPr algn="just">
              <a:lnSpc>
                <a:spcPct val="90000"/>
              </a:lnSpc>
            </a:pPr>
            <a:r>
              <a:rPr lang="en-US" altLang="zh-TW" sz="2400" dirty="0" smtClean="0">
                <a:latin typeface="Centaur" pitchFamily="18" charset="0"/>
              </a:rPr>
              <a:t>Processor such as </a:t>
            </a:r>
            <a:r>
              <a:rPr lang="en-US" altLang="zh-TW" sz="2400" b="1" dirty="0" smtClean="0">
                <a:solidFill>
                  <a:srgbClr val="C00000"/>
                </a:solidFill>
                <a:latin typeface="Centaur" pitchFamily="18" charset="0"/>
              </a:rPr>
              <a:t>x86</a:t>
            </a:r>
            <a:r>
              <a:rPr lang="en-US" altLang="zh-TW" sz="2400" dirty="0" smtClean="0">
                <a:latin typeface="Centaur" pitchFamily="18" charset="0"/>
              </a:rPr>
              <a:t> employ a </a:t>
            </a:r>
            <a:r>
              <a:rPr lang="en-US" altLang="zh-TW" sz="2400" b="1" dirty="0" smtClean="0">
                <a:solidFill>
                  <a:srgbClr val="C00000"/>
                </a:solidFill>
                <a:latin typeface="Centaur" pitchFamily="18" charset="0"/>
              </a:rPr>
              <a:t>special</a:t>
            </a:r>
            <a:r>
              <a:rPr lang="en-US" altLang="zh-TW" sz="2400" dirty="0" smtClean="0">
                <a:latin typeface="Centaur" pitchFamily="18" charset="0"/>
              </a:rPr>
              <a:t> </a:t>
            </a:r>
            <a:r>
              <a:rPr lang="en-US" altLang="zh-TW" sz="2400" b="1" dirty="0" smtClean="0">
                <a:solidFill>
                  <a:srgbClr val="C00000"/>
                </a:solidFill>
                <a:latin typeface="Centaur" pitchFamily="18" charset="0"/>
              </a:rPr>
              <a:t>running</a:t>
            </a:r>
            <a:r>
              <a:rPr lang="en-US" altLang="zh-TW" sz="2400" dirty="0" smtClean="0">
                <a:latin typeface="Centaur" pitchFamily="18" charset="0"/>
              </a:rPr>
              <a:t> </a:t>
            </a:r>
            <a:r>
              <a:rPr lang="en-US" altLang="zh-TW" sz="2400" b="1" dirty="0" smtClean="0">
                <a:solidFill>
                  <a:srgbClr val="C00000"/>
                </a:solidFill>
                <a:latin typeface="Centaur" pitchFamily="18" charset="0"/>
              </a:rPr>
              <a:t>mode called root mode.</a:t>
            </a:r>
            <a:endParaRPr lang="en-US" altLang="zh-TW" sz="2400" dirty="0" smtClean="0">
              <a:latin typeface="Centaur" pitchFamily="18" charset="0"/>
            </a:endParaRPr>
          </a:p>
          <a:p>
            <a:pPr algn="just">
              <a:lnSpc>
                <a:spcPct val="90000"/>
              </a:lnSpc>
            </a:pPr>
            <a:r>
              <a:rPr lang="en-US" altLang="zh-TW" sz="2400" b="1" dirty="0" smtClean="0">
                <a:solidFill>
                  <a:srgbClr val="C00000"/>
                </a:solidFill>
                <a:latin typeface="Centaur" pitchFamily="18" charset="0"/>
              </a:rPr>
              <a:t>VMM</a:t>
            </a:r>
            <a:r>
              <a:rPr lang="en-US" altLang="zh-TW" sz="2400" dirty="0" smtClean="0">
                <a:latin typeface="Centaur" pitchFamily="18" charset="0"/>
              </a:rPr>
              <a:t> and </a:t>
            </a:r>
            <a:r>
              <a:rPr lang="en-US" altLang="zh-TW" sz="2400" b="1" dirty="0" smtClean="0">
                <a:solidFill>
                  <a:srgbClr val="C00000"/>
                </a:solidFill>
                <a:latin typeface="Centaur" pitchFamily="18" charset="0"/>
              </a:rPr>
              <a:t>Guest</a:t>
            </a:r>
            <a:r>
              <a:rPr lang="en-US" altLang="zh-TW" sz="2400" dirty="0" smtClean="0">
                <a:latin typeface="Centaur" pitchFamily="18" charset="0"/>
              </a:rPr>
              <a:t> </a:t>
            </a:r>
            <a:r>
              <a:rPr lang="en-US" altLang="zh-TW" sz="2400" b="1" dirty="0" smtClean="0">
                <a:solidFill>
                  <a:srgbClr val="C00000"/>
                </a:solidFill>
                <a:latin typeface="Centaur" pitchFamily="18" charset="0"/>
              </a:rPr>
              <a:t>OS</a:t>
            </a:r>
            <a:r>
              <a:rPr lang="en-US" altLang="zh-TW" sz="2400" dirty="0" smtClean="0">
                <a:latin typeface="Centaur" pitchFamily="18" charset="0"/>
              </a:rPr>
              <a:t> run in </a:t>
            </a:r>
            <a:r>
              <a:rPr lang="en-US" altLang="zh-TW" sz="2400" b="1" dirty="0" smtClean="0">
                <a:solidFill>
                  <a:srgbClr val="C00000"/>
                </a:solidFill>
                <a:latin typeface="Centaur" pitchFamily="18" charset="0"/>
              </a:rPr>
              <a:t>different</a:t>
            </a:r>
            <a:r>
              <a:rPr lang="en-US" altLang="zh-TW" sz="2400" dirty="0" smtClean="0">
                <a:latin typeface="Centaur" pitchFamily="18" charset="0"/>
              </a:rPr>
              <a:t> </a:t>
            </a:r>
            <a:r>
              <a:rPr lang="en-US" altLang="zh-TW" sz="2400" b="1" dirty="0" smtClean="0">
                <a:solidFill>
                  <a:srgbClr val="C00000"/>
                </a:solidFill>
                <a:latin typeface="Centaur" pitchFamily="18" charset="0"/>
              </a:rPr>
              <a:t>modes</a:t>
            </a:r>
            <a:r>
              <a:rPr lang="en-US" altLang="zh-TW" sz="2400" dirty="0" smtClean="0">
                <a:latin typeface="Centaur" pitchFamily="18" charset="0"/>
              </a:rPr>
              <a:t>.</a:t>
            </a:r>
          </a:p>
          <a:p>
            <a:pPr algn="just">
              <a:lnSpc>
                <a:spcPct val="90000"/>
              </a:lnSpc>
            </a:pPr>
            <a:r>
              <a:rPr lang="en-US" altLang="zh-TW" sz="2400" b="1" dirty="0" smtClean="0">
                <a:solidFill>
                  <a:srgbClr val="C00000"/>
                </a:solidFill>
                <a:latin typeface="Centaur" pitchFamily="18" charset="0"/>
              </a:rPr>
              <a:t>All</a:t>
            </a:r>
            <a:r>
              <a:rPr lang="en-US" altLang="zh-TW" sz="2400" dirty="0" smtClean="0">
                <a:latin typeface="Centaur" pitchFamily="18" charset="0"/>
              </a:rPr>
              <a:t> </a:t>
            </a:r>
            <a:r>
              <a:rPr lang="en-US" altLang="zh-TW" sz="2400" b="1" dirty="0" smtClean="0">
                <a:solidFill>
                  <a:srgbClr val="C00000"/>
                </a:solidFill>
                <a:latin typeface="Centaur" pitchFamily="18" charset="0"/>
              </a:rPr>
              <a:t>sensitive</a:t>
            </a:r>
            <a:r>
              <a:rPr lang="en-US" altLang="zh-TW" sz="2400" dirty="0" smtClean="0">
                <a:latin typeface="Centaur" pitchFamily="18" charset="0"/>
              </a:rPr>
              <a:t> </a:t>
            </a:r>
            <a:r>
              <a:rPr lang="en-US" altLang="zh-TW" sz="2400" b="1" dirty="0" smtClean="0">
                <a:solidFill>
                  <a:srgbClr val="C00000"/>
                </a:solidFill>
                <a:latin typeface="Centaur" pitchFamily="18" charset="0"/>
              </a:rPr>
              <a:t>instructions</a:t>
            </a:r>
            <a:r>
              <a:rPr lang="en-US" altLang="zh-TW" sz="2400" dirty="0" smtClean="0">
                <a:latin typeface="Centaur" pitchFamily="18" charset="0"/>
              </a:rPr>
              <a:t> of guest OS and its applications are </a:t>
            </a:r>
            <a:r>
              <a:rPr lang="en-US" altLang="zh-TW" sz="2400" b="1" dirty="0" smtClean="0">
                <a:solidFill>
                  <a:srgbClr val="C00000"/>
                </a:solidFill>
                <a:latin typeface="Centaur" pitchFamily="18" charset="0"/>
              </a:rPr>
              <a:t>trapped</a:t>
            </a:r>
            <a:r>
              <a:rPr lang="en-US" altLang="zh-TW" sz="2400" dirty="0" smtClean="0">
                <a:latin typeface="Centaur" pitchFamily="18" charset="0"/>
              </a:rPr>
              <a:t> in </a:t>
            </a:r>
            <a:r>
              <a:rPr lang="en-US" altLang="zh-TW" sz="2400" b="1" dirty="0" smtClean="0">
                <a:solidFill>
                  <a:srgbClr val="C00000"/>
                </a:solidFill>
                <a:latin typeface="Centaur" pitchFamily="18" charset="0"/>
              </a:rPr>
              <a:t>VMM</a:t>
            </a:r>
            <a:r>
              <a:rPr lang="en-US" altLang="zh-TW" sz="2400" dirty="0" smtClean="0">
                <a:latin typeface="Centaur" pitchFamily="18" charset="0"/>
              </a:rPr>
              <a:t>.</a:t>
            </a:r>
          </a:p>
          <a:p>
            <a:pPr algn="just">
              <a:lnSpc>
                <a:spcPct val="90000"/>
              </a:lnSpc>
            </a:pPr>
            <a:endParaRPr lang="en-US" altLang="zh-TW" sz="2400" dirty="0" smtClean="0">
              <a:latin typeface="Centaur" pitchFamily="18" charset="0"/>
            </a:endParaRPr>
          </a:p>
          <a:p>
            <a:pPr algn="just">
              <a:lnSpc>
                <a:spcPct val="90000"/>
              </a:lnSpc>
            </a:pPr>
            <a:endParaRPr lang="en-US" altLang="zh-TW" sz="2400" dirty="0" smtClean="0">
              <a:latin typeface="Centaur" pitchFamily="18" charset="0"/>
            </a:endParaRPr>
          </a:p>
          <a:p>
            <a:pPr algn="just">
              <a:lnSpc>
                <a:spcPct val="90000"/>
              </a:lnSpc>
            </a:pPr>
            <a:endParaRPr lang="en-US" altLang="zh-TW" sz="2400" dirty="0">
              <a:latin typeface="Centaur"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TW" dirty="0">
                <a:solidFill>
                  <a:srgbClr val="FFFF00"/>
                </a:solidFill>
                <a:latin typeface="Centaur" pitchFamily="18" charset="0"/>
              </a:rPr>
              <a:t>Hardware Assisted Virtualization</a:t>
            </a:r>
          </a:p>
        </p:txBody>
      </p:sp>
      <p:sp>
        <p:nvSpPr>
          <p:cNvPr id="91152" name="Text Box 16"/>
          <p:cNvSpPr txBox="1">
            <a:spLocks noChangeArrowheads="1"/>
          </p:cNvSpPr>
          <p:nvPr/>
        </p:nvSpPr>
        <p:spPr bwMode="auto">
          <a:xfrm>
            <a:off x="4903788" y="6381690"/>
            <a:ext cx="3305520" cy="400110"/>
          </a:xfrm>
          <a:prstGeom prst="rect">
            <a:avLst/>
          </a:prstGeom>
          <a:noFill/>
          <a:ln w="9525">
            <a:noFill/>
            <a:miter lim="800000"/>
            <a:headEnd/>
            <a:tailEnd/>
          </a:ln>
          <a:effectLst/>
        </p:spPr>
        <p:txBody>
          <a:bodyPr wrap="none">
            <a:spAutoFit/>
          </a:bodyPr>
          <a:lstStyle/>
          <a:p>
            <a:r>
              <a:rPr lang="en-US" altLang="zh-TW" sz="2000" dirty="0">
                <a:solidFill>
                  <a:srgbClr val="C00000"/>
                </a:solidFill>
                <a:latin typeface="Centaur" pitchFamily="18" charset="0"/>
              </a:rPr>
              <a:t>VMM: Virtual Machine Monitor</a:t>
            </a:r>
          </a:p>
        </p:txBody>
      </p:sp>
      <p:pic>
        <p:nvPicPr>
          <p:cNvPr id="7170" name="Picture 2"/>
          <p:cNvPicPr>
            <a:picLocks noChangeAspect="1" noChangeArrowheads="1"/>
          </p:cNvPicPr>
          <p:nvPr/>
        </p:nvPicPr>
        <p:blipFill>
          <a:blip r:embed="rId2"/>
          <a:srcRect/>
          <a:stretch>
            <a:fillRect/>
          </a:stretch>
        </p:blipFill>
        <p:spPr bwMode="auto">
          <a:xfrm>
            <a:off x="228600" y="1357313"/>
            <a:ext cx="8610600" cy="5043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TW" dirty="0">
                <a:solidFill>
                  <a:srgbClr val="FFFF00"/>
                </a:solidFill>
                <a:latin typeface="Centaur" pitchFamily="18" charset="0"/>
              </a:rPr>
              <a:t>Hardware Assisted Virtualization</a:t>
            </a:r>
            <a:endParaRPr lang="en-US" altLang="zh-TW" sz="1600" dirty="0">
              <a:solidFill>
                <a:srgbClr val="FFFF00"/>
              </a:solidFill>
              <a:latin typeface="Centaur" pitchFamily="18" charset="0"/>
            </a:endParaRPr>
          </a:p>
        </p:txBody>
      </p:sp>
      <p:sp>
        <p:nvSpPr>
          <p:cNvPr id="48131" name="Rectangle 3"/>
          <p:cNvSpPr>
            <a:spLocks noGrp="1" noChangeArrowheads="1"/>
          </p:cNvSpPr>
          <p:nvPr>
            <p:ph type="body" idx="1"/>
          </p:nvPr>
        </p:nvSpPr>
        <p:spPr>
          <a:xfrm>
            <a:off x="457200" y="1600200"/>
            <a:ext cx="8458200" cy="5029200"/>
          </a:xfrm>
        </p:spPr>
        <p:txBody>
          <a:bodyPr/>
          <a:lstStyle/>
          <a:p>
            <a:pPr algn="just">
              <a:lnSpc>
                <a:spcPct val="90000"/>
              </a:lnSpc>
            </a:pPr>
            <a:r>
              <a:rPr lang="en-US" altLang="zh-TW" sz="2400" dirty="0" smtClean="0">
                <a:latin typeface="Centaur" pitchFamily="18" charset="0"/>
              </a:rPr>
              <a:t>This is also known as </a:t>
            </a:r>
            <a:r>
              <a:rPr lang="en-US" altLang="zh-TW" sz="2400" b="1" dirty="0" smtClean="0">
                <a:solidFill>
                  <a:srgbClr val="C00000"/>
                </a:solidFill>
                <a:latin typeface="Centaur" pitchFamily="18" charset="0"/>
              </a:rPr>
              <a:t>Accelerated Virtualization</a:t>
            </a:r>
            <a:r>
              <a:rPr lang="en-US" altLang="zh-TW" sz="2400" dirty="0" smtClean="0">
                <a:latin typeface="Centaur" pitchFamily="18" charset="0"/>
              </a:rPr>
              <a:t>, hardware virtual machine (Xen), native virtualization (Virtual iron).</a:t>
            </a:r>
          </a:p>
          <a:p>
            <a:pPr algn="just">
              <a:lnSpc>
                <a:spcPct val="90000"/>
              </a:lnSpc>
            </a:pPr>
            <a:r>
              <a:rPr lang="en-US" altLang="zh-TW" sz="2400" b="1" dirty="0" smtClean="0">
                <a:solidFill>
                  <a:srgbClr val="C00000"/>
                </a:solidFill>
                <a:latin typeface="Centaur" pitchFamily="18" charset="0"/>
              </a:rPr>
              <a:t>Hardware</a:t>
            </a:r>
            <a:r>
              <a:rPr lang="en-US" altLang="zh-TW" sz="2400" dirty="0" smtClean="0">
                <a:latin typeface="Centaur" pitchFamily="18" charset="0"/>
              </a:rPr>
              <a:t> </a:t>
            </a:r>
            <a:r>
              <a:rPr lang="en-US" altLang="zh-TW" sz="2400" b="1" dirty="0" smtClean="0">
                <a:solidFill>
                  <a:srgbClr val="C00000"/>
                </a:solidFill>
                <a:latin typeface="Centaur" pitchFamily="18" charset="0"/>
              </a:rPr>
              <a:t>switch</a:t>
            </a:r>
            <a:r>
              <a:rPr lang="en-US" altLang="zh-TW" sz="2400" dirty="0" smtClean="0">
                <a:latin typeface="Centaur" pitchFamily="18" charset="0"/>
              </a:rPr>
              <a:t> </a:t>
            </a:r>
            <a:r>
              <a:rPr lang="en-US" altLang="zh-TW" sz="2400" b="1" dirty="0" smtClean="0">
                <a:solidFill>
                  <a:srgbClr val="C00000"/>
                </a:solidFill>
                <a:latin typeface="Centaur" pitchFamily="18" charset="0"/>
              </a:rPr>
              <a:t>supported</a:t>
            </a:r>
            <a:r>
              <a:rPr lang="en-US" altLang="zh-TW" sz="2400" dirty="0" smtClean="0">
                <a:latin typeface="Centaur" pitchFamily="18" charset="0"/>
              </a:rPr>
              <a:t> by </a:t>
            </a:r>
            <a:r>
              <a:rPr lang="en-US" altLang="zh-TW" sz="2400" b="1" dirty="0" smtClean="0">
                <a:solidFill>
                  <a:srgbClr val="C00000"/>
                </a:solidFill>
                <a:latin typeface="Centaur" pitchFamily="18" charset="0"/>
              </a:rPr>
              <a:t>CPU</a:t>
            </a:r>
            <a:r>
              <a:rPr lang="en-US" altLang="zh-TW" sz="2400" dirty="0" smtClean="0">
                <a:latin typeface="Centaur" pitchFamily="18" charset="0"/>
              </a:rPr>
              <a:t>, e.g.</a:t>
            </a:r>
          </a:p>
          <a:p>
            <a:pPr lvl="1" algn="just">
              <a:lnSpc>
                <a:spcPct val="90000"/>
              </a:lnSpc>
            </a:pPr>
            <a:r>
              <a:rPr lang="en-US" altLang="zh-TW" sz="2400" dirty="0" smtClean="0">
                <a:solidFill>
                  <a:srgbClr val="C00000"/>
                </a:solidFill>
                <a:latin typeface="Centaur" pitchFamily="18" charset="0"/>
              </a:rPr>
              <a:t>Intel Virtualization Technology (VT-x)</a:t>
            </a:r>
          </a:p>
          <a:p>
            <a:pPr lvl="1" algn="just">
              <a:lnSpc>
                <a:spcPct val="90000"/>
              </a:lnSpc>
            </a:pPr>
            <a:r>
              <a:rPr lang="en-US" altLang="zh-TW" sz="2400" dirty="0" smtClean="0">
                <a:solidFill>
                  <a:srgbClr val="C00000"/>
                </a:solidFill>
                <a:latin typeface="Centaur" pitchFamily="18" charset="0"/>
              </a:rPr>
              <a:t>AMD’s AMD-V </a:t>
            </a:r>
          </a:p>
          <a:p>
            <a:pPr lvl="1" algn="just">
              <a:lnSpc>
                <a:spcPct val="90000"/>
              </a:lnSpc>
              <a:buFont typeface="Arial" pitchFamily="34" charset="0"/>
              <a:buChar char="•"/>
            </a:pPr>
            <a:r>
              <a:rPr lang="en-US" altLang="zh-TW" sz="2400" dirty="0" smtClean="0">
                <a:latin typeface="Centaur" pitchFamily="18" charset="0"/>
              </a:rPr>
              <a:t>Intel and AMD add an additional mode to x86 processor.</a:t>
            </a:r>
          </a:p>
          <a:p>
            <a:pPr lvl="1" algn="just">
              <a:lnSpc>
                <a:spcPct val="90000"/>
              </a:lnSpc>
              <a:buFont typeface="Arial" pitchFamily="34" charset="0"/>
              <a:buChar char="•"/>
            </a:pPr>
            <a:r>
              <a:rPr lang="en-US" altLang="zh-TW" sz="2400" dirty="0" smtClean="0">
                <a:latin typeface="Centaur" pitchFamily="18" charset="0"/>
              </a:rPr>
              <a:t>OS run in Ring 0 and Hypervisor run below Ring 0.</a:t>
            </a:r>
          </a:p>
          <a:p>
            <a:pPr lvl="1" algn="just">
              <a:lnSpc>
                <a:spcPct val="90000"/>
              </a:lnSpc>
              <a:buFont typeface="Arial" pitchFamily="34" charset="0"/>
              <a:buChar char="•"/>
            </a:pPr>
            <a:r>
              <a:rPr lang="en-US" altLang="zh-TW" sz="2400" dirty="0" smtClean="0">
                <a:latin typeface="Centaur" pitchFamily="18" charset="0"/>
              </a:rPr>
              <a:t>Target </a:t>
            </a:r>
            <a:r>
              <a:rPr lang="en-US" altLang="zh-TW" sz="2400" dirty="0">
                <a:latin typeface="Centaur" pitchFamily="18" charset="0"/>
              </a:rPr>
              <a:t>privileged instructions with a </a:t>
            </a:r>
            <a:r>
              <a:rPr lang="en-US" altLang="zh-TW" sz="2400" b="1" dirty="0">
                <a:solidFill>
                  <a:srgbClr val="C00000"/>
                </a:solidFill>
                <a:latin typeface="Centaur" pitchFamily="18" charset="0"/>
              </a:rPr>
              <a:t>new</a:t>
            </a:r>
            <a:r>
              <a:rPr lang="en-US" altLang="zh-TW" sz="2400" dirty="0">
                <a:latin typeface="Centaur" pitchFamily="18" charset="0"/>
              </a:rPr>
              <a:t> </a:t>
            </a:r>
            <a:r>
              <a:rPr lang="en-US" altLang="zh-TW" sz="2400" b="1" dirty="0">
                <a:solidFill>
                  <a:srgbClr val="C00000"/>
                </a:solidFill>
                <a:latin typeface="Centaur" pitchFamily="18" charset="0"/>
              </a:rPr>
              <a:t>CPU</a:t>
            </a:r>
            <a:r>
              <a:rPr lang="en-US" altLang="zh-TW" sz="2400" dirty="0">
                <a:latin typeface="Centaur" pitchFamily="18" charset="0"/>
              </a:rPr>
              <a:t> </a:t>
            </a:r>
            <a:r>
              <a:rPr lang="en-US" altLang="zh-TW" sz="2400" b="1" dirty="0">
                <a:solidFill>
                  <a:srgbClr val="C00000"/>
                </a:solidFill>
                <a:latin typeface="Centaur" pitchFamily="18" charset="0"/>
              </a:rPr>
              <a:t>execution</a:t>
            </a:r>
            <a:r>
              <a:rPr lang="en-US" altLang="zh-TW" sz="2400" dirty="0">
                <a:latin typeface="Centaur" pitchFamily="18" charset="0"/>
              </a:rPr>
              <a:t> </a:t>
            </a:r>
            <a:r>
              <a:rPr lang="en-US" altLang="zh-TW" sz="2400" b="1" dirty="0" smtClean="0">
                <a:solidFill>
                  <a:srgbClr val="C00000"/>
                </a:solidFill>
                <a:latin typeface="Centaur" pitchFamily="18" charset="0"/>
              </a:rPr>
              <a:t>mode</a:t>
            </a:r>
          </a:p>
          <a:p>
            <a:pPr lvl="1" algn="just">
              <a:lnSpc>
                <a:spcPct val="90000"/>
              </a:lnSpc>
              <a:buNone/>
            </a:pPr>
            <a:r>
              <a:rPr lang="en-US" altLang="zh-TW" sz="2400" dirty="0" smtClean="0">
                <a:latin typeface="Centaur" pitchFamily="18" charset="0"/>
              </a:rPr>
              <a:t>	feature allows </a:t>
            </a:r>
            <a:r>
              <a:rPr lang="en-US" altLang="zh-TW" sz="2400" dirty="0">
                <a:latin typeface="Centaur" pitchFamily="18" charset="0"/>
              </a:rPr>
              <a:t>the </a:t>
            </a:r>
            <a:r>
              <a:rPr lang="en-US" altLang="zh-TW" sz="2400" b="1" dirty="0">
                <a:solidFill>
                  <a:srgbClr val="C00000"/>
                </a:solidFill>
                <a:latin typeface="Centaur" pitchFamily="18" charset="0"/>
              </a:rPr>
              <a:t>VMM to run</a:t>
            </a:r>
            <a:r>
              <a:rPr lang="en-US" altLang="zh-TW" sz="2400" dirty="0">
                <a:latin typeface="Centaur" pitchFamily="18" charset="0"/>
              </a:rPr>
              <a:t> in a </a:t>
            </a:r>
            <a:r>
              <a:rPr lang="en-US" altLang="zh-TW" sz="2400" b="1" dirty="0">
                <a:solidFill>
                  <a:srgbClr val="C00000"/>
                </a:solidFill>
                <a:latin typeface="Centaur" pitchFamily="18" charset="0"/>
              </a:rPr>
              <a:t>new</a:t>
            </a:r>
            <a:r>
              <a:rPr lang="en-US" altLang="zh-TW" sz="2400" dirty="0">
                <a:latin typeface="Centaur" pitchFamily="18" charset="0"/>
              </a:rPr>
              <a:t> </a:t>
            </a:r>
            <a:r>
              <a:rPr lang="en-US" altLang="zh-TW" sz="2400" b="1" dirty="0">
                <a:solidFill>
                  <a:srgbClr val="C00000"/>
                </a:solidFill>
                <a:latin typeface="Centaur" pitchFamily="18" charset="0"/>
              </a:rPr>
              <a:t>root</a:t>
            </a:r>
            <a:r>
              <a:rPr lang="en-US" altLang="zh-TW" sz="2400" dirty="0">
                <a:latin typeface="Centaur" pitchFamily="18" charset="0"/>
              </a:rPr>
              <a:t> </a:t>
            </a:r>
            <a:r>
              <a:rPr lang="en-US" altLang="zh-TW" sz="2400" b="1" dirty="0">
                <a:solidFill>
                  <a:srgbClr val="C00000"/>
                </a:solidFill>
                <a:latin typeface="Centaur" pitchFamily="18" charset="0"/>
              </a:rPr>
              <a:t>mode</a:t>
            </a:r>
            <a:r>
              <a:rPr lang="en-US" altLang="zh-TW" sz="2400" dirty="0">
                <a:latin typeface="Centaur" pitchFamily="18" charset="0"/>
              </a:rPr>
              <a:t> below </a:t>
            </a:r>
            <a:r>
              <a:rPr lang="en-US" altLang="zh-TW" sz="2400" dirty="0" smtClean="0">
                <a:latin typeface="Centaur" pitchFamily="18" charset="0"/>
              </a:rPr>
              <a:t>Ring </a:t>
            </a:r>
            <a:r>
              <a:rPr lang="en-US" altLang="zh-TW" sz="2400" dirty="0">
                <a:latin typeface="Centaur" pitchFamily="18" charset="0"/>
              </a:rPr>
              <a:t>0</a:t>
            </a:r>
            <a:r>
              <a:rPr lang="en-US" altLang="zh-TW" sz="2400" dirty="0" smtClean="0">
                <a:latin typeface="Centaur" pitchFamily="18" charset="0"/>
              </a:rPr>
              <a:t>.</a:t>
            </a:r>
          </a:p>
          <a:p>
            <a:pPr algn="just">
              <a:lnSpc>
                <a:spcPct val="90000"/>
              </a:lnSpc>
            </a:pPr>
            <a:r>
              <a:rPr lang="en-US" altLang="zh-TW" sz="2400" dirty="0" smtClean="0">
                <a:latin typeface="Centaur" pitchFamily="18" charset="0"/>
              </a:rPr>
              <a:t>Privileged </a:t>
            </a:r>
            <a:r>
              <a:rPr lang="en-US" altLang="zh-TW" sz="2400" dirty="0">
                <a:latin typeface="Centaur" pitchFamily="18" charset="0"/>
              </a:rPr>
              <a:t>and sensitive calls are set to </a:t>
            </a:r>
            <a:r>
              <a:rPr lang="en-US" altLang="zh-TW" sz="2400" b="1" dirty="0">
                <a:solidFill>
                  <a:srgbClr val="C00000"/>
                </a:solidFill>
                <a:latin typeface="Centaur" pitchFamily="18" charset="0"/>
              </a:rPr>
              <a:t>automatically</a:t>
            </a:r>
            <a:r>
              <a:rPr lang="en-US" altLang="zh-TW" sz="2400" dirty="0">
                <a:latin typeface="Centaur" pitchFamily="18" charset="0"/>
              </a:rPr>
              <a:t> </a:t>
            </a:r>
            <a:r>
              <a:rPr lang="en-US" altLang="zh-TW" sz="2400" b="1" dirty="0">
                <a:solidFill>
                  <a:srgbClr val="C00000"/>
                </a:solidFill>
                <a:latin typeface="Centaur" pitchFamily="18" charset="0"/>
              </a:rPr>
              <a:t>trap</a:t>
            </a:r>
            <a:r>
              <a:rPr lang="en-US" altLang="zh-TW" sz="2400" dirty="0">
                <a:latin typeface="Centaur" pitchFamily="18" charset="0"/>
              </a:rPr>
              <a:t> to the </a:t>
            </a:r>
            <a:r>
              <a:rPr lang="en-US" altLang="zh-TW" sz="2400" b="1" dirty="0">
                <a:solidFill>
                  <a:srgbClr val="C00000"/>
                </a:solidFill>
                <a:latin typeface="Centaur" pitchFamily="18" charset="0"/>
              </a:rPr>
              <a:t>hypervisor</a:t>
            </a:r>
            <a:r>
              <a:rPr lang="en-US" altLang="zh-TW" sz="2400" dirty="0">
                <a:latin typeface="Centaur" pitchFamily="18" charset="0"/>
              </a:rPr>
              <a:t>, </a:t>
            </a:r>
            <a:r>
              <a:rPr lang="en-US" altLang="zh-TW" sz="2400" b="1" dirty="0">
                <a:solidFill>
                  <a:srgbClr val="C00000"/>
                </a:solidFill>
                <a:latin typeface="Centaur" pitchFamily="18" charset="0"/>
              </a:rPr>
              <a:t>removing</a:t>
            </a:r>
            <a:r>
              <a:rPr lang="en-US" altLang="zh-TW" sz="2400" dirty="0">
                <a:latin typeface="Centaur" pitchFamily="18" charset="0"/>
              </a:rPr>
              <a:t> the </a:t>
            </a:r>
            <a:r>
              <a:rPr lang="en-US" altLang="zh-TW" sz="2400" b="1" dirty="0">
                <a:solidFill>
                  <a:srgbClr val="C00000"/>
                </a:solidFill>
                <a:latin typeface="Centaur" pitchFamily="18" charset="0"/>
              </a:rPr>
              <a:t>need</a:t>
            </a:r>
            <a:r>
              <a:rPr lang="en-US" altLang="zh-TW" sz="2400" dirty="0">
                <a:latin typeface="Centaur" pitchFamily="18" charset="0"/>
              </a:rPr>
              <a:t> for either </a:t>
            </a:r>
            <a:r>
              <a:rPr lang="en-US" altLang="zh-TW" sz="2400" b="1" dirty="0">
                <a:solidFill>
                  <a:srgbClr val="C00000"/>
                </a:solidFill>
                <a:latin typeface="Centaur" pitchFamily="18" charset="0"/>
              </a:rPr>
              <a:t>B</a:t>
            </a:r>
            <a:r>
              <a:rPr lang="en-US" altLang="zh-TW" sz="2400" b="1" dirty="0" smtClean="0">
                <a:solidFill>
                  <a:srgbClr val="C00000"/>
                </a:solidFill>
                <a:latin typeface="Centaur" pitchFamily="18" charset="0"/>
              </a:rPr>
              <a:t>inary</a:t>
            </a:r>
            <a:r>
              <a:rPr lang="en-US" altLang="zh-TW" sz="2400" dirty="0" smtClean="0">
                <a:latin typeface="Centaur" pitchFamily="18" charset="0"/>
              </a:rPr>
              <a:t> </a:t>
            </a:r>
            <a:r>
              <a:rPr lang="en-US" altLang="zh-TW" sz="2400" b="1" dirty="0">
                <a:solidFill>
                  <a:srgbClr val="C00000"/>
                </a:solidFill>
                <a:latin typeface="Centaur" pitchFamily="18" charset="0"/>
              </a:rPr>
              <a:t>T</a:t>
            </a:r>
            <a:r>
              <a:rPr lang="en-US" altLang="zh-TW" sz="2400" b="1" dirty="0" smtClean="0">
                <a:solidFill>
                  <a:srgbClr val="C00000"/>
                </a:solidFill>
                <a:latin typeface="Centaur" pitchFamily="18" charset="0"/>
              </a:rPr>
              <a:t>ranslation</a:t>
            </a:r>
            <a:r>
              <a:rPr lang="en-US" altLang="zh-TW" sz="2400" dirty="0" smtClean="0">
                <a:latin typeface="Centaur" pitchFamily="18" charset="0"/>
              </a:rPr>
              <a:t> </a:t>
            </a:r>
            <a:r>
              <a:rPr lang="en-US" altLang="zh-TW" sz="2400" dirty="0">
                <a:latin typeface="Centaur" pitchFamily="18" charset="0"/>
              </a:rPr>
              <a:t>or </a:t>
            </a:r>
            <a:r>
              <a:rPr lang="en-US" altLang="zh-TW" sz="2400" b="1" dirty="0" smtClean="0">
                <a:solidFill>
                  <a:srgbClr val="C00000"/>
                </a:solidFill>
                <a:latin typeface="Centaur" pitchFamily="18" charset="0"/>
              </a:rPr>
              <a:t>OS modification (Para-Virtualization)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dirty="0">
                <a:solidFill>
                  <a:srgbClr val="FFFF00"/>
                </a:solidFill>
                <a:latin typeface="Centaur" pitchFamily="18" charset="0"/>
              </a:rPr>
              <a:t>Virtualization</a:t>
            </a:r>
          </a:p>
        </p:txBody>
      </p:sp>
      <p:sp>
        <p:nvSpPr>
          <p:cNvPr id="23555" name="Rectangle 3"/>
          <p:cNvSpPr>
            <a:spLocks noGrp="1" noChangeArrowheads="1"/>
          </p:cNvSpPr>
          <p:nvPr>
            <p:ph type="body" idx="1"/>
          </p:nvPr>
        </p:nvSpPr>
        <p:spPr>
          <a:xfrm>
            <a:off x="457200" y="1364566"/>
            <a:ext cx="8229600" cy="5279143"/>
          </a:xfrm>
        </p:spPr>
        <p:txBody>
          <a:bodyPr/>
          <a:lstStyle/>
          <a:p>
            <a:pPr algn="just"/>
            <a:r>
              <a:rPr lang="en-US" altLang="zh-TW" sz="2400" b="1" dirty="0">
                <a:solidFill>
                  <a:srgbClr val="C00000"/>
                </a:solidFill>
                <a:latin typeface="Centaur" pitchFamily="18" charset="0"/>
              </a:rPr>
              <a:t>Virtualization</a:t>
            </a:r>
            <a:r>
              <a:rPr lang="en-US" altLang="zh-TW" sz="2400" dirty="0">
                <a:solidFill>
                  <a:srgbClr val="C00000"/>
                </a:solidFill>
                <a:latin typeface="Centaur" pitchFamily="18" charset="0"/>
              </a:rPr>
              <a:t> </a:t>
            </a:r>
            <a:r>
              <a:rPr lang="en-US" altLang="zh-TW" sz="2400" dirty="0">
                <a:latin typeface="Centaur" pitchFamily="18" charset="0"/>
              </a:rPr>
              <a:t>-- the abstraction of computer resources. </a:t>
            </a:r>
          </a:p>
          <a:p>
            <a:pPr algn="just"/>
            <a:r>
              <a:rPr lang="en-US" altLang="zh-TW" sz="2400" dirty="0" smtClean="0">
                <a:latin typeface="Centaur" pitchFamily="18" charset="0"/>
              </a:rPr>
              <a:t>Virtualization </a:t>
            </a:r>
            <a:r>
              <a:rPr lang="en-US" altLang="zh-TW" sz="2400" dirty="0">
                <a:latin typeface="Centaur" pitchFamily="18" charset="0"/>
              </a:rPr>
              <a:t>hides the physical characteristics of computing resources from their users</a:t>
            </a:r>
            <a:r>
              <a:rPr lang="en-US" altLang="zh-TW" sz="2400" dirty="0" smtClean="0">
                <a:latin typeface="Centaur" pitchFamily="18" charset="0"/>
              </a:rPr>
              <a:t>, </a:t>
            </a:r>
            <a:r>
              <a:rPr lang="en-US" altLang="zh-TW" sz="2400" dirty="0">
                <a:latin typeface="Centaur" pitchFamily="18" charset="0"/>
              </a:rPr>
              <a:t>applications, or end users.</a:t>
            </a:r>
          </a:p>
          <a:p>
            <a:pPr algn="just"/>
            <a:r>
              <a:rPr lang="en-US" altLang="zh-TW" sz="2400" dirty="0" smtClean="0">
                <a:latin typeface="Centaur" pitchFamily="18" charset="0"/>
              </a:rPr>
              <a:t>This </a:t>
            </a:r>
            <a:r>
              <a:rPr lang="en-US" altLang="zh-TW" sz="2400" dirty="0">
                <a:latin typeface="Centaur" pitchFamily="18" charset="0"/>
              </a:rPr>
              <a:t>includes making a </a:t>
            </a:r>
            <a:r>
              <a:rPr lang="en-US" altLang="zh-TW" sz="2400" b="1" dirty="0">
                <a:solidFill>
                  <a:srgbClr val="C00000"/>
                </a:solidFill>
                <a:latin typeface="Centaur" pitchFamily="18" charset="0"/>
              </a:rPr>
              <a:t>single physical resource </a:t>
            </a:r>
            <a:r>
              <a:rPr lang="en-US" altLang="zh-TW" sz="2400" dirty="0">
                <a:latin typeface="Centaur" pitchFamily="18" charset="0"/>
              </a:rPr>
              <a:t>(such as a server, an operating system, an application, or storage device) appear to function as </a:t>
            </a:r>
            <a:r>
              <a:rPr lang="en-US" altLang="zh-TW" sz="2400" b="1" dirty="0">
                <a:solidFill>
                  <a:srgbClr val="C00000"/>
                </a:solidFill>
                <a:latin typeface="Centaur" pitchFamily="18" charset="0"/>
              </a:rPr>
              <a:t>multiple virtual resources</a:t>
            </a:r>
            <a:r>
              <a:rPr lang="en-US" altLang="zh-TW" sz="2400" dirty="0">
                <a:latin typeface="Centaur" pitchFamily="18" charset="0"/>
              </a:rPr>
              <a:t>; it can also include making </a:t>
            </a:r>
            <a:r>
              <a:rPr lang="en-US" altLang="zh-TW" sz="2400" b="1" dirty="0">
                <a:solidFill>
                  <a:srgbClr val="C00000"/>
                </a:solidFill>
                <a:latin typeface="Centaur" pitchFamily="18" charset="0"/>
              </a:rPr>
              <a:t>multiple physical resources </a:t>
            </a:r>
            <a:r>
              <a:rPr lang="en-US" altLang="zh-TW" sz="2400" dirty="0">
                <a:latin typeface="Centaur" pitchFamily="18" charset="0"/>
              </a:rPr>
              <a:t>(such as storage devices or servers) appear as a </a:t>
            </a:r>
            <a:r>
              <a:rPr lang="en-US" altLang="zh-TW" sz="2400" b="1" dirty="0">
                <a:solidFill>
                  <a:srgbClr val="C00000"/>
                </a:solidFill>
                <a:latin typeface="Centaur" pitchFamily="18" charset="0"/>
              </a:rPr>
              <a:t>single virtual resource</a:t>
            </a:r>
            <a:r>
              <a:rPr lang="en-US" altLang="zh-TW" sz="2400" dirty="0" smtClean="0">
                <a:latin typeface="Centaur" pitchFamily="18" charset="0"/>
              </a:rPr>
              <a:t>.</a:t>
            </a:r>
          </a:p>
          <a:p>
            <a:pPr algn="just"/>
            <a:r>
              <a:rPr lang="en-US" sz="2400" dirty="0">
                <a:latin typeface="Centaur" pitchFamily="18" charset="0"/>
              </a:rPr>
              <a:t>In computing, a process of creating a </a:t>
            </a:r>
            <a:r>
              <a:rPr lang="en-US" sz="2400" b="1" dirty="0">
                <a:solidFill>
                  <a:srgbClr val="C00000"/>
                </a:solidFill>
                <a:latin typeface="Centaur" pitchFamily="18" charset="0"/>
              </a:rPr>
              <a:t>illusion</a:t>
            </a:r>
            <a:r>
              <a:rPr lang="en-US" sz="2400" dirty="0">
                <a:latin typeface="Centaur" pitchFamily="18" charset="0"/>
              </a:rPr>
              <a:t> of something </a:t>
            </a:r>
            <a:r>
              <a:rPr lang="en-US" sz="2400" dirty="0" smtClean="0">
                <a:latin typeface="Centaur" pitchFamily="18" charset="0"/>
              </a:rPr>
              <a:t>like computer </a:t>
            </a:r>
            <a:r>
              <a:rPr lang="en-US" sz="2400" dirty="0">
                <a:latin typeface="Centaur" pitchFamily="18" charset="0"/>
              </a:rPr>
              <a:t>hardware, operating system (OS), storage device, </a:t>
            </a:r>
            <a:r>
              <a:rPr lang="en-US" sz="2400" dirty="0" smtClean="0">
                <a:latin typeface="Centaur" pitchFamily="18" charset="0"/>
              </a:rPr>
              <a:t>or computer </a:t>
            </a:r>
            <a:r>
              <a:rPr lang="en-US" sz="2400" dirty="0">
                <a:latin typeface="Centaur" pitchFamily="18" charset="0"/>
              </a:rPr>
              <a:t>network resources is Virtualization.</a:t>
            </a:r>
            <a:endParaRPr lang="en-US" altLang="zh-TW" sz="2400" dirty="0">
              <a:latin typeface="Centaur"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TW" dirty="0">
                <a:solidFill>
                  <a:srgbClr val="FFFF00"/>
                </a:solidFill>
                <a:latin typeface="Centaur" pitchFamily="18" charset="0"/>
              </a:rPr>
              <a:t>Hardware Assisted Virtualization</a:t>
            </a:r>
          </a:p>
        </p:txBody>
      </p:sp>
      <p:pic>
        <p:nvPicPr>
          <p:cNvPr id="1026" name="Picture 2"/>
          <p:cNvPicPr>
            <a:picLocks noChangeAspect="1" noChangeArrowheads="1"/>
          </p:cNvPicPr>
          <p:nvPr/>
        </p:nvPicPr>
        <p:blipFill>
          <a:blip r:embed="rId2"/>
          <a:srcRect/>
          <a:stretch>
            <a:fillRect/>
          </a:stretch>
        </p:blipFill>
        <p:spPr bwMode="auto">
          <a:xfrm>
            <a:off x="309563" y="1447800"/>
            <a:ext cx="8524875" cy="51816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TW" dirty="0">
                <a:solidFill>
                  <a:srgbClr val="FFFF00"/>
                </a:solidFill>
                <a:latin typeface="Centaur" pitchFamily="18" charset="0"/>
              </a:rPr>
              <a:t>Hardware Assisted Virtualization</a:t>
            </a:r>
            <a:endParaRPr lang="en-US" altLang="zh-TW" sz="1600" dirty="0">
              <a:solidFill>
                <a:srgbClr val="FFFF00"/>
              </a:solidFill>
              <a:latin typeface="Centaur" pitchFamily="18" charset="0"/>
            </a:endParaRPr>
          </a:p>
        </p:txBody>
      </p:sp>
      <p:sp>
        <p:nvSpPr>
          <p:cNvPr id="48131" name="Rectangle 3"/>
          <p:cNvSpPr>
            <a:spLocks noGrp="1" noChangeArrowheads="1"/>
          </p:cNvSpPr>
          <p:nvPr>
            <p:ph type="body" idx="1"/>
          </p:nvPr>
        </p:nvSpPr>
        <p:spPr>
          <a:xfrm>
            <a:off x="457200" y="1600200"/>
            <a:ext cx="8458200" cy="5029200"/>
          </a:xfrm>
        </p:spPr>
        <p:txBody>
          <a:bodyPr/>
          <a:lstStyle/>
          <a:p>
            <a:pPr algn="just"/>
            <a:r>
              <a:rPr lang="en-US" sz="2800" b="1" dirty="0" smtClean="0">
                <a:solidFill>
                  <a:srgbClr val="C00000"/>
                </a:solidFill>
                <a:latin typeface="Centaur" pitchFamily="18" charset="0"/>
              </a:rPr>
              <a:t>KVM (</a:t>
            </a:r>
            <a:r>
              <a:rPr lang="en-US" sz="2800" b="1" i="1" dirty="0" smtClean="0">
                <a:solidFill>
                  <a:srgbClr val="C00000"/>
                </a:solidFill>
                <a:latin typeface="Centaur" pitchFamily="18" charset="0"/>
              </a:rPr>
              <a:t>Kernel-based Virtual Machine) </a:t>
            </a:r>
            <a:r>
              <a:rPr lang="en-US" sz="2800" i="1" dirty="0" smtClean="0">
                <a:latin typeface="Centaur" pitchFamily="18" charset="0"/>
              </a:rPr>
              <a:t>is a Linux kernel virtualization infrastructure.</a:t>
            </a:r>
            <a:endParaRPr lang="en-US" sz="2800" dirty="0" smtClean="0">
              <a:latin typeface="Centaur" pitchFamily="18" charset="0"/>
            </a:endParaRPr>
          </a:p>
          <a:p>
            <a:pPr algn="just"/>
            <a:r>
              <a:rPr lang="en-US" sz="2800" dirty="0" smtClean="0">
                <a:latin typeface="Centaur" pitchFamily="18" charset="0"/>
              </a:rPr>
              <a:t>KVM can support </a:t>
            </a:r>
            <a:r>
              <a:rPr lang="en-US" sz="2800" b="1" dirty="0" smtClean="0">
                <a:solidFill>
                  <a:srgbClr val="C00000"/>
                </a:solidFill>
                <a:latin typeface="Centaur" pitchFamily="18" charset="0"/>
              </a:rPr>
              <a:t>hardware-assisted virtualization and </a:t>
            </a:r>
            <a:r>
              <a:rPr lang="en-US" sz="2800" b="1" dirty="0" err="1" smtClean="0">
                <a:solidFill>
                  <a:srgbClr val="C00000"/>
                </a:solidFill>
                <a:latin typeface="Centaur" pitchFamily="18" charset="0"/>
              </a:rPr>
              <a:t>para</a:t>
            </a:r>
            <a:r>
              <a:rPr lang="en-US" sz="2800" b="1" dirty="0" smtClean="0">
                <a:solidFill>
                  <a:srgbClr val="C00000"/>
                </a:solidFill>
                <a:latin typeface="Centaur" pitchFamily="18" charset="0"/>
              </a:rPr>
              <a:t>-virtualization</a:t>
            </a:r>
            <a:r>
              <a:rPr lang="en-US" sz="2800" dirty="0" smtClean="0">
                <a:latin typeface="Centaur" pitchFamily="18" charset="0"/>
              </a:rPr>
              <a:t> by using the </a:t>
            </a:r>
            <a:r>
              <a:rPr lang="en-US" sz="2800" b="1" dirty="0" smtClean="0">
                <a:solidFill>
                  <a:srgbClr val="C00000"/>
                </a:solidFill>
                <a:latin typeface="Centaur" pitchFamily="18" charset="0"/>
              </a:rPr>
              <a:t>Intel VT-x or AMD-v and </a:t>
            </a:r>
            <a:r>
              <a:rPr lang="en-US" sz="2800" b="1" dirty="0" err="1" smtClean="0">
                <a:solidFill>
                  <a:srgbClr val="C00000"/>
                </a:solidFill>
                <a:latin typeface="Centaur" pitchFamily="18" charset="0"/>
              </a:rPr>
              <a:t>VirtIO</a:t>
            </a:r>
            <a:r>
              <a:rPr lang="en-US" sz="2800" b="1" dirty="0" smtClean="0">
                <a:solidFill>
                  <a:srgbClr val="C00000"/>
                </a:solidFill>
                <a:latin typeface="Centaur" pitchFamily="18" charset="0"/>
              </a:rPr>
              <a:t> </a:t>
            </a:r>
            <a:r>
              <a:rPr lang="en-US" sz="2800" dirty="0" smtClean="0">
                <a:latin typeface="Centaur" pitchFamily="18" charset="0"/>
              </a:rPr>
              <a:t>framework, respectively.</a:t>
            </a:r>
          </a:p>
          <a:p>
            <a:pPr algn="just"/>
            <a:r>
              <a:rPr lang="en-US" sz="2800" dirty="0" smtClean="0">
                <a:latin typeface="Centaur" pitchFamily="18" charset="0"/>
              </a:rPr>
              <a:t> The </a:t>
            </a:r>
            <a:r>
              <a:rPr lang="en-US" sz="2800" b="1" dirty="0" err="1" smtClean="0">
                <a:solidFill>
                  <a:srgbClr val="C00000"/>
                </a:solidFill>
                <a:latin typeface="Centaur" pitchFamily="18" charset="0"/>
              </a:rPr>
              <a:t>VirtIO</a:t>
            </a:r>
            <a:r>
              <a:rPr lang="en-US" sz="2800" dirty="0" smtClean="0">
                <a:latin typeface="Centaur" pitchFamily="18" charset="0"/>
              </a:rPr>
              <a:t> framework includes a </a:t>
            </a:r>
            <a:r>
              <a:rPr lang="en-US" sz="2800" b="1" dirty="0" err="1" smtClean="0">
                <a:solidFill>
                  <a:srgbClr val="C00000"/>
                </a:solidFill>
                <a:latin typeface="Centaur" pitchFamily="18" charset="0"/>
              </a:rPr>
              <a:t>para</a:t>
            </a:r>
            <a:r>
              <a:rPr lang="en-US" sz="2800" b="1" dirty="0" smtClean="0">
                <a:solidFill>
                  <a:srgbClr val="C00000"/>
                </a:solidFill>
                <a:latin typeface="Centaur" pitchFamily="18" charset="0"/>
              </a:rPr>
              <a:t>-virtual Ethernet card, a disk I/O controller</a:t>
            </a:r>
            <a:r>
              <a:rPr lang="en-US" sz="2800" dirty="0" smtClean="0">
                <a:latin typeface="Centaur" pitchFamily="18" charset="0"/>
              </a:rPr>
              <a:t>, a balloon device for adjusting guest memory usage.</a:t>
            </a:r>
          </a:p>
          <a:p>
            <a:pPr algn="just"/>
            <a:r>
              <a:rPr lang="en-US" sz="2800" b="1" dirty="0" smtClean="0">
                <a:solidFill>
                  <a:srgbClr val="C00000"/>
                </a:solidFill>
                <a:latin typeface="Centaur" pitchFamily="18" charset="0"/>
              </a:rPr>
              <a:t>VGA graphics </a:t>
            </a:r>
            <a:r>
              <a:rPr lang="en-US" sz="2800" dirty="0" smtClean="0">
                <a:latin typeface="Centaur" pitchFamily="18" charset="0"/>
              </a:rPr>
              <a:t>interface using </a:t>
            </a:r>
            <a:r>
              <a:rPr lang="en-US" sz="2800" b="1" dirty="0" smtClean="0">
                <a:solidFill>
                  <a:srgbClr val="C00000"/>
                </a:solidFill>
                <a:latin typeface="Centaur" pitchFamily="18" charset="0"/>
              </a:rPr>
              <a:t>VMware drivers</a:t>
            </a:r>
            <a:r>
              <a:rPr lang="en-US" sz="2800" dirty="0" smtClean="0">
                <a:latin typeface="Centaur" pitchFamily="18" charset="0"/>
              </a:rPr>
              <a:t>.</a:t>
            </a:r>
            <a:endParaRPr lang="en-US" altLang="zh-TW" sz="2800" b="1" dirty="0" smtClean="0">
              <a:solidFill>
                <a:srgbClr val="C00000"/>
              </a:solidFill>
              <a:latin typeface="Centaur"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TW" dirty="0">
                <a:solidFill>
                  <a:srgbClr val="FFFF00"/>
                </a:solidFill>
                <a:latin typeface="Centaur" pitchFamily="18" charset="0"/>
              </a:rPr>
              <a:t>Hardware Assisted Virtualization</a:t>
            </a:r>
          </a:p>
        </p:txBody>
      </p:sp>
      <p:sp>
        <p:nvSpPr>
          <p:cNvPr id="5" name="Content Placeholder 4"/>
          <p:cNvSpPr>
            <a:spLocks noGrp="1"/>
          </p:cNvSpPr>
          <p:nvPr>
            <p:ph idx="1"/>
          </p:nvPr>
        </p:nvSpPr>
        <p:spPr>
          <a:xfrm>
            <a:off x="304800" y="1447800"/>
            <a:ext cx="8382000" cy="5181600"/>
          </a:xfrm>
        </p:spPr>
        <p:txBody>
          <a:bodyPr/>
          <a:lstStyle/>
          <a:p>
            <a:pPr algn="just"/>
            <a:r>
              <a:rPr lang="en-US" sz="2600" b="1" dirty="0" smtClean="0">
                <a:solidFill>
                  <a:srgbClr val="C00000"/>
                </a:solidFill>
                <a:latin typeface="Centaur" pitchFamily="18" charset="0"/>
              </a:rPr>
              <a:t>Advantages</a:t>
            </a:r>
          </a:p>
          <a:p>
            <a:pPr lvl="1" algn="just"/>
            <a:r>
              <a:rPr lang="en-US" sz="2600" dirty="0" smtClean="0">
                <a:latin typeface="Centaur" pitchFamily="18" charset="0"/>
              </a:rPr>
              <a:t>Removes </a:t>
            </a:r>
            <a:r>
              <a:rPr lang="en-US" sz="2600" b="1" dirty="0" smtClean="0">
                <a:solidFill>
                  <a:srgbClr val="C00000"/>
                </a:solidFill>
                <a:latin typeface="Centaur" pitchFamily="18" charset="0"/>
              </a:rPr>
              <a:t>difficulty</a:t>
            </a:r>
            <a:r>
              <a:rPr lang="en-US" sz="2600" dirty="0" smtClean="0">
                <a:latin typeface="Centaur" pitchFamily="18" charset="0"/>
              </a:rPr>
              <a:t> of </a:t>
            </a:r>
            <a:r>
              <a:rPr lang="en-US" sz="2600" b="1" dirty="0" smtClean="0">
                <a:solidFill>
                  <a:srgbClr val="C00000"/>
                </a:solidFill>
                <a:latin typeface="Centaur" pitchFamily="18" charset="0"/>
              </a:rPr>
              <a:t>Binary</a:t>
            </a:r>
            <a:r>
              <a:rPr lang="en-US" sz="2600" dirty="0" smtClean="0">
                <a:latin typeface="Centaur" pitchFamily="18" charset="0"/>
              </a:rPr>
              <a:t> </a:t>
            </a:r>
            <a:r>
              <a:rPr lang="en-US" sz="2600" b="1" dirty="0" smtClean="0">
                <a:solidFill>
                  <a:srgbClr val="C00000"/>
                </a:solidFill>
                <a:latin typeface="Centaur" pitchFamily="18" charset="0"/>
              </a:rPr>
              <a:t>Translation</a:t>
            </a:r>
            <a:r>
              <a:rPr lang="en-US" sz="2600" dirty="0" smtClean="0">
                <a:latin typeface="Centaur" pitchFamily="18" charset="0"/>
              </a:rPr>
              <a:t> of Full Virtualization and lets the </a:t>
            </a:r>
            <a:r>
              <a:rPr lang="en-US" sz="2600" b="1" dirty="0" smtClean="0">
                <a:solidFill>
                  <a:srgbClr val="C00000"/>
                </a:solidFill>
                <a:latin typeface="Centaur" pitchFamily="18" charset="0"/>
              </a:rPr>
              <a:t>OS</a:t>
            </a:r>
            <a:r>
              <a:rPr lang="en-US" sz="2600" dirty="0" smtClean="0">
                <a:latin typeface="Centaur" pitchFamily="18" charset="0"/>
              </a:rPr>
              <a:t> to run VMs </a:t>
            </a:r>
            <a:r>
              <a:rPr lang="en-US" sz="2600" b="1" dirty="0" smtClean="0">
                <a:solidFill>
                  <a:srgbClr val="C00000"/>
                </a:solidFill>
                <a:latin typeface="Centaur" pitchFamily="18" charset="0"/>
              </a:rPr>
              <a:t>without</a:t>
            </a:r>
            <a:r>
              <a:rPr lang="en-US" sz="2600" dirty="0" smtClean="0">
                <a:latin typeface="Centaur" pitchFamily="18" charset="0"/>
              </a:rPr>
              <a:t> </a:t>
            </a:r>
            <a:r>
              <a:rPr lang="en-US" sz="2600" b="1" dirty="0" smtClean="0">
                <a:solidFill>
                  <a:srgbClr val="C00000"/>
                </a:solidFill>
                <a:latin typeface="Centaur" pitchFamily="18" charset="0"/>
              </a:rPr>
              <a:t>modification</a:t>
            </a:r>
            <a:r>
              <a:rPr lang="en-US" sz="2600" dirty="0" smtClean="0">
                <a:latin typeface="Centaur" pitchFamily="18" charset="0"/>
              </a:rPr>
              <a:t>.</a:t>
            </a:r>
          </a:p>
          <a:p>
            <a:pPr algn="just"/>
            <a:r>
              <a:rPr lang="en-US" sz="2600" b="1" dirty="0" smtClean="0">
                <a:solidFill>
                  <a:srgbClr val="C00000"/>
                </a:solidFill>
                <a:latin typeface="Centaur" pitchFamily="18" charset="0"/>
              </a:rPr>
              <a:t>Disadvantages</a:t>
            </a:r>
          </a:p>
          <a:p>
            <a:pPr lvl="1" algn="just"/>
            <a:r>
              <a:rPr lang="en-US" sz="2600" dirty="0" smtClean="0">
                <a:latin typeface="Centaur" pitchFamily="18" charset="0"/>
              </a:rPr>
              <a:t>Transition from </a:t>
            </a:r>
            <a:r>
              <a:rPr lang="en-US" sz="2600" b="1" dirty="0" smtClean="0">
                <a:solidFill>
                  <a:srgbClr val="C00000"/>
                </a:solidFill>
                <a:latin typeface="Centaur" pitchFamily="18" charset="0"/>
              </a:rPr>
              <a:t>Hypervisor</a:t>
            </a:r>
            <a:r>
              <a:rPr lang="en-US" sz="2600" dirty="0" smtClean="0">
                <a:latin typeface="Centaur" pitchFamily="18" charset="0"/>
              </a:rPr>
              <a:t> to </a:t>
            </a:r>
            <a:r>
              <a:rPr lang="en-US" sz="2600" b="1" dirty="0" smtClean="0">
                <a:solidFill>
                  <a:srgbClr val="C00000"/>
                </a:solidFill>
                <a:latin typeface="Centaur" pitchFamily="18" charset="0"/>
              </a:rPr>
              <a:t>Guest</a:t>
            </a:r>
            <a:r>
              <a:rPr lang="en-US" sz="2600" dirty="0" smtClean="0">
                <a:latin typeface="Centaur" pitchFamily="18" charset="0"/>
              </a:rPr>
              <a:t> </a:t>
            </a:r>
            <a:r>
              <a:rPr lang="en-US" sz="2600" b="1" dirty="0" smtClean="0">
                <a:solidFill>
                  <a:srgbClr val="C00000"/>
                </a:solidFill>
                <a:latin typeface="Centaur" pitchFamily="18" charset="0"/>
              </a:rPr>
              <a:t>OS</a:t>
            </a:r>
            <a:r>
              <a:rPr lang="en-US" sz="2600" dirty="0" smtClean="0">
                <a:latin typeface="Centaur" pitchFamily="18" charset="0"/>
              </a:rPr>
              <a:t> incurs </a:t>
            </a:r>
            <a:r>
              <a:rPr lang="en-US" sz="2600" b="1" dirty="0" smtClean="0">
                <a:solidFill>
                  <a:srgbClr val="C00000"/>
                </a:solidFill>
                <a:latin typeface="Centaur" pitchFamily="18" charset="0"/>
              </a:rPr>
              <a:t>high</a:t>
            </a:r>
            <a:r>
              <a:rPr lang="en-US" sz="2600" dirty="0" smtClean="0">
                <a:latin typeface="Centaur" pitchFamily="18" charset="0"/>
              </a:rPr>
              <a:t> </a:t>
            </a:r>
            <a:r>
              <a:rPr lang="en-US" sz="2600" b="1" dirty="0" smtClean="0">
                <a:solidFill>
                  <a:srgbClr val="C00000"/>
                </a:solidFill>
                <a:latin typeface="Centaur" pitchFamily="18" charset="0"/>
              </a:rPr>
              <a:t>overhead</a:t>
            </a:r>
            <a:r>
              <a:rPr lang="en-US" sz="2600" dirty="0" smtClean="0">
                <a:latin typeface="Centaur" pitchFamily="18" charset="0"/>
              </a:rPr>
              <a:t> switches between </a:t>
            </a:r>
            <a:r>
              <a:rPr lang="en-US" sz="2600" b="1" dirty="0" smtClean="0">
                <a:solidFill>
                  <a:srgbClr val="C00000"/>
                </a:solidFill>
                <a:latin typeface="Centaur" pitchFamily="18" charset="0"/>
              </a:rPr>
              <a:t>processor</a:t>
            </a:r>
            <a:r>
              <a:rPr lang="en-US" sz="2600" dirty="0" smtClean="0">
                <a:latin typeface="Centaur" pitchFamily="18" charset="0"/>
              </a:rPr>
              <a:t> </a:t>
            </a:r>
            <a:r>
              <a:rPr lang="en-US" sz="2600" b="1" dirty="0" smtClean="0">
                <a:solidFill>
                  <a:srgbClr val="C00000"/>
                </a:solidFill>
                <a:latin typeface="Centaur" pitchFamily="18" charset="0"/>
              </a:rPr>
              <a:t>modes</a:t>
            </a:r>
            <a:r>
              <a:rPr lang="en-US" sz="2600" dirty="0" smtClean="0">
                <a:latin typeface="Centaur" pitchFamily="18" charset="0"/>
              </a:rPr>
              <a:t>.</a:t>
            </a:r>
          </a:p>
          <a:p>
            <a:pPr algn="just"/>
            <a:r>
              <a:rPr lang="en-US" sz="2600" dirty="0" smtClean="0">
                <a:latin typeface="Centaur" pitchFamily="18" charset="0"/>
              </a:rPr>
              <a:t>Virtualization such as VMware uses hybrid approach</a:t>
            </a:r>
          </a:p>
          <a:p>
            <a:pPr lvl="1" algn="just"/>
            <a:r>
              <a:rPr lang="en-US" sz="2600" dirty="0" smtClean="0">
                <a:latin typeface="Centaur" pitchFamily="18" charset="0"/>
              </a:rPr>
              <a:t>Few tasks are </a:t>
            </a:r>
            <a:r>
              <a:rPr lang="en-US" sz="2600" b="1" dirty="0" smtClean="0">
                <a:solidFill>
                  <a:srgbClr val="C00000"/>
                </a:solidFill>
                <a:latin typeface="Centaur" pitchFamily="18" charset="0"/>
              </a:rPr>
              <a:t>offloaded</a:t>
            </a:r>
            <a:r>
              <a:rPr lang="en-US" sz="2600" dirty="0" smtClean="0">
                <a:latin typeface="Centaur" pitchFamily="18" charset="0"/>
              </a:rPr>
              <a:t> to </a:t>
            </a:r>
            <a:r>
              <a:rPr lang="en-US" sz="2600" b="1" dirty="0" smtClean="0">
                <a:solidFill>
                  <a:srgbClr val="C00000"/>
                </a:solidFill>
                <a:latin typeface="Centaur" pitchFamily="18" charset="0"/>
              </a:rPr>
              <a:t>hardware</a:t>
            </a:r>
            <a:r>
              <a:rPr lang="en-US" sz="2600" dirty="0" smtClean="0">
                <a:latin typeface="Centaur" pitchFamily="18" charset="0"/>
              </a:rPr>
              <a:t> and others are done with </a:t>
            </a:r>
            <a:r>
              <a:rPr lang="en-US" sz="2600" b="1" dirty="0" smtClean="0">
                <a:solidFill>
                  <a:srgbClr val="C00000"/>
                </a:solidFill>
                <a:latin typeface="Centaur" pitchFamily="18" charset="0"/>
              </a:rPr>
              <a:t>software</a:t>
            </a:r>
            <a:r>
              <a:rPr lang="en-US" sz="2600" dirty="0" smtClean="0">
                <a:latin typeface="Centaur" pitchFamily="18" charset="0"/>
              </a:rPr>
              <a:t>.</a:t>
            </a:r>
          </a:p>
          <a:p>
            <a:pPr lvl="1" algn="just"/>
            <a:r>
              <a:rPr lang="en-US" sz="2600" b="1" dirty="0" smtClean="0">
                <a:solidFill>
                  <a:srgbClr val="C00000"/>
                </a:solidFill>
                <a:latin typeface="Centaur" pitchFamily="18" charset="0"/>
              </a:rPr>
              <a:t>Para-Virtualization</a:t>
            </a:r>
            <a:r>
              <a:rPr lang="en-US" sz="2600" dirty="0" smtClean="0">
                <a:latin typeface="Centaur" pitchFamily="18" charset="0"/>
              </a:rPr>
              <a:t> and </a:t>
            </a:r>
            <a:r>
              <a:rPr lang="en-US" sz="2600" b="1" dirty="0" smtClean="0">
                <a:solidFill>
                  <a:srgbClr val="C00000"/>
                </a:solidFill>
                <a:latin typeface="Centaur" pitchFamily="18" charset="0"/>
              </a:rPr>
              <a:t>hardware-assisted</a:t>
            </a:r>
            <a:r>
              <a:rPr lang="en-US" sz="2600" dirty="0" smtClean="0">
                <a:latin typeface="Centaur" pitchFamily="18" charset="0"/>
              </a:rPr>
              <a:t> virtualization can be combined together to </a:t>
            </a:r>
            <a:r>
              <a:rPr lang="en-US" sz="2600" b="1" dirty="0" smtClean="0">
                <a:solidFill>
                  <a:srgbClr val="C00000"/>
                </a:solidFill>
                <a:latin typeface="Centaur" pitchFamily="18" charset="0"/>
              </a:rPr>
              <a:t>improve</a:t>
            </a:r>
            <a:r>
              <a:rPr lang="en-US" sz="2600" dirty="0" smtClean="0">
                <a:latin typeface="Centaur" pitchFamily="18" charset="0"/>
              </a:rPr>
              <a:t> </a:t>
            </a:r>
            <a:r>
              <a:rPr lang="en-US" sz="2600" b="1" dirty="0" smtClean="0">
                <a:solidFill>
                  <a:srgbClr val="C00000"/>
                </a:solidFill>
                <a:latin typeface="Centaur" pitchFamily="18" charset="0"/>
              </a:rPr>
              <a:t>performance</a:t>
            </a:r>
          </a:p>
          <a:p>
            <a:pPr lvl="1" algn="just">
              <a:buNone/>
            </a:pPr>
            <a:endParaRPr lang="en-US" sz="2600" dirty="0">
              <a:latin typeface="Centaur"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lstStyle/>
          <a:p>
            <a:r>
              <a:rPr lang="en-US" sz="4000" dirty="0" smtClean="0">
                <a:solidFill>
                  <a:srgbClr val="FFFF00"/>
                </a:solidFill>
                <a:latin typeface="Centaur" pitchFamily="18" charset="0"/>
              </a:rPr>
              <a:t>Virtualization  of CPU, Memory &amp; IO</a:t>
            </a:r>
            <a:endParaRPr lang="en-US" sz="4000" dirty="0">
              <a:solidFill>
                <a:srgbClr val="FFFF00"/>
              </a:solidFill>
              <a:latin typeface="Centaur" pitchFamily="18" charset="0"/>
            </a:endParaRPr>
          </a:p>
        </p:txBody>
      </p:sp>
      <p:sp>
        <p:nvSpPr>
          <p:cNvPr id="3" name="Content Placeholder 2"/>
          <p:cNvSpPr>
            <a:spLocks noGrp="1"/>
          </p:cNvSpPr>
          <p:nvPr>
            <p:ph idx="1"/>
          </p:nvPr>
        </p:nvSpPr>
        <p:spPr>
          <a:xfrm>
            <a:off x="228600" y="1600200"/>
            <a:ext cx="8458200" cy="4525963"/>
          </a:xfrm>
        </p:spPr>
        <p:txBody>
          <a:bodyPr/>
          <a:lstStyle/>
          <a:p>
            <a:r>
              <a:rPr lang="en-US" sz="3600" dirty="0" smtClean="0">
                <a:latin typeface="Centaur" pitchFamily="18" charset="0"/>
              </a:rPr>
              <a:t>CPU Virtualization</a:t>
            </a:r>
          </a:p>
          <a:p>
            <a:r>
              <a:rPr lang="en-US" sz="3600" dirty="0" smtClean="0">
                <a:latin typeface="Centaur" pitchFamily="18" charset="0"/>
              </a:rPr>
              <a:t>Memory Virtualization</a:t>
            </a:r>
          </a:p>
          <a:p>
            <a:r>
              <a:rPr lang="en-US" sz="3600" dirty="0" smtClean="0">
                <a:latin typeface="Centaur" pitchFamily="18" charset="0"/>
              </a:rPr>
              <a:t>IO Virtualization</a:t>
            </a:r>
          </a:p>
          <a:p>
            <a:endParaRPr lang="en-US" sz="4000" dirty="0">
              <a:latin typeface="Centaur"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TW" dirty="0" smtClean="0">
                <a:solidFill>
                  <a:srgbClr val="FFFF00"/>
                </a:solidFill>
                <a:latin typeface="Centaur" pitchFamily="18" charset="0"/>
              </a:rPr>
              <a:t>CPU Virtualization</a:t>
            </a:r>
            <a:endParaRPr lang="en-US" altLang="zh-TW" dirty="0">
              <a:solidFill>
                <a:srgbClr val="FFFF00"/>
              </a:solidFill>
              <a:latin typeface="Centaur" pitchFamily="18" charset="0"/>
            </a:endParaRPr>
          </a:p>
        </p:txBody>
      </p:sp>
      <p:sp>
        <p:nvSpPr>
          <p:cNvPr id="5" name="Content Placeholder 4"/>
          <p:cNvSpPr>
            <a:spLocks noGrp="1"/>
          </p:cNvSpPr>
          <p:nvPr>
            <p:ph idx="1"/>
          </p:nvPr>
        </p:nvSpPr>
        <p:spPr>
          <a:xfrm>
            <a:off x="304800" y="1447800"/>
            <a:ext cx="8382000" cy="5181600"/>
          </a:xfrm>
        </p:spPr>
        <p:txBody>
          <a:bodyPr/>
          <a:lstStyle/>
          <a:p>
            <a:pPr algn="just"/>
            <a:r>
              <a:rPr lang="en-US" sz="2800" dirty="0" smtClean="0">
                <a:latin typeface="Centaur" pitchFamily="18" charset="0"/>
              </a:rPr>
              <a:t>A </a:t>
            </a:r>
            <a:r>
              <a:rPr lang="en-US" sz="2800" b="1" dirty="0" smtClean="0">
                <a:solidFill>
                  <a:srgbClr val="C00000"/>
                </a:solidFill>
                <a:latin typeface="Centaur" pitchFamily="18" charset="0"/>
              </a:rPr>
              <a:t>VM</a:t>
            </a:r>
            <a:r>
              <a:rPr lang="en-US" sz="2800" dirty="0" smtClean="0">
                <a:latin typeface="Centaur" pitchFamily="18" charset="0"/>
              </a:rPr>
              <a:t> is a </a:t>
            </a:r>
            <a:r>
              <a:rPr lang="en-US" sz="2800" b="1" dirty="0" smtClean="0">
                <a:solidFill>
                  <a:srgbClr val="C00000"/>
                </a:solidFill>
                <a:latin typeface="Centaur" pitchFamily="18" charset="0"/>
              </a:rPr>
              <a:t>duplicate</a:t>
            </a:r>
            <a:r>
              <a:rPr lang="en-US" sz="2800" dirty="0" smtClean="0">
                <a:latin typeface="Centaur" pitchFamily="18" charset="0"/>
              </a:rPr>
              <a:t> of an </a:t>
            </a:r>
            <a:r>
              <a:rPr lang="en-US" sz="2800" b="1" dirty="0" smtClean="0">
                <a:solidFill>
                  <a:srgbClr val="C00000"/>
                </a:solidFill>
                <a:latin typeface="Centaur" pitchFamily="18" charset="0"/>
              </a:rPr>
              <a:t>existing computer </a:t>
            </a:r>
            <a:r>
              <a:rPr lang="en-US" sz="2800" dirty="0" smtClean="0">
                <a:latin typeface="Centaur" pitchFamily="18" charset="0"/>
              </a:rPr>
              <a:t>system</a:t>
            </a:r>
          </a:p>
          <a:p>
            <a:pPr algn="just"/>
            <a:r>
              <a:rPr lang="en-US" sz="2800" dirty="0" smtClean="0">
                <a:latin typeface="Centaur" pitchFamily="18" charset="0"/>
              </a:rPr>
              <a:t>Majority of the VM instructions are executed on the host processor in native mode. </a:t>
            </a:r>
          </a:p>
          <a:p>
            <a:pPr algn="just"/>
            <a:r>
              <a:rPr lang="en-US" sz="2800" b="1" dirty="0" smtClean="0">
                <a:solidFill>
                  <a:srgbClr val="C00000"/>
                </a:solidFill>
                <a:latin typeface="Centaur" pitchFamily="18" charset="0"/>
              </a:rPr>
              <a:t>Unprivileged instructions </a:t>
            </a:r>
            <a:r>
              <a:rPr lang="en-US" sz="2800" dirty="0" smtClean="0">
                <a:latin typeface="Centaur" pitchFamily="18" charset="0"/>
              </a:rPr>
              <a:t>of VMs run </a:t>
            </a:r>
            <a:r>
              <a:rPr lang="en-US" sz="2800" b="1" dirty="0" smtClean="0">
                <a:solidFill>
                  <a:srgbClr val="C00000"/>
                </a:solidFill>
                <a:latin typeface="Centaur" pitchFamily="18" charset="0"/>
              </a:rPr>
              <a:t>directly</a:t>
            </a:r>
            <a:r>
              <a:rPr lang="en-US" sz="2800" dirty="0" smtClean="0">
                <a:latin typeface="Centaur" pitchFamily="18" charset="0"/>
              </a:rPr>
              <a:t> on the </a:t>
            </a:r>
            <a:r>
              <a:rPr lang="en-US" sz="2800" b="1" dirty="0" smtClean="0">
                <a:solidFill>
                  <a:srgbClr val="C00000"/>
                </a:solidFill>
                <a:latin typeface="Centaur" pitchFamily="18" charset="0"/>
              </a:rPr>
              <a:t>host machine </a:t>
            </a:r>
            <a:r>
              <a:rPr lang="en-US" sz="2800" dirty="0" smtClean="0">
                <a:latin typeface="Centaur" pitchFamily="18" charset="0"/>
              </a:rPr>
              <a:t>for higher efficiency. </a:t>
            </a:r>
          </a:p>
          <a:p>
            <a:pPr algn="just"/>
            <a:r>
              <a:rPr lang="en-US" sz="2800" dirty="0" smtClean="0">
                <a:latin typeface="Centaur" pitchFamily="18" charset="0"/>
              </a:rPr>
              <a:t>Other </a:t>
            </a:r>
            <a:r>
              <a:rPr lang="en-US" sz="2800" b="1" dirty="0" smtClean="0">
                <a:solidFill>
                  <a:srgbClr val="C00000"/>
                </a:solidFill>
                <a:latin typeface="Centaur" pitchFamily="18" charset="0"/>
              </a:rPr>
              <a:t>critical instructions </a:t>
            </a:r>
            <a:r>
              <a:rPr lang="en-US" sz="2800" dirty="0" smtClean="0">
                <a:latin typeface="Centaur" pitchFamily="18" charset="0"/>
              </a:rPr>
              <a:t>should be </a:t>
            </a:r>
            <a:r>
              <a:rPr lang="en-US" sz="2800" b="1" dirty="0" smtClean="0">
                <a:solidFill>
                  <a:srgbClr val="C00000"/>
                </a:solidFill>
                <a:latin typeface="Centaur" pitchFamily="18" charset="0"/>
              </a:rPr>
              <a:t>handled</a:t>
            </a:r>
            <a:r>
              <a:rPr lang="en-US" sz="2800" dirty="0" smtClean="0">
                <a:latin typeface="Centaur" pitchFamily="18" charset="0"/>
              </a:rPr>
              <a:t> </a:t>
            </a:r>
            <a:r>
              <a:rPr lang="en-US" sz="2800" b="1" dirty="0" smtClean="0">
                <a:solidFill>
                  <a:srgbClr val="C00000"/>
                </a:solidFill>
                <a:latin typeface="Centaur" pitchFamily="18" charset="0"/>
              </a:rPr>
              <a:t>carefully</a:t>
            </a:r>
            <a:r>
              <a:rPr lang="en-US" sz="2800" dirty="0" smtClean="0">
                <a:latin typeface="Centaur" pitchFamily="18" charset="0"/>
              </a:rPr>
              <a:t> for correctness and stability.</a:t>
            </a:r>
          </a:p>
          <a:p>
            <a:r>
              <a:rPr lang="en-US" sz="2800" dirty="0" smtClean="0">
                <a:latin typeface="Centaur" pitchFamily="18" charset="0"/>
              </a:rPr>
              <a:t>Critical Instructions are divided as </a:t>
            </a:r>
            <a:r>
              <a:rPr lang="en-US" sz="2800" b="1" i="1" dirty="0" smtClean="0">
                <a:solidFill>
                  <a:srgbClr val="C00000"/>
                </a:solidFill>
                <a:latin typeface="Centaur" pitchFamily="18" charset="0"/>
              </a:rPr>
              <a:t>privileged instructions, control-sensitive instructions, </a:t>
            </a:r>
            <a:r>
              <a:rPr lang="en-US" sz="2800" i="1" dirty="0" smtClean="0">
                <a:latin typeface="Centaur" pitchFamily="18" charset="0"/>
              </a:rPr>
              <a:t>and </a:t>
            </a:r>
            <a:r>
              <a:rPr lang="en-US" sz="2800" b="1" i="1" dirty="0" smtClean="0">
                <a:solidFill>
                  <a:srgbClr val="C00000"/>
                </a:solidFill>
                <a:latin typeface="Centaur" pitchFamily="18" charset="0"/>
              </a:rPr>
              <a:t>behavior-sensitive instructions.</a:t>
            </a:r>
            <a:endParaRPr lang="en-US" sz="2600" b="1" dirty="0">
              <a:solidFill>
                <a:srgbClr val="C00000"/>
              </a:solidFill>
              <a:latin typeface="Centaur"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TW" dirty="0" smtClean="0">
                <a:solidFill>
                  <a:srgbClr val="FFFF00"/>
                </a:solidFill>
                <a:latin typeface="Centaur" pitchFamily="18" charset="0"/>
              </a:rPr>
              <a:t>CPU Virtualization</a:t>
            </a:r>
            <a:endParaRPr lang="en-US" altLang="zh-TW" dirty="0">
              <a:solidFill>
                <a:srgbClr val="FFFF00"/>
              </a:solidFill>
              <a:latin typeface="Centaur" pitchFamily="18" charset="0"/>
            </a:endParaRPr>
          </a:p>
        </p:txBody>
      </p:sp>
      <p:sp>
        <p:nvSpPr>
          <p:cNvPr id="5" name="Content Placeholder 4"/>
          <p:cNvSpPr>
            <a:spLocks noGrp="1"/>
          </p:cNvSpPr>
          <p:nvPr>
            <p:ph idx="1"/>
          </p:nvPr>
        </p:nvSpPr>
        <p:spPr>
          <a:xfrm>
            <a:off x="304800" y="1447800"/>
            <a:ext cx="8382000" cy="5181600"/>
          </a:xfrm>
        </p:spPr>
        <p:txBody>
          <a:bodyPr/>
          <a:lstStyle/>
          <a:p>
            <a:pPr>
              <a:buNone/>
            </a:pPr>
            <a:r>
              <a:rPr lang="en-US" sz="2800" b="1" dirty="0" smtClean="0">
                <a:solidFill>
                  <a:srgbClr val="0070C0"/>
                </a:solidFill>
                <a:latin typeface="Centaur" pitchFamily="18" charset="0"/>
              </a:rPr>
              <a:t>Critical Instructions:</a:t>
            </a:r>
          </a:p>
          <a:p>
            <a:r>
              <a:rPr lang="en-US" sz="2800" b="1" dirty="0" smtClean="0">
                <a:solidFill>
                  <a:srgbClr val="C00000"/>
                </a:solidFill>
                <a:latin typeface="Centaur" pitchFamily="18" charset="0"/>
              </a:rPr>
              <a:t>Privileged instructions </a:t>
            </a:r>
            <a:r>
              <a:rPr lang="en-US" sz="2800" dirty="0" smtClean="0">
                <a:latin typeface="Centaur" pitchFamily="18" charset="0"/>
              </a:rPr>
              <a:t>execute in a </a:t>
            </a:r>
            <a:r>
              <a:rPr lang="en-US" sz="2800" b="1" dirty="0" smtClean="0">
                <a:solidFill>
                  <a:srgbClr val="C00000"/>
                </a:solidFill>
                <a:latin typeface="Centaur" pitchFamily="18" charset="0"/>
              </a:rPr>
              <a:t>privileged mod</a:t>
            </a:r>
            <a:r>
              <a:rPr lang="en-US" sz="2800" dirty="0" smtClean="0">
                <a:latin typeface="Centaur" pitchFamily="18" charset="0"/>
              </a:rPr>
              <a:t>e and will be </a:t>
            </a:r>
            <a:r>
              <a:rPr lang="en-US" sz="2800" b="1" dirty="0" smtClean="0">
                <a:solidFill>
                  <a:srgbClr val="C00000"/>
                </a:solidFill>
                <a:latin typeface="Centaur" pitchFamily="18" charset="0"/>
              </a:rPr>
              <a:t>trapped</a:t>
            </a:r>
            <a:r>
              <a:rPr lang="en-US" sz="2800" dirty="0" smtClean="0">
                <a:latin typeface="Centaur" pitchFamily="18" charset="0"/>
              </a:rPr>
              <a:t> if </a:t>
            </a:r>
            <a:r>
              <a:rPr lang="en-US" sz="2800" b="1" dirty="0" smtClean="0">
                <a:solidFill>
                  <a:srgbClr val="C00000"/>
                </a:solidFill>
                <a:latin typeface="Centaur" pitchFamily="18" charset="0"/>
              </a:rPr>
              <a:t>executed outside this mode</a:t>
            </a:r>
            <a:r>
              <a:rPr lang="en-US" sz="2800" dirty="0" smtClean="0">
                <a:latin typeface="Centaur" pitchFamily="18" charset="0"/>
              </a:rPr>
              <a:t>.</a:t>
            </a:r>
          </a:p>
          <a:p>
            <a:r>
              <a:rPr lang="en-US" sz="2800" b="1" dirty="0" smtClean="0">
                <a:solidFill>
                  <a:srgbClr val="C00000"/>
                </a:solidFill>
                <a:latin typeface="Centaur" pitchFamily="18" charset="0"/>
              </a:rPr>
              <a:t>Control-sensitive instructions  </a:t>
            </a:r>
            <a:r>
              <a:rPr lang="en-US" sz="2800" dirty="0" smtClean="0">
                <a:latin typeface="Centaur" pitchFamily="18" charset="0"/>
              </a:rPr>
              <a:t>attempt to change the </a:t>
            </a:r>
            <a:r>
              <a:rPr lang="en-US" sz="2800" b="1" dirty="0" smtClean="0">
                <a:solidFill>
                  <a:srgbClr val="C00000"/>
                </a:solidFill>
                <a:latin typeface="Centaur" pitchFamily="18" charset="0"/>
              </a:rPr>
              <a:t>configuration of resources </a:t>
            </a:r>
            <a:r>
              <a:rPr lang="en-US" sz="2800" dirty="0" smtClean="0">
                <a:latin typeface="Centaur" pitchFamily="18" charset="0"/>
              </a:rPr>
              <a:t>used. </a:t>
            </a:r>
          </a:p>
          <a:p>
            <a:r>
              <a:rPr lang="en-US" sz="2800" b="1" dirty="0" smtClean="0">
                <a:solidFill>
                  <a:srgbClr val="C00000"/>
                </a:solidFill>
                <a:latin typeface="Centaur" pitchFamily="18" charset="0"/>
              </a:rPr>
              <a:t>Behavior-sensitive instructions </a:t>
            </a:r>
            <a:r>
              <a:rPr lang="en-US" sz="2800" dirty="0" smtClean="0">
                <a:latin typeface="Centaur" pitchFamily="18" charset="0"/>
              </a:rPr>
              <a:t>have different </a:t>
            </a:r>
            <a:r>
              <a:rPr lang="en-US" sz="2800" b="1" dirty="0" smtClean="0">
                <a:solidFill>
                  <a:srgbClr val="C00000"/>
                </a:solidFill>
                <a:latin typeface="Centaur" pitchFamily="18" charset="0"/>
              </a:rPr>
              <a:t>behaviors depending </a:t>
            </a:r>
            <a:r>
              <a:rPr lang="en-US" sz="2800" dirty="0" smtClean="0">
                <a:latin typeface="Centaur" pitchFamily="18" charset="0"/>
              </a:rPr>
              <a:t>on the </a:t>
            </a:r>
            <a:r>
              <a:rPr lang="en-US" sz="2800" b="1" dirty="0" smtClean="0">
                <a:solidFill>
                  <a:srgbClr val="C00000"/>
                </a:solidFill>
                <a:latin typeface="Centaur" pitchFamily="18" charset="0"/>
              </a:rPr>
              <a:t>configuration</a:t>
            </a:r>
            <a:r>
              <a:rPr lang="en-US" sz="2800" dirty="0" smtClean="0">
                <a:latin typeface="Centaur" pitchFamily="18" charset="0"/>
              </a:rPr>
              <a:t> of </a:t>
            </a:r>
            <a:r>
              <a:rPr lang="en-US" sz="2800" b="1" dirty="0" smtClean="0">
                <a:solidFill>
                  <a:srgbClr val="C00000"/>
                </a:solidFill>
                <a:latin typeface="Centaur" pitchFamily="18" charset="0"/>
              </a:rPr>
              <a:t>resources</a:t>
            </a:r>
            <a:r>
              <a:rPr lang="en-US" sz="2800" dirty="0" smtClean="0">
                <a:latin typeface="Centaur" pitchFamily="18" charset="0"/>
              </a:rPr>
              <a:t>, including the load and store operations over the virtual memory.</a:t>
            </a:r>
            <a:endParaRPr lang="en-US" sz="2600" b="1" dirty="0">
              <a:solidFill>
                <a:srgbClr val="C00000"/>
              </a:solidFill>
              <a:latin typeface="Centaur"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TW" dirty="0" smtClean="0">
                <a:solidFill>
                  <a:srgbClr val="FFFF00"/>
                </a:solidFill>
                <a:latin typeface="Centaur" pitchFamily="18" charset="0"/>
              </a:rPr>
              <a:t>CPU Virtualization</a:t>
            </a:r>
            <a:endParaRPr lang="en-US" altLang="zh-TW" dirty="0">
              <a:solidFill>
                <a:srgbClr val="FFFF00"/>
              </a:solidFill>
              <a:latin typeface="Centaur" pitchFamily="18" charset="0"/>
            </a:endParaRPr>
          </a:p>
        </p:txBody>
      </p:sp>
      <p:sp>
        <p:nvSpPr>
          <p:cNvPr id="5" name="Content Placeholder 4"/>
          <p:cNvSpPr>
            <a:spLocks noGrp="1"/>
          </p:cNvSpPr>
          <p:nvPr>
            <p:ph idx="1"/>
          </p:nvPr>
        </p:nvSpPr>
        <p:spPr>
          <a:xfrm>
            <a:off x="304800" y="1447800"/>
            <a:ext cx="8382000" cy="5181600"/>
          </a:xfrm>
        </p:spPr>
        <p:txBody>
          <a:bodyPr/>
          <a:lstStyle/>
          <a:p>
            <a:r>
              <a:rPr lang="en-US" sz="2200" b="1" dirty="0" smtClean="0">
                <a:solidFill>
                  <a:srgbClr val="C00000"/>
                </a:solidFill>
                <a:latin typeface="Centaur" pitchFamily="18" charset="0"/>
              </a:rPr>
              <a:t>VM’s privileged</a:t>
            </a:r>
            <a:r>
              <a:rPr lang="en-US" sz="2200" dirty="0" smtClean="0">
                <a:latin typeface="Centaur" pitchFamily="18" charset="0"/>
              </a:rPr>
              <a:t> and </a:t>
            </a:r>
            <a:r>
              <a:rPr lang="en-US" sz="2200" b="1" dirty="0" smtClean="0">
                <a:solidFill>
                  <a:srgbClr val="C00000"/>
                </a:solidFill>
                <a:latin typeface="Centaur" pitchFamily="18" charset="0"/>
              </a:rPr>
              <a:t>unprivileged instructions  </a:t>
            </a:r>
            <a:r>
              <a:rPr lang="en-US" sz="2200" dirty="0" smtClean="0">
                <a:latin typeface="Centaur" pitchFamily="18" charset="0"/>
              </a:rPr>
              <a:t>run</a:t>
            </a:r>
            <a:r>
              <a:rPr lang="en-US" sz="2200" b="1" dirty="0" smtClean="0">
                <a:solidFill>
                  <a:srgbClr val="C00000"/>
                </a:solidFill>
                <a:latin typeface="Centaur" pitchFamily="18" charset="0"/>
              </a:rPr>
              <a:t> </a:t>
            </a:r>
            <a:r>
              <a:rPr lang="en-US" sz="2200" dirty="0" smtClean="0">
                <a:latin typeface="Centaur" pitchFamily="18" charset="0"/>
              </a:rPr>
              <a:t>in the </a:t>
            </a:r>
            <a:r>
              <a:rPr lang="en-US" sz="2200" b="1" dirty="0" smtClean="0">
                <a:solidFill>
                  <a:srgbClr val="C00000"/>
                </a:solidFill>
                <a:latin typeface="Centaur" pitchFamily="18" charset="0"/>
              </a:rPr>
              <a:t>CPU’s user mode </a:t>
            </a:r>
            <a:r>
              <a:rPr lang="en-US" sz="2200" dirty="0" smtClean="0">
                <a:latin typeface="Centaur" pitchFamily="18" charset="0"/>
              </a:rPr>
              <a:t>while the </a:t>
            </a:r>
            <a:r>
              <a:rPr lang="en-US" sz="2200" b="1" dirty="0" smtClean="0">
                <a:solidFill>
                  <a:srgbClr val="C00000"/>
                </a:solidFill>
                <a:latin typeface="Centaur" pitchFamily="18" charset="0"/>
              </a:rPr>
              <a:t>VMM </a:t>
            </a:r>
            <a:r>
              <a:rPr lang="en-US" sz="2200" dirty="0" smtClean="0">
                <a:latin typeface="Centaur" pitchFamily="18" charset="0"/>
              </a:rPr>
              <a:t>runs in </a:t>
            </a:r>
            <a:r>
              <a:rPr lang="en-US" sz="2200" b="1" dirty="0" smtClean="0">
                <a:solidFill>
                  <a:srgbClr val="C00000"/>
                </a:solidFill>
                <a:latin typeface="Centaur" pitchFamily="18" charset="0"/>
              </a:rPr>
              <a:t>supervisor mod</a:t>
            </a:r>
            <a:r>
              <a:rPr lang="en-US" sz="2200" dirty="0" smtClean="0">
                <a:solidFill>
                  <a:srgbClr val="C00000"/>
                </a:solidFill>
                <a:latin typeface="Centaur" pitchFamily="18" charset="0"/>
              </a:rPr>
              <a:t>e. </a:t>
            </a:r>
          </a:p>
          <a:p>
            <a:r>
              <a:rPr lang="en-US" sz="2200" dirty="0" smtClean="0">
                <a:latin typeface="Centaur" pitchFamily="18" charset="0"/>
              </a:rPr>
              <a:t>When the </a:t>
            </a:r>
            <a:r>
              <a:rPr lang="en-US" sz="2200" b="1" dirty="0" smtClean="0">
                <a:solidFill>
                  <a:srgbClr val="C00000"/>
                </a:solidFill>
                <a:latin typeface="Centaur" pitchFamily="18" charset="0"/>
              </a:rPr>
              <a:t>privileged instructions </a:t>
            </a:r>
            <a:r>
              <a:rPr lang="en-US" sz="2200" dirty="0" smtClean="0">
                <a:latin typeface="Centaur" pitchFamily="18" charset="0"/>
              </a:rPr>
              <a:t>including control- and behavior-sensitive instructions of a </a:t>
            </a:r>
            <a:r>
              <a:rPr lang="en-US" sz="2200" b="1" dirty="0" smtClean="0">
                <a:solidFill>
                  <a:srgbClr val="C00000"/>
                </a:solidFill>
                <a:latin typeface="Centaur" pitchFamily="18" charset="0"/>
              </a:rPr>
              <a:t>VM</a:t>
            </a:r>
            <a:r>
              <a:rPr lang="en-US" sz="2200" dirty="0" smtClean="0">
                <a:latin typeface="Centaur" pitchFamily="18" charset="0"/>
              </a:rPr>
              <a:t> are executed, they </a:t>
            </a:r>
            <a:r>
              <a:rPr lang="en-US" sz="2200" b="1" dirty="0" smtClean="0">
                <a:solidFill>
                  <a:srgbClr val="C00000"/>
                </a:solidFill>
                <a:latin typeface="Centaur" pitchFamily="18" charset="0"/>
              </a:rPr>
              <a:t>are trapped in the VMM</a:t>
            </a:r>
            <a:r>
              <a:rPr lang="en-US" sz="2200" dirty="0" smtClean="0">
                <a:latin typeface="Centaur" pitchFamily="18" charset="0"/>
              </a:rPr>
              <a:t>. </a:t>
            </a:r>
          </a:p>
          <a:p>
            <a:r>
              <a:rPr lang="en-US" sz="2200" b="1" dirty="0" smtClean="0">
                <a:solidFill>
                  <a:srgbClr val="C00000"/>
                </a:solidFill>
                <a:latin typeface="Centaur" pitchFamily="18" charset="0"/>
              </a:rPr>
              <a:t>Not all CPU </a:t>
            </a:r>
            <a:r>
              <a:rPr lang="en-US" sz="2200" dirty="0" smtClean="0">
                <a:latin typeface="Centaur" pitchFamily="18" charset="0"/>
              </a:rPr>
              <a:t>architectures are </a:t>
            </a:r>
            <a:r>
              <a:rPr lang="en-US" sz="2200" b="1" dirty="0" smtClean="0">
                <a:solidFill>
                  <a:srgbClr val="C00000"/>
                </a:solidFill>
                <a:latin typeface="Centaur" pitchFamily="18" charset="0"/>
              </a:rPr>
              <a:t>virtualizable. RISC CPU </a:t>
            </a:r>
            <a:r>
              <a:rPr lang="en-US" sz="2200" dirty="0" smtClean="0">
                <a:latin typeface="Centaur" pitchFamily="18" charset="0"/>
              </a:rPr>
              <a:t>architectures can be naturally </a:t>
            </a:r>
            <a:r>
              <a:rPr lang="en-US" sz="2200" b="1" dirty="0" smtClean="0">
                <a:solidFill>
                  <a:srgbClr val="C00000"/>
                </a:solidFill>
                <a:latin typeface="Centaur" pitchFamily="18" charset="0"/>
              </a:rPr>
              <a:t>virtualized </a:t>
            </a:r>
            <a:r>
              <a:rPr lang="en-US" sz="2200" dirty="0" smtClean="0">
                <a:latin typeface="Centaur" pitchFamily="18" charset="0"/>
              </a:rPr>
              <a:t>because all control and behavior-sensitive instructions </a:t>
            </a:r>
            <a:r>
              <a:rPr lang="en-US" sz="2200" b="1" dirty="0" smtClean="0">
                <a:solidFill>
                  <a:srgbClr val="C00000"/>
                </a:solidFill>
                <a:latin typeface="Centaur" pitchFamily="18" charset="0"/>
              </a:rPr>
              <a:t>are considered privileged instructions</a:t>
            </a:r>
            <a:r>
              <a:rPr lang="en-US" sz="2200" dirty="0" smtClean="0">
                <a:latin typeface="Centaur" pitchFamily="18" charset="0"/>
              </a:rPr>
              <a:t>.</a:t>
            </a:r>
          </a:p>
          <a:p>
            <a:r>
              <a:rPr lang="en-US" sz="2200" dirty="0" smtClean="0">
                <a:latin typeface="Centaur" pitchFamily="18" charset="0"/>
              </a:rPr>
              <a:t>On the contrary</a:t>
            </a:r>
            <a:r>
              <a:rPr lang="en-US" sz="2200" b="1" dirty="0" smtClean="0">
                <a:solidFill>
                  <a:srgbClr val="C00000"/>
                </a:solidFill>
                <a:latin typeface="Centaur" pitchFamily="18" charset="0"/>
              </a:rPr>
              <a:t>, x86 CPU architectures </a:t>
            </a:r>
            <a:r>
              <a:rPr lang="en-US" sz="2200" dirty="0" smtClean="0">
                <a:latin typeface="Centaur" pitchFamily="18" charset="0"/>
              </a:rPr>
              <a:t>are not primarily designed to support virtualization. </a:t>
            </a:r>
          </a:p>
          <a:p>
            <a:r>
              <a:rPr lang="en-US" sz="2200" dirty="0" smtClean="0">
                <a:latin typeface="Centaur" pitchFamily="18" charset="0"/>
              </a:rPr>
              <a:t>This is because about </a:t>
            </a:r>
            <a:r>
              <a:rPr lang="en-US" sz="2200" b="1" dirty="0" smtClean="0">
                <a:solidFill>
                  <a:srgbClr val="C00000"/>
                </a:solidFill>
                <a:latin typeface="Centaur" pitchFamily="18" charset="0"/>
              </a:rPr>
              <a:t>10 sensitive instructions</a:t>
            </a:r>
            <a:r>
              <a:rPr lang="en-US" sz="2200" dirty="0" smtClean="0">
                <a:latin typeface="Centaur" pitchFamily="18" charset="0"/>
              </a:rPr>
              <a:t>, such as </a:t>
            </a:r>
            <a:r>
              <a:rPr lang="en-US" sz="2200" b="1" i="1" dirty="0" smtClean="0">
                <a:solidFill>
                  <a:srgbClr val="C00000"/>
                </a:solidFill>
                <a:latin typeface="Centaur" pitchFamily="18" charset="0"/>
              </a:rPr>
              <a:t>SGDT </a:t>
            </a:r>
            <a:r>
              <a:rPr lang="en-US" sz="2200" i="1" dirty="0" smtClean="0">
                <a:latin typeface="Centaur" pitchFamily="18" charset="0"/>
              </a:rPr>
              <a:t>and </a:t>
            </a:r>
            <a:r>
              <a:rPr lang="en-US" sz="2200" b="1" i="1" dirty="0" smtClean="0">
                <a:solidFill>
                  <a:srgbClr val="C00000"/>
                </a:solidFill>
                <a:latin typeface="Centaur" pitchFamily="18" charset="0"/>
              </a:rPr>
              <a:t>SMSW, </a:t>
            </a:r>
            <a:r>
              <a:rPr lang="en-US" sz="2200" i="1" dirty="0" smtClean="0">
                <a:latin typeface="Centaur" pitchFamily="18" charset="0"/>
              </a:rPr>
              <a:t>are </a:t>
            </a:r>
            <a:r>
              <a:rPr lang="en-US" sz="2200" b="1" i="1" dirty="0" smtClean="0">
                <a:solidFill>
                  <a:srgbClr val="C00000"/>
                </a:solidFill>
                <a:latin typeface="Centaur" pitchFamily="18" charset="0"/>
              </a:rPr>
              <a:t>not privileged instructions. </a:t>
            </a:r>
            <a:r>
              <a:rPr lang="en-US" sz="2200" i="1" dirty="0" smtClean="0">
                <a:latin typeface="Centaur" pitchFamily="18" charset="0"/>
              </a:rPr>
              <a:t>They modify the </a:t>
            </a:r>
            <a:r>
              <a:rPr lang="en-US" sz="2200" b="1" i="1" dirty="0" smtClean="0">
                <a:solidFill>
                  <a:srgbClr val="C00000"/>
                </a:solidFill>
                <a:latin typeface="Centaur" pitchFamily="18" charset="0"/>
              </a:rPr>
              <a:t>global memory segments.</a:t>
            </a:r>
          </a:p>
          <a:p>
            <a:r>
              <a:rPr lang="en-US" sz="2200" i="1" dirty="0" smtClean="0">
                <a:latin typeface="Centaur" pitchFamily="18" charset="0"/>
              </a:rPr>
              <a:t>When </a:t>
            </a:r>
            <a:r>
              <a:rPr lang="en-US" sz="2200" dirty="0" smtClean="0">
                <a:latin typeface="Centaur" pitchFamily="18" charset="0"/>
              </a:rPr>
              <a:t>these instructions execute in virtualization, they </a:t>
            </a:r>
            <a:r>
              <a:rPr lang="en-US" sz="2200" b="1" dirty="0" smtClean="0">
                <a:solidFill>
                  <a:srgbClr val="C00000"/>
                </a:solidFill>
                <a:latin typeface="Centaur" pitchFamily="18" charset="0"/>
              </a:rPr>
              <a:t>cannot be trapped </a:t>
            </a:r>
            <a:r>
              <a:rPr lang="en-US" sz="2200" dirty="0" smtClean="0">
                <a:latin typeface="Centaur" pitchFamily="18" charset="0"/>
              </a:rPr>
              <a:t>in the </a:t>
            </a:r>
            <a:r>
              <a:rPr lang="en-US" sz="2200" b="1" dirty="0" smtClean="0">
                <a:solidFill>
                  <a:srgbClr val="C00000"/>
                </a:solidFill>
                <a:latin typeface="Centaur" pitchFamily="18" charset="0"/>
              </a:rPr>
              <a:t>VMM.</a:t>
            </a:r>
          </a:p>
          <a:p>
            <a:r>
              <a:rPr lang="en-US" sz="2200" dirty="0" smtClean="0">
                <a:latin typeface="Centaur" pitchFamily="18" charset="0"/>
              </a:rPr>
              <a:t>Binary Translation need to be implemented. (Full Virtualization)</a:t>
            </a:r>
            <a:endParaRPr lang="en-US" sz="2200" dirty="0">
              <a:latin typeface="Centaur"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TW" dirty="0" smtClean="0">
                <a:solidFill>
                  <a:srgbClr val="FFFF00"/>
                </a:solidFill>
                <a:latin typeface="Centaur" pitchFamily="18" charset="0"/>
              </a:rPr>
              <a:t>CPU Virtualization</a:t>
            </a:r>
            <a:endParaRPr lang="en-US" altLang="zh-TW" dirty="0">
              <a:solidFill>
                <a:srgbClr val="FFFF00"/>
              </a:solidFill>
              <a:latin typeface="Centaur" pitchFamily="18" charset="0"/>
            </a:endParaRPr>
          </a:p>
        </p:txBody>
      </p:sp>
      <p:sp>
        <p:nvSpPr>
          <p:cNvPr id="5" name="Content Placeholder 4"/>
          <p:cNvSpPr>
            <a:spLocks noGrp="1"/>
          </p:cNvSpPr>
          <p:nvPr>
            <p:ph idx="1"/>
          </p:nvPr>
        </p:nvSpPr>
        <p:spPr>
          <a:xfrm>
            <a:off x="304800" y="1447800"/>
            <a:ext cx="8534400" cy="5181600"/>
          </a:xfrm>
        </p:spPr>
        <p:txBody>
          <a:bodyPr/>
          <a:lstStyle/>
          <a:p>
            <a:pPr algn="just">
              <a:buNone/>
            </a:pPr>
            <a:r>
              <a:rPr lang="en-US" sz="2400" b="1" dirty="0" smtClean="0">
                <a:solidFill>
                  <a:srgbClr val="C00000"/>
                </a:solidFill>
                <a:latin typeface="Centaur" pitchFamily="18" charset="0"/>
              </a:rPr>
              <a:t>Solution:  </a:t>
            </a:r>
            <a:r>
              <a:rPr lang="en-US" sz="3600" b="1" dirty="0" smtClean="0">
                <a:solidFill>
                  <a:srgbClr val="0070C0"/>
                </a:solidFill>
                <a:latin typeface="Centaur" pitchFamily="18" charset="0"/>
              </a:rPr>
              <a:t>Hardware-Assisted CPU Virtualization</a:t>
            </a:r>
          </a:p>
          <a:p>
            <a:pPr algn="just"/>
            <a:r>
              <a:rPr lang="en-US" sz="2400" b="1" dirty="0" smtClean="0">
                <a:solidFill>
                  <a:srgbClr val="C00000"/>
                </a:solidFill>
                <a:latin typeface="Centaur" pitchFamily="18" charset="0"/>
              </a:rPr>
              <a:t>Intel and AMD</a:t>
            </a:r>
            <a:r>
              <a:rPr lang="en-US" sz="2400" dirty="0" smtClean="0">
                <a:latin typeface="Centaur" pitchFamily="18" charset="0"/>
              </a:rPr>
              <a:t> add an additional mode called </a:t>
            </a:r>
            <a:r>
              <a:rPr lang="en-US" sz="2400" b="1" dirty="0" smtClean="0">
                <a:solidFill>
                  <a:srgbClr val="C00000"/>
                </a:solidFill>
                <a:latin typeface="Centaur" pitchFamily="18" charset="0"/>
              </a:rPr>
              <a:t>privilege mode </a:t>
            </a:r>
            <a:r>
              <a:rPr lang="en-US" sz="2400" dirty="0" smtClean="0">
                <a:latin typeface="Centaur" pitchFamily="18" charset="0"/>
              </a:rPr>
              <a:t>level (some people call it Ring-1) </a:t>
            </a:r>
            <a:r>
              <a:rPr lang="en-US" sz="2400" b="1" dirty="0" smtClean="0">
                <a:solidFill>
                  <a:srgbClr val="C00000"/>
                </a:solidFill>
                <a:latin typeface="Centaur" pitchFamily="18" charset="0"/>
              </a:rPr>
              <a:t>to x86 processors</a:t>
            </a:r>
            <a:r>
              <a:rPr lang="en-US" sz="2400" dirty="0" smtClean="0">
                <a:latin typeface="Centaur" pitchFamily="18" charset="0"/>
              </a:rPr>
              <a:t>. </a:t>
            </a:r>
          </a:p>
          <a:p>
            <a:pPr algn="just"/>
            <a:r>
              <a:rPr lang="en-US" sz="2400" dirty="0" smtClean="0">
                <a:latin typeface="Centaur" pitchFamily="18" charset="0"/>
              </a:rPr>
              <a:t>Therefore, </a:t>
            </a:r>
            <a:r>
              <a:rPr lang="en-US" sz="2400" b="1" dirty="0" smtClean="0">
                <a:solidFill>
                  <a:srgbClr val="C00000"/>
                </a:solidFill>
                <a:latin typeface="Centaur" pitchFamily="18" charset="0"/>
              </a:rPr>
              <a:t>operating systems </a:t>
            </a:r>
            <a:r>
              <a:rPr lang="en-US" sz="2400" dirty="0" smtClean="0">
                <a:latin typeface="Centaur" pitchFamily="18" charset="0"/>
              </a:rPr>
              <a:t>can still run at </a:t>
            </a:r>
            <a:r>
              <a:rPr lang="en-US" sz="2400" b="1" dirty="0" smtClean="0">
                <a:solidFill>
                  <a:srgbClr val="C00000"/>
                </a:solidFill>
                <a:latin typeface="Centaur" pitchFamily="18" charset="0"/>
              </a:rPr>
              <a:t>Ring 0</a:t>
            </a:r>
            <a:r>
              <a:rPr lang="en-US" sz="2400" dirty="0" smtClean="0">
                <a:latin typeface="Centaur" pitchFamily="18" charset="0"/>
              </a:rPr>
              <a:t> and the </a:t>
            </a:r>
            <a:r>
              <a:rPr lang="en-US" sz="2400" b="1" dirty="0" smtClean="0">
                <a:solidFill>
                  <a:srgbClr val="C00000"/>
                </a:solidFill>
                <a:latin typeface="Centaur" pitchFamily="18" charset="0"/>
              </a:rPr>
              <a:t>hyperviso</a:t>
            </a:r>
            <a:r>
              <a:rPr lang="en-US" sz="2400" dirty="0" smtClean="0">
                <a:latin typeface="Centaur" pitchFamily="18" charset="0"/>
              </a:rPr>
              <a:t>r can </a:t>
            </a:r>
            <a:r>
              <a:rPr lang="en-US" sz="2400" b="1" dirty="0" smtClean="0">
                <a:solidFill>
                  <a:srgbClr val="C00000"/>
                </a:solidFill>
                <a:latin typeface="Centaur" pitchFamily="18" charset="0"/>
              </a:rPr>
              <a:t>run</a:t>
            </a:r>
            <a:r>
              <a:rPr lang="en-US" sz="2400" dirty="0" smtClean="0">
                <a:latin typeface="Centaur" pitchFamily="18" charset="0"/>
              </a:rPr>
              <a:t> at </a:t>
            </a:r>
            <a:r>
              <a:rPr lang="en-US" sz="2400" b="1" dirty="0" smtClean="0">
                <a:solidFill>
                  <a:srgbClr val="C00000"/>
                </a:solidFill>
                <a:latin typeface="Centaur" pitchFamily="18" charset="0"/>
              </a:rPr>
              <a:t>Ring -1</a:t>
            </a:r>
            <a:r>
              <a:rPr lang="en-US" sz="2400" dirty="0" smtClean="0">
                <a:latin typeface="Centaur" pitchFamily="18" charset="0"/>
              </a:rPr>
              <a:t>. </a:t>
            </a:r>
          </a:p>
          <a:p>
            <a:pPr algn="just"/>
            <a:r>
              <a:rPr lang="en-US" sz="2400" dirty="0" smtClean="0">
                <a:latin typeface="Centaur" pitchFamily="18" charset="0"/>
              </a:rPr>
              <a:t>All the </a:t>
            </a:r>
            <a:r>
              <a:rPr lang="en-US" sz="2400" b="1" dirty="0" smtClean="0">
                <a:solidFill>
                  <a:srgbClr val="C00000"/>
                </a:solidFill>
                <a:latin typeface="Centaur" pitchFamily="18" charset="0"/>
              </a:rPr>
              <a:t>privileged</a:t>
            </a:r>
            <a:r>
              <a:rPr lang="en-US" sz="2400" dirty="0" smtClean="0">
                <a:latin typeface="Centaur" pitchFamily="18" charset="0"/>
              </a:rPr>
              <a:t> and </a:t>
            </a:r>
            <a:r>
              <a:rPr lang="en-US" sz="2400" b="1" dirty="0" smtClean="0">
                <a:solidFill>
                  <a:srgbClr val="C00000"/>
                </a:solidFill>
                <a:latin typeface="Centaur" pitchFamily="18" charset="0"/>
              </a:rPr>
              <a:t>sensitive instructions </a:t>
            </a:r>
            <a:r>
              <a:rPr lang="en-US" sz="2400" dirty="0" smtClean="0">
                <a:latin typeface="Centaur" pitchFamily="18" charset="0"/>
              </a:rPr>
              <a:t>are </a:t>
            </a:r>
            <a:r>
              <a:rPr lang="en-US" sz="2400" b="1" dirty="0" smtClean="0">
                <a:solidFill>
                  <a:srgbClr val="C00000"/>
                </a:solidFill>
                <a:latin typeface="Centaur" pitchFamily="18" charset="0"/>
              </a:rPr>
              <a:t>trapped</a:t>
            </a:r>
            <a:r>
              <a:rPr lang="en-US" sz="2400" dirty="0" smtClean="0">
                <a:latin typeface="Centaur" pitchFamily="18" charset="0"/>
              </a:rPr>
              <a:t> in the hypervisor automatically. </a:t>
            </a:r>
          </a:p>
          <a:p>
            <a:pPr algn="just"/>
            <a:r>
              <a:rPr lang="en-US" sz="2400" dirty="0" smtClean="0">
                <a:latin typeface="Centaur" pitchFamily="18" charset="0"/>
              </a:rPr>
              <a:t>This </a:t>
            </a:r>
            <a:r>
              <a:rPr lang="en-US" sz="2400" b="1" dirty="0" smtClean="0">
                <a:solidFill>
                  <a:srgbClr val="C00000"/>
                </a:solidFill>
                <a:latin typeface="Centaur" pitchFamily="18" charset="0"/>
              </a:rPr>
              <a:t>technique removes </a:t>
            </a:r>
            <a:r>
              <a:rPr lang="en-US" sz="2400" dirty="0" smtClean="0">
                <a:latin typeface="Centaur" pitchFamily="18" charset="0"/>
              </a:rPr>
              <a:t>the </a:t>
            </a:r>
            <a:r>
              <a:rPr lang="en-US" sz="2400" b="1" dirty="0" smtClean="0">
                <a:solidFill>
                  <a:srgbClr val="C00000"/>
                </a:solidFill>
                <a:latin typeface="Centaur" pitchFamily="18" charset="0"/>
              </a:rPr>
              <a:t>difficulty</a:t>
            </a:r>
            <a:r>
              <a:rPr lang="en-US" sz="2400" dirty="0" smtClean="0">
                <a:latin typeface="Centaur" pitchFamily="18" charset="0"/>
              </a:rPr>
              <a:t> of implementing </a:t>
            </a:r>
            <a:r>
              <a:rPr lang="en-US" sz="2400" b="1" dirty="0" smtClean="0">
                <a:solidFill>
                  <a:srgbClr val="C00000"/>
                </a:solidFill>
                <a:latin typeface="Centaur" pitchFamily="18" charset="0"/>
              </a:rPr>
              <a:t>binary translation of full virtualization. </a:t>
            </a:r>
          </a:p>
          <a:p>
            <a:pPr algn="just"/>
            <a:r>
              <a:rPr lang="en-US" sz="2400" dirty="0" smtClean="0">
                <a:latin typeface="Centaur" pitchFamily="18" charset="0"/>
              </a:rPr>
              <a:t>It also lets the </a:t>
            </a:r>
            <a:r>
              <a:rPr lang="en-US" sz="2400" b="1" dirty="0" smtClean="0">
                <a:solidFill>
                  <a:srgbClr val="C00000"/>
                </a:solidFill>
                <a:latin typeface="Centaur" pitchFamily="18" charset="0"/>
              </a:rPr>
              <a:t>operating system </a:t>
            </a:r>
            <a:r>
              <a:rPr lang="en-US" sz="2400" dirty="0" smtClean="0">
                <a:latin typeface="Centaur" pitchFamily="18" charset="0"/>
              </a:rPr>
              <a:t>run in VMs </a:t>
            </a:r>
            <a:r>
              <a:rPr lang="en-US" sz="2400" b="1" dirty="0" smtClean="0">
                <a:solidFill>
                  <a:srgbClr val="C00000"/>
                </a:solidFill>
                <a:latin typeface="Centaur" pitchFamily="18" charset="0"/>
              </a:rPr>
              <a:t>without modification</a:t>
            </a:r>
            <a:r>
              <a:rPr lang="en-US" sz="2400" dirty="0" smtClean="0">
                <a:latin typeface="Centaur" pitchFamily="18" charset="0"/>
              </a:rPr>
              <a:t>.</a:t>
            </a:r>
            <a:endParaRPr lang="en-US" sz="2400" dirty="0">
              <a:latin typeface="Centaur"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TW" dirty="0" smtClean="0">
                <a:solidFill>
                  <a:srgbClr val="FFFF00"/>
                </a:solidFill>
                <a:latin typeface="Centaur" pitchFamily="18" charset="0"/>
              </a:rPr>
              <a:t>CPU Virtualization</a:t>
            </a:r>
            <a:endParaRPr lang="en-US" altLang="zh-TW" dirty="0">
              <a:solidFill>
                <a:srgbClr val="FFFF00"/>
              </a:solidFill>
              <a:latin typeface="Centaur" pitchFamily="18" charset="0"/>
            </a:endParaRPr>
          </a:p>
        </p:txBody>
      </p:sp>
      <p:sp>
        <p:nvSpPr>
          <p:cNvPr id="5" name="Content Placeholder 4"/>
          <p:cNvSpPr>
            <a:spLocks noGrp="1"/>
          </p:cNvSpPr>
          <p:nvPr>
            <p:ph idx="1"/>
          </p:nvPr>
        </p:nvSpPr>
        <p:spPr>
          <a:xfrm>
            <a:off x="304800" y="1447800"/>
            <a:ext cx="8534400" cy="5181600"/>
          </a:xfrm>
        </p:spPr>
        <p:txBody>
          <a:bodyPr/>
          <a:lstStyle/>
          <a:p>
            <a:pPr algn="just">
              <a:buNone/>
            </a:pPr>
            <a:r>
              <a:rPr lang="en-US" sz="2400" b="1" dirty="0" smtClean="0">
                <a:solidFill>
                  <a:srgbClr val="C00000"/>
                </a:solidFill>
                <a:latin typeface="Centaur" pitchFamily="18" charset="0"/>
              </a:rPr>
              <a:t>Solution:  </a:t>
            </a:r>
            <a:r>
              <a:rPr lang="en-US" sz="3600" b="1" dirty="0" smtClean="0">
                <a:solidFill>
                  <a:srgbClr val="0070C0"/>
                </a:solidFill>
                <a:latin typeface="Centaur" pitchFamily="18" charset="0"/>
              </a:rPr>
              <a:t>Hardware-Assisted CPU Virtualization</a:t>
            </a:r>
          </a:p>
        </p:txBody>
      </p:sp>
      <p:pic>
        <p:nvPicPr>
          <p:cNvPr id="1026" name="Picture 2"/>
          <p:cNvPicPr>
            <a:picLocks noChangeAspect="1" noChangeArrowheads="1"/>
          </p:cNvPicPr>
          <p:nvPr/>
        </p:nvPicPr>
        <p:blipFill>
          <a:blip r:embed="rId2"/>
          <a:srcRect/>
          <a:stretch>
            <a:fillRect/>
          </a:stretch>
        </p:blipFill>
        <p:spPr bwMode="auto">
          <a:xfrm>
            <a:off x="457200" y="2209800"/>
            <a:ext cx="8305800" cy="4419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zh-TW" dirty="0">
                <a:solidFill>
                  <a:srgbClr val="FFFF00"/>
                </a:solidFill>
                <a:latin typeface="Centaur" pitchFamily="18" charset="0"/>
              </a:rPr>
              <a:t>Memory Virtualization </a:t>
            </a:r>
          </a:p>
        </p:txBody>
      </p:sp>
      <p:sp>
        <p:nvSpPr>
          <p:cNvPr id="50183" name="Rectangle 7"/>
          <p:cNvSpPr>
            <a:spLocks noGrp="1" noChangeArrowheads="1"/>
          </p:cNvSpPr>
          <p:nvPr>
            <p:ph type="body" idx="1"/>
          </p:nvPr>
        </p:nvSpPr>
        <p:spPr>
          <a:xfrm>
            <a:off x="457200" y="1752600"/>
            <a:ext cx="5029200" cy="4495800"/>
          </a:xfrm>
        </p:spPr>
        <p:txBody>
          <a:bodyPr/>
          <a:lstStyle/>
          <a:p>
            <a:pPr algn="just">
              <a:lnSpc>
                <a:spcPct val="80000"/>
              </a:lnSpc>
            </a:pPr>
            <a:r>
              <a:rPr lang="en-US" altLang="zh-TW" sz="2400" dirty="0" smtClean="0">
                <a:latin typeface="Centaur" pitchFamily="18" charset="0"/>
              </a:rPr>
              <a:t>To </a:t>
            </a:r>
            <a:r>
              <a:rPr lang="en-US" altLang="zh-TW" sz="2400" dirty="0">
                <a:latin typeface="Centaur" pitchFamily="18" charset="0"/>
              </a:rPr>
              <a:t>run </a:t>
            </a:r>
            <a:r>
              <a:rPr lang="en-US" altLang="zh-TW" sz="2400" b="1" dirty="0">
                <a:solidFill>
                  <a:srgbClr val="C00000"/>
                </a:solidFill>
                <a:latin typeface="Centaur" pitchFamily="18" charset="0"/>
              </a:rPr>
              <a:t>multiple</a:t>
            </a:r>
            <a:r>
              <a:rPr lang="en-US" altLang="zh-TW" sz="2400" dirty="0">
                <a:latin typeface="Centaur" pitchFamily="18" charset="0"/>
              </a:rPr>
              <a:t> </a:t>
            </a:r>
            <a:r>
              <a:rPr lang="en-US" altLang="zh-TW" sz="2400" b="1" dirty="0">
                <a:solidFill>
                  <a:srgbClr val="C00000"/>
                </a:solidFill>
                <a:latin typeface="Centaur" pitchFamily="18" charset="0"/>
              </a:rPr>
              <a:t>virtual</a:t>
            </a:r>
            <a:r>
              <a:rPr lang="en-US" altLang="zh-TW" sz="2400" dirty="0">
                <a:latin typeface="Centaur" pitchFamily="18" charset="0"/>
              </a:rPr>
              <a:t> </a:t>
            </a:r>
            <a:r>
              <a:rPr lang="en-US" altLang="zh-TW" sz="2400" b="1" dirty="0">
                <a:solidFill>
                  <a:srgbClr val="C00000"/>
                </a:solidFill>
                <a:latin typeface="Centaur" pitchFamily="18" charset="0"/>
              </a:rPr>
              <a:t>machines</a:t>
            </a:r>
            <a:r>
              <a:rPr lang="en-US" altLang="zh-TW" sz="2400" dirty="0">
                <a:latin typeface="Centaur" pitchFamily="18" charset="0"/>
              </a:rPr>
              <a:t> on a </a:t>
            </a:r>
            <a:r>
              <a:rPr lang="en-US" altLang="zh-TW" sz="2400" b="1" dirty="0">
                <a:solidFill>
                  <a:srgbClr val="C00000"/>
                </a:solidFill>
                <a:latin typeface="Centaur" pitchFamily="18" charset="0"/>
              </a:rPr>
              <a:t>single</a:t>
            </a:r>
            <a:r>
              <a:rPr lang="en-US" altLang="zh-TW" sz="2400" dirty="0">
                <a:latin typeface="Centaur" pitchFamily="18" charset="0"/>
              </a:rPr>
              <a:t> </a:t>
            </a:r>
            <a:r>
              <a:rPr lang="en-US" altLang="zh-TW" sz="2400" b="1" dirty="0">
                <a:solidFill>
                  <a:srgbClr val="C00000"/>
                </a:solidFill>
                <a:latin typeface="Centaur" pitchFamily="18" charset="0"/>
              </a:rPr>
              <a:t>system</a:t>
            </a:r>
            <a:r>
              <a:rPr lang="en-US" altLang="zh-TW" sz="2400" dirty="0">
                <a:latin typeface="Centaur" pitchFamily="18" charset="0"/>
              </a:rPr>
              <a:t>, another level of </a:t>
            </a:r>
            <a:r>
              <a:rPr lang="en-US" altLang="zh-TW" sz="2400" b="1" dirty="0">
                <a:solidFill>
                  <a:srgbClr val="C00000"/>
                </a:solidFill>
                <a:latin typeface="Centaur" pitchFamily="18" charset="0"/>
              </a:rPr>
              <a:t>memory</a:t>
            </a:r>
            <a:r>
              <a:rPr lang="en-US" altLang="zh-TW" sz="2400" dirty="0">
                <a:latin typeface="Centaur" pitchFamily="18" charset="0"/>
              </a:rPr>
              <a:t> </a:t>
            </a:r>
            <a:r>
              <a:rPr lang="en-US" altLang="zh-TW" sz="2400" b="1" dirty="0">
                <a:solidFill>
                  <a:srgbClr val="C00000"/>
                </a:solidFill>
                <a:latin typeface="Centaur" pitchFamily="18" charset="0"/>
              </a:rPr>
              <a:t>virtualization</a:t>
            </a:r>
            <a:r>
              <a:rPr lang="en-US" altLang="zh-TW" sz="2400" dirty="0">
                <a:latin typeface="Centaur" pitchFamily="18" charset="0"/>
              </a:rPr>
              <a:t> is required. </a:t>
            </a:r>
            <a:endParaRPr lang="en-US" altLang="zh-TW" sz="2400" dirty="0" smtClean="0">
              <a:latin typeface="Centaur" pitchFamily="18" charset="0"/>
            </a:endParaRPr>
          </a:p>
          <a:p>
            <a:pPr algn="just">
              <a:lnSpc>
                <a:spcPct val="80000"/>
              </a:lnSpc>
            </a:pPr>
            <a:endParaRPr lang="en-US" altLang="zh-TW" sz="2400" dirty="0">
              <a:latin typeface="Centaur" pitchFamily="18" charset="0"/>
            </a:endParaRPr>
          </a:p>
          <a:p>
            <a:pPr algn="just"/>
            <a:r>
              <a:rPr lang="en-US" sz="2400" dirty="0" smtClean="0">
                <a:latin typeface="Centaur" pitchFamily="18" charset="0"/>
              </a:rPr>
              <a:t>This involves sharing the </a:t>
            </a:r>
            <a:r>
              <a:rPr lang="en-US" sz="2400" b="1" dirty="0" smtClean="0">
                <a:solidFill>
                  <a:srgbClr val="C00000"/>
                </a:solidFill>
                <a:latin typeface="Centaur" pitchFamily="18" charset="0"/>
              </a:rPr>
              <a:t>physical</a:t>
            </a:r>
            <a:r>
              <a:rPr lang="en-US" sz="2400" dirty="0" smtClean="0">
                <a:latin typeface="Centaur" pitchFamily="18" charset="0"/>
              </a:rPr>
              <a:t> system </a:t>
            </a:r>
            <a:r>
              <a:rPr lang="en-US" sz="2400" b="1" dirty="0" smtClean="0">
                <a:solidFill>
                  <a:srgbClr val="C00000"/>
                </a:solidFill>
                <a:latin typeface="Centaur" pitchFamily="18" charset="0"/>
              </a:rPr>
              <a:t>memory</a:t>
            </a:r>
            <a:r>
              <a:rPr lang="en-US" sz="2400" dirty="0" smtClean="0">
                <a:latin typeface="Centaur" pitchFamily="18" charset="0"/>
              </a:rPr>
              <a:t> and dynamically </a:t>
            </a:r>
            <a:r>
              <a:rPr lang="en-US" sz="2400" b="1" dirty="0" smtClean="0">
                <a:solidFill>
                  <a:srgbClr val="C00000"/>
                </a:solidFill>
                <a:latin typeface="Centaur" pitchFamily="18" charset="0"/>
              </a:rPr>
              <a:t>allocating</a:t>
            </a:r>
            <a:r>
              <a:rPr lang="en-US" sz="2400" dirty="0" smtClean="0">
                <a:latin typeface="Centaur" pitchFamily="18" charset="0"/>
              </a:rPr>
              <a:t> it to </a:t>
            </a:r>
            <a:r>
              <a:rPr lang="en-US" sz="2400" b="1" dirty="0" smtClean="0">
                <a:solidFill>
                  <a:srgbClr val="C00000"/>
                </a:solidFill>
                <a:latin typeface="Centaur" pitchFamily="18" charset="0"/>
              </a:rPr>
              <a:t>virtual</a:t>
            </a:r>
            <a:r>
              <a:rPr lang="en-US" sz="2400" dirty="0" smtClean="0">
                <a:latin typeface="Centaur" pitchFamily="18" charset="0"/>
              </a:rPr>
              <a:t> </a:t>
            </a:r>
            <a:r>
              <a:rPr lang="en-US" sz="2400" b="1" dirty="0" smtClean="0">
                <a:solidFill>
                  <a:srgbClr val="C00000"/>
                </a:solidFill>
                <a:latin typeface="Centaur" pitchFamily="18" charset="0"/>
              </a:rPr>
              <a:t>machines</a:t>
            </a:r>
            <a:r>
              <a:rPr lang="en-US" sz="2400" dirty="0" smtClean="0"/>
              <a:t>.</a:t>
            </a:r>
          </a:p>
          <a:p>
            <a:pPr algn="just">
              <a:lnSpc>
                <a:spcPct val="80000"/>
              </a:lnSpc>
            </a:pPr>
            <a:r>
              <a:rPr lang="en-US" altLang="zh-TW" sz="2400" dirty="0" smtClean="0">
                <a:latin typeface="Centaur" pitchFamily="18" charset="0"/>
              </a:rPr>
              <a:t>Not only virtual memory</a:t>
            </a:r>
          </a:p>
          <a:p>
            <a:pPr algn="just">
              <a:lnSpc>
                <a:spcPct val="80000"/>
              </a:lnSpc>
            </a:pPr>
            <a:r>
              <a:rPr lang="en-US" altLang="zh-TW" sz="2400" dirty="0" smtClean="0">
                <a:latin typeface="Centaur" pitchFamily="18" charset="0"/>
              </a:rPr>
              <a:t>Hardware support</a:t>
            </a:r>
          </a:p>
          <a:p>
            <a:pPr lvl="1" algn="just">
              <a:lnSpc>
                <a:spcPct val="80000"/>
              </a:lnSpc>
            </a:pPr>
            <a:r>
              <a:rPr lang="en-US" altLang="zh-TW" sz="2400" dirty="0" smtClean="0">
                <a:latin typeface="Centaur" pitchFamily="18" charset="0"/>
              </a:rPr>
              <a:t>e.g., x86 MMU and TLB</a:t>
            </a:r>
          </a:p>
        </p:txBody>
      </p:sp>
      <p:pic>
        <p:nvPicPr>
          <p:cNvPr id="79" name="Picture 2"/>
          <p:cNvPicPr>
            <a:picLocks noChangeAspect="1" noChangeArrowheads="1"/>
          </p:cNvPicPr>
          <p:nvPr/>
        </p:nvPicPr>
        <p:blipFill>
          <a:blip r:embed="rId2"/>
          <a:srcRect/>
          <a:stretch>
            <a:fillRect/>
          </a:stretch>
        </p:blipFill>
        <p:spPr bwMode="auto">
          <a:xfrm>
            <a:off x="5562600" y="1828800"/>
            <a:ext cx="325755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Centaur" pitchFamily="18" charset="0"/>
              </a:rPr>
              <a:t>Virtualization Layers</a:t>
            </a:r>
            <a:endParaRPr lang="en-US" b="1" dirty="0">
              <a:solidFill>
                <a:srgbClr val="FFFF00"/>
              </a:solidFill>
              <a:latin typeface="Centaur" pitchFamily="18" charset="0"/>
            </a:endParaRPr>
          </a:p>
        </p:txBody>
      </p:sp>
      <p:pic>
        <p:nvPicPr>
          <p:cNvPr id="1026" name="Picture 2"/>
          <p:cNvPicPr>
            <a:picLocks noChangeAspect="1" noChangeArrowheads="1"/>
          </p:cNvPicPr>
          <p:nvPr/>
        </p:nvPicPr>
        <p:blipFill>
          <a:blip r:embed="rId2"/>
          <a:srcRect/>
          <a:stretch>
            <a:fillRect/>
          </a:stretch>
        </p:blipFill>
        <p:spPr bwMode="auto">
          <a:xfrm>
            <a:off x="1157288" y="1295400"/>
            <a:ext cx="6829425"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953000"/>
          </a:xfrm>
        </p:spPr>
        <p:txBody>
          <a:bodyPr/>
          <a:lstStyle/>
          <a:p>
            <a:pPr algn="just"/>
            <a:r>
              <a:rPr lang="en-US" sz="2800" dirty="0" smtClean="0">
                <a:latin typeface="Centaur" pitchFamily="18" charset="0"/>
              </a:rPr>
              <a:t>The </a:t>
            </a:r>
            <a:r>
              <a:rPr lang="en-US" sz="2800" b="1" dirty="0" smtClean="0">
                <a:solidFill>
                  <a:srgbClr val="C00000"/>
                </a:solidFill>
                <a:latin typeface="Centaur" pitchFamily="18" charset="0"/>
              </a:rPr>
              <a:t>guest</a:t>
            </a:r>
            <a:r>
              <a:rPr lang="en-US" sz="2800" dirty="0" smtClean="0">
                <a:latin typeface="Centaur" pitchFamily="18" charset="0"/>
              </a:rPr>
              <a:t> </a:t>
            </a:r>
            <a:r>
              <a:rPr lang="en-US" sz="2800" b="1" dirty="0" smtClean="0">
                <a:solidFill>
                  <a:srgbClr val="C00000"/>
                </a:solidFill>
                <a:latin typeface="Centaur" pitchFamily="18" charset="0"/>
              </a:rPr>
              <a:t>OS</a:t>
            </a:r>
            <a:r>
              <a:rPr lang="en-US" sz="2800" dirty="0" smtClean="0">
                <a:latin typeface="Centaur" pitchFamily="18" charset="0"/>
              </a:rPr>
              <a:t> continues to control the mapping of </a:t>
            </a:r>
            <a:r>
              <a:rPr lang="en-US" sz="2800" b="1" dirty="0" smtClean="0">
                <a:solidFill>
                  <a:srgbClr val="C00000"/>
                </a:solidFill>
                <a:latin typeface="Centaur" pitchFamily="18" charset="0"/>
              </a:rPr>
              <a:t>virtual</a:t>
            </a:r>
            <a:r>
              <a:rPr lang="en-US" sz="2800" dirty="0" smtClean="0">
                <a:latin typeface="Centaur" pitchFamily="18" charset="0"/>
              </a:rPr>
              <a:t> </a:t>
            </a:r>
            <a:r>
              <a:rPr lang="en-US" sz="2800" b="1" dirty="0" smtClean="0">
                <a:solidFill>
                  <a:srgbClr val="C00000"/>
                </a:solidFill>
                <a:latin typeface="Centaur" pitchFamily="18" charset="0"/>
              </a:rPr>
              <a:t>addresses</a:t>
            </a:r>
            <a:r>
              <a:rPr lang="en-US" sz="2800" dirty="0" smtClean="0">
                <a:latin typeface="Centaur" pitchFamily="18" charset="0"/>
              </a:rPr>
              <a:t> to the </a:t>
            </a:r>
            <a:r>
              <a:rPr lang="en-US" sz="2800" b="1" dirty="0" smtClean="0">
                <a:solidFill>
                  <a:srgbClr val="C00000"/>
                </a:solidFill>
                <a:latin typeface="Centaur" pitchFamily="18" charset="0"/>
              </a:rPr>
              <a:t>guest</a:t>
            </a:r>
            <a:r>
              <a:rPr lang="en-US" sz="2800" dirty="0" smtClean="0">
                <a:latin typeface="Centaur" pitchFamily="18" charset="0"/>
              </a:rPr>
              <a:t> </a:t>
            </a:r>
            <a:r>
              <a:rPr lang="en-US" sz="2800" b="1" dirty="0" smtClean="0">
                <a:solidFill>
                  <a:srgbClr val="C00000"/>
                </a:solidFill>
                <a:latin typeface="Centaur" pitchFamily="18" charset="0"/>
              </a:rPr>
              <a:t>memory</a:t>
            </a:r>
            <a:r>
              <a:rPr lang="en-US" sz="2800" dirty="0" smtClean="0">
                <a:latin typeface="Centaur" pitchFamily="18" charset="0"/>
              </a:rPr>
              <a:t> </a:t>
            </a:r>
            <a:r>
              <a:rPr lang="en-US" sz="2800" b="1" dirty="0" smtClean="0">
                <a:solidFill>
                  <a:srgbClr val="C00000"/>
                </a:solidFill>
                <a:latin typeface="Centaur" pitchFamily="18" charset="0"/>
              </a:rPr>
              <a:t>physical</a:t>
            </a:r>
            <a:r>
              <a:rPr lang="en-US" sz="2800" dirty="0" smtClean="0">
                <a:latin typeface="Centaur" pitchFamily="18" charset="0"/>
              </a:rPr>
              <a:t> </a:t>
            </a:r>
            <a:r>
              <a:rPr lang="en-US" sz="2800" b="1" dirty="0" smtClean="0">
                <a:solidFill>
                  <a:srgbClr val="C00000"/>
                </a:solidFill>
                <a:latin typeface="Centaur" pitchFamily="18" charset="0"/>
              </a:rPr>
              <a:t>addresses </a:t>
            </a:r>
            <a:r>
              <a:rPr lang="en-US" sz="2800" dirty="0" smtClean="0">
                <a:latin typeface="Centaur" pitchFamily="18" charset="0"/>
              </a:rPr>
              <a:t>using</a:t>
            </a:r>
            <a:r>
              <a:rPr lang="en-US" sz="2800" b="1" dirty="0" smtClean="0">
                <a:solidFill>
                  <a:srgbClr val="C00000"/>
                </a:solidFill>
                <a:latin typeface="Centaur" pitchFamily="18" charset="0"/>
              </a:rPr>
              <a:t> Page Table</a:t>
            </a:r>
            <a:endParaRPr lang="en-US" sz="2800" dirty="0" smtClean="0">
              <a:latin typeface="Centaur" pitchFamily="18" charset="0"/>
            </a:endParaRPr>
          </a:p>
          <a:p>
            <a:pPr algn="just"/>
            <a:r>
              <a:rPr lang="en-US" sz="2800" dirty="0" smtClean="0">
                <a:latin typeface="Centaur" pitchFamily="18" charset="0"/>
              </a:rPr>
              <a:t>The guest OS cannot have direct access to the actual machine memory. </a:t>
            </a:r>
          </a:p>
          <a:p>
            <a:pPr algn="just"/>
            <a:r>
              <a:rPr lang="en-US" sz="2800" dirty="0" smtClean="0">
                <a:latin typeface="Centaur" pitchFamily="18" charset="0"/>
              </a:rPr>
              <a:t>The </a:t>
            </a:r>
            <a:r>
              <a:rPr lang="en-US" sz="2800" b="1" dirty="0" smtClean="0">
                <a:solidFill>
                  <a:srgbClr val="C00000"/>
                </a:solidFill>
                <a:latin typeface="Centaur" pitchFamily="18" charset="0"/>
              </a:rPr>
              <a:t>VMM</a:t>
            </a:r>
            <a:r>
              <a:rPr lang="en-US" sz="2800" dirty="0" smtClean="0">
                <a:latin typeface="Centaur" pitchFamily="18" charset="0"/>
              </a:rPr>
              <a:t> is responsible for mapping </a:t>
            </a:r>
            <a:r>
              <a:rPr lang="en-US" sz="2800" b="1" dirty="0" smtClean="0">
                <a:solidFill>
                  <a:srgbClr val="C00000"/>
                </a:solidFill>
                <a:latin typeface="Centaur" pitchFamily="18" charset="0"/>
              </a:rPr>
              <a:t>guest</a:t>
            </a:r>
            <a:r>
              <a:rPr lang="en-US" sz="2800" dirty="0" smtClean="0">
                <a:latin typeface="Centaur" pitchFamily="18" charset="0"/>
              </a:rPr>
              <a:t> </a:t>
            </a:r>
            <a:r>
              <a:rPr lang="en-US" sz="2800" b="1" dirty="0" smtClean="0">
                <a:solidFill>
                  <a:srgbClr val="C00000"/>
                </a:solidFill>
                <a:latin typeface="Centaur" pitchFamily="18" charset="0"/>
              </a:rPr>
              <a:t>physical</a:t>
            </a:r>
            <a:r>
              <a:rPr lang="en-US" sz="2800" dirty="0" smtClean="0">
                <a:latin typeface="Centaur" pitchFamily="18" charset="0"/>
              </a:rPr>
              <a:t> </a:t>
            </a:r>
            <a:r>
              <a:rPr lang="en-US" sz="2800" b="1" dirty="0" smtClean="0">
                <a:solidFill>
                  <a:srgbClr val="C00000"/>
                </a:solidFill>
                <a:latin typeface="Centaur" pitchFamily="18" charset="0"/>
              </a:rPr>
              <a:t>memory</a:t>
            </a:r>
            <a:r>
              <a:rPr lang="en-US" sz="2800" dirty="0" smtClean="0">
                <a:latin typeface="Centaur" pitchFamily="18" charset="0"/>
              </a:rPr>
              <a:t> to the </a:t>
            </a:r>
            <a:r>
              <a:rPr lang="en-US" sz="2800" b="1" dirty="0" smtClean="0">
                <a:solidFill>
                  <a:srgbClr val="C00000"/>
                </a:solidFill>
                <a:latin typeface="Centaur" pitchFamily="18" charset="0"/>
              </a:rPr>
              <a:t>actual</a:t>
            </a:r>
            <a:r>
              <a:rPr lang="en-US" sz="2800" dirty="0" smtClean="0">
                <a:latin typeface="Centaur" pitchFamily="18" charset="0"/>
              </a:rPr>
              <a:t> </a:t>
            </a:r>
            <a:r>
              <a:rPr lang="en-US" sz="2800" b="1" dirty="0" smtClean="0">
                <a:solidFill>
                  <a:srgbClr val="C00000"/>
                </a:solidFill>
                <a:latin typeface="Centaur" pitchFamily="18" charset="0"/>
              </a:rPr>
              <a:t>machine</a:t>
            </a:r>
            <a:r>
              <a:rPr lang="en-US" sz="2800" dirty="0" smtClean="0">
                <a:latin typeface="Centaur" pitchFamily="18" charset="0"/>
              </a:rPr>
              <a:t> </a:t>
            </a:r>
            <a:r>
              <a:rPr lang="en-US" sz="2800" b="1" dirty="0" smtClean="0">
                <a:solidFill>
                  <a:srgbClr val="C00000"/>
                </a:solidFill>
                <a:latin typeface="Centaur" pitchFamily="18" charset="0"/>
              </a:rPr>
              <a:t>memory</a:t>
            </a:r>
            <a:r>
              <a:rPr lang="en-US" sz="2800" dirty="0" smtClean="0">
                <a:latin typeface="Centaur" pitchFamily="18" charset="0"/>
              </a:rPr>
              <a:t>, and it uses </a:t>
            </a:r>
            <a:r>
              <a:rPr lang="en-US" sz="2800" b="1" dirty="0" smtClean="0">
                <a:solidFill>
                  <a:srgbClr val="C00000"/>
                </a:solidFill>
                <a:latin typeface="Centaur" pitchFamily="18" charset="0"/>
              </a:rPr>
              <a:t>shadow</a:t>
            </a:r>
            <a:r>
              <a:rPr lang="en-US" sz="2800" dirty="0" smtClean="0">
                <a:latin typeface="Centaur" pitchFamily="18" charset="0"/>
              </a:rPr>
              <a:t> </a:t>
            </a:r>
            <a:r>
              <a:rPr lang="en-US" sz="2800" b="1" dirty="0" smtClean="0">
                <a:solidFill>
                  <a:srgbClr val="C00000"/>
                </a:solidFill>
                <a:latin typeface="Centaur" pitchFamily="18" charset="0"/>
              </a:rPr>
              <a:t>page</a:t>
            </a:r>
            <a:r>
              <a:rPr lang="en-US" sz="2800" dirty="0" smtClean="0">
                <a:latin typeface="Centaur" pitchFamily="18" charset="0"/>
              </a:rPr>
              <a:t> </a:t>
            </a:r>
            <a:r>
              <a:rPr lang="en-US" sz="2800" b="1" dirty="0" smtClean="0">
                <a:solidFill>
                  <a:srgbClr val="C00000"/>
                </a:solidFill>
                <a:latin typeface="Centaur" pitchFamily="18" charset="0"/>
              </a:rPr>
              <a:t>tables</a:t>
            </a:r>
            <a:r>
              <a:rPr lang="en-US" sz="2800" dirty="0" smtClean="0">
                <a:latin typeface="Centaur" pitchFamily="18" charset="0"/>
              </a:rPr>
              <a:t> to accelerate the mappings.</a:t>
            </a:r>
          </a:p>
          <a:p>
            <a:pPr algn="just"/>
            <a:r>
              <a:rPr lang="en-US" sz="2800" b="1" dirty="0" smtClean="0">
                <a:solidFill>
                  <a:srgbClr val="C00000"/>
                </a:solidFill>
                <a:latin typeface="Centaur" pitchFamily="18" charset="0"/>
              </a:rPr>
              <a:t>VMM</a:t>
            </a:r>
            <a:r>
              <a:rPr lang="en-US" sz="2800" dirty="0" smtClean="0">
                <a:latin typeface="Centaur" pitchFamily="18" charset="0"/>
              </a:rPr>
              <a:t> uses </a:t>
            </a:r>
            <a:r>
              <a:rPr lang="en-US" sz="2800" b="1" dirty="0" smtClean="0">
                <a:solidFill>
                  <a:srgbClr val="C00000"/>
                </a:solidFill>
                <a:latin typeface="Centaur" pitchFamily="18" charset="0"/>
              </a:rPr>
              <a:t>TLB</a:t>
            </a:r>
            <a:r>
              <a:rPr lang="en-US" sz="2800" dirty="0" smtClean="0">
                <a:latin typeface="Centaur" pitchFamily="18" charset="0"/>
              </a:rPr>
              <a:t> hardware to map the </a:t>
            </a:r>
            <a:r>
              <a:rPr lang="en-US" sz="2800" b="1" dirty="0" smtClean="0">
                <a:solidFill>
                  <a:srgbClr val="C00000"/>
                </a:solidFill>
                <a:latin typeface="Centaur" pitchFamily="18" charset="0"/>
              </a:rPr>
              <a:t>virtual</a:t>
            </a:r>
            <a:r>
              <a:rPr lang="en-US" sz="2800" dirty="0" smtClean="0">
                <a:latin typeface="Centaur" pitchFamily="18" charset="0"/>
              </a:rPr>
              <a:t> </a:t>
            </a:r>
            <a:r>
              <a:rPr lang="en-US" sz="2800" b="1" dirty="0" smtClean="0">
                <a:solidFill>
                  <a:srgbClr val="C00000"/>
                </a:solidFill>
                <a:latin typeface="Centaur" pitchFamily="18" charset="0"/>
              </a:rPr>
              <a:t>memory</a:t>
            </a:r>
            <a:r>
              <a:rPr lang="en-US" sz="2800" dirty="0" smtClean="0">
                <a:latin typeface="Centaur" pitchFamily="18" charset="0"/>
              </a:rPr>
              <a:t> </a:t>
            </a:r>
            <a:r>
              <a:rPr lang="en-US" sz="2800" b="1" dirty="0" smtClean="0">
                <a:solidFill>
                  <a:srgbClr val="C00000"/>
                </a:solidFill>
                <a:latin typeface="Centaur" pitchFamily="18" charset="0"/>
              </a:rPr>
              <a:t>directly</a:t>
            </a:r>
            <a:r>
              <a:rPr lang="en-US" sz="2800" dirty="0" smtClean="0">
                <a:latin typeface="Centaur" pitchFamily="18" charset="0"/>
              </a:rPr>
              <a:t> to the </a:t>
            </a:r>
            <a:r>
              <a:rPr lang="en-US" sz="2800" b="1" dirty="0" smtClean="0">
                <a:solidFill>
                  <a:srgbClr val="C00000"/>
                </a:solidFill>
                <a:latin typeface="Centaur" pitchFamily="18" charset="0"/>
              </a:rPr>
              <a:t>machine</a:t>
            </a:r>
            <a:r>
              <a:rPr lang="en-US" sz="2800" dirty="0" smtClean="0">
                <a:latin typeface="Centaur" pitchFamily="18" charset="0"/>
              </a:rPr>
              <a:t> </a:t>
            </a:r>
            <a:r>
              <a:rPr lang="en-US" sz="2800" b="1" dirty="0" smtClean="0">
                <a:solidFill>
                  <a:srgbClr val="C00000"/>
                </a:solidFill>
                <a:latin typeface="Centaur" pitchFamily="18" charset="0"/>
              </a:rPr>
              <a:t>memory</a:t>
            </a:r>
            <a:r>
              <a:rPr lang="en-US" sz="2800" dirty="0" smtClean="0">
                <a:latin typeface="Centaur" pitchFamily="18" charset="0"/>
              </a:rPr>
              <a:t> to avoid the two levels of translation on every access. (as indicated by red line in next slide fig)</a:t>
            </a:r>
            <a:endParaRPr lang="en-US" sz="2800" dirty="0">
              <a:latin typeface="Centaur" pitchFamily="18" charset="0"/>
            </a:endParaRPr>
          </a:p>
        </p:txBody>
      </p:sp>
      <p:sp>
        <p:nvSpPr>
          <p:cNvPr id="5" name="Rectangle 4"/>
          <p:cNvSpPr>
            <a:spLocks noGrp="1" noChangeArrowheads="1"/>
          </p:cNvSpPr>
          <p:nvPr>
            <p:ph type="title"/>
          </p:nvPr>
        </p:nvSpPr>
        <p:spPr>
          <a:xfrm>
            <a:off x="533400" y="533400"/>
            <a:ext cx="8229600" cy="685800"/>
          </a:xfrm>
        </p:spPr>
        <p:txBody>
          <a:bodyPr/>
          <a:lstStyle/>
          <a:p>
            <a:r>
              <a:rPr lang="en-US" altLang="zh-TW" dirty="0">
                <a:solidFill>
                  <a:srgbClr val="FFFF00"/>
                </a:solidFill>
                <a:latin typeface="Centaur" pitchFamily="18" charset="0"/>
              </a:rPr>
              <a:t>Memory Virtualization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zh-TW" dirty="0">
                <a:solidFill>
                  <a:srgbClr val="FFFF00"/>
                </a:solidFill>
                <a:latin typeface="Centaur" pitchFamily="18" charset="0"/>
              </a:rPr>
              <a:t>Memory Virtualization </a:t>
            </a:r>
          </a:p>
        </p:txBody>
      </p:sp>
      <p:sp>
        <p:nvSpPr>
          <p:cNvPr id="50183" name="Rectangle 7"/>
          <p:cNvSpPr>
            <a:spLocks noGrp="1" noChangeArrowheads="1"/>
          </p:cNvSpPr>
          <p:nvPr>
            <p:ph type="body" idx="1"/>
          </p:nvPr>
        </p:nvSpPr>
        <p:spPr>
          <a:xfrm>
            <a:off x="457200" y="1371600"/>
            <a:ext cx="7772400" cy="2286000"/>
          </a:xfrm>
        </p:spPr>
        <p:txBody>
          <a:bodyPr/>
          <a:lstStyle/>
          <a:p>
            <a:r>
              <a:rPr lang="en-US" sz="2400" dirty="0" smtClean="0">
                <a:latin typeface="Centaur" pitchFamily="18" charset="0"/>
              </a:rPr>
              <a:t>When the </a:t>
            </a:r>
            <a:r>
              <a:rPr lang="en-US" sz="2400" b="1" dirty="0" smtClean="0">
                <a:solidFill>
                  <a:srgbClr val="C00000"/>
                </a:solidFill>
                <a:latin typeface="Centaur" pitchFamily="18" charset="0"/>
              </a:rPr>
              <a:t>guest</a:t>
            </a:r>
            <a:r>
              <a:rPr lang="en-US" sz="2400" dirty="0" smtClean="0">
                <a:latin typeface="Centaur" pitchFamily="18" charset="0"/>
              </a:rPr>
              <a:t> </a:t>
            </a:r>
            <a:r>
              <a:rPr lang="en-US" sz="2400" b="1" dirty="0" smtClean="0">
                <a:solidFill>
                  <a:srgbClr val="C00000"/>
                </a:solidFill>
                <a:latin typeface="Centaur" pitchFamily="18" charset="0"/>
              </a:rPr>
              <a:t>OS</a:t>
            </a:r>
            <a:r>
              <a:rPr lang="en-US" sz="2400" dirty="0" smtClean="0">
                <a:latin typeface="Centaur" pitchFamily="18" charset="0"/>
              </a:rPr>
              <a:t> changes the </a:t>
            </a:r>
            <a:r>
              <a:rPr lang="en-US" sz="2400" b="1" dirty="0" smtClean="0">
                <a:solidFill>
                  <a:srgbClr val="C00000"/>
                </a:solidFill>
                <a:latin typeface="Centaur" pitchFamily="18" charset="0"/>
              </a:rPr>
              <a:t>virtual</a:t>
            </a:r>
            <a:r>
              <a:rPr lang="en-US" sz="2400" dirty="0" smtClean="0">
                <a:latin typeface="Centaur" pitchFamily="18" charset="0"/>
              </a:rPr>
              <a:t> </a:t>
            </a:r>
            <a:r>
              <a:rPr lang="en-US" sz="2400" b="1" dirty="0" smtClean="0">
                <a:solidFill>
                  <a:srgbClr val="C00000"/>
                </a:solidFill>
                <a:latin typeface="Centaur" pitchFamily="18" charset="0"/>
              </a:rPr>
              <a:t>memory</a:t>
            </a:r>
            <a:r>
              <a:rPr lang="en-US" sz="2400" dirty="0" smtClean="0">
                <a:latin typeface="Centaur" pitchFamily="18" charset="0"/>
              </a:rPr>
              <a:t> to </a:t>
            </a:r>
            <a:r>
              <a:rPr lang="en-US" sz="2400" b="1" dirty="0" smtClean="0">
                <a:solidFill>
                  <a:srgbClr val="C00000"/>
                </a:solidFill>
                <a:latin typeface="Centaur" pitchFamily="18" charset="0"/>
              </a:rPr>
              <a:t>physical</a:t>
            </a:r>
            <a:r>
              <a:rPr lang="en-US" sz="2400" dirty="0" smtClean="0">
                <a:latin typeface="Centaur" pitchFamily="18" charset="0"/>
              </a:rPr>
              <a:t> </a:t>
            </a:r>
            <a:r>
              <a:rPr lang="en-US" sz="2400" b="1" dirty="0" smtClean="0">
                <a:solidFill>
                  <a:srgbClr val="C00000"/>
                </a:solidFill>
                <a:latin typeface="Centaur" pitchFamily="18" charset="0"/>
              </a:rPr>
              <a:t>memory</a:t>
            </a:r>
            <a:r>
              <a:rPr lang="en-US" sz="2400" dirty="0" smtClean="0">
                <a:latin typeface="Centaur" pitchFamily="18" charset="0"/>
              </a:rPr>
              <a:t> mapping, the </a:t>
            </a:r>
            <a:r>
              <a:rPr lang="en-US" sz="2400" b="1" dirty="0" smtClean="0">
                <a:solidFill>
                  <a:srgbClr val="C00000"/>
                </a:solidFill>
                <a:latin typeface="Centaur" pitchFamily="18" charset="0"/>
              </a:rPr>
              <a:t>VMM</a:t>
            </a:r>
            <a:r>
              <a:rPr lang="en-US" sz="2400" dirty="0" smtClean="0">
                <a:latin typeface="Centaur" pitchFamily="18" charset="0"/>
              </a:rPr>
              <a:t> updates the </a:t>
            </a:r>
            <a:r>
              <a:rPr lang="en-US" sz="2400" b="1" dirty="0" smtClean="0">
                <a:solidFill>
                  <a:srgbClr val="C00000"/>
                </a:solidFill>
                <a:latin typeface="Centaur" pitchFamily="18" charset="0"/>
              </a:rPr>
              <a:t>shadow</a:t>
            </a:r>
            <a:r>
              <a:rPr lang="en-US" sz="2400" dirty="0" smtClean="0">
                <a:latin typeface="Centaur" pitchFamily="18" charset="0"/>
              </a:rPr>
              <a:t> </a:t>
            </a:r>
            <a:r>
              <a:rPr lang="en-US" sz="2400" b="1" dirty="0" smtClean="0">
                <a:solidFill>
                  <a:srgbClr val="C00000"/>
                </a:solidFill>
                <a:latin typeface="Centaur" pitchFamily="18" charset="0"/>
              </a:rPr>
              <a:t>page</a:t>
            </a:r>
            <a:r>
              <a:rPr lang="en-US" sz="2400" dirty="0" smtClean="0">
                <a:latin typeface="Centaur" pitchFamily="18" charset="0"/>
              </a:rPr>
              <a:t> </a:t>
            </a:r>
            <a:r>
              <a:rPr lang="en-US" sz="2400" b="1" dirty="0" smtClean="0">
                <a:solidFill>
                  <a:srgbClr val="C00000"/>
                </a:solidFill>
                <a:latin typeface="Centaur" pitchFamily="18" charset="0"/>
              </a:rPr>
              <a:t>tables</a:t>
            </a:r>
            <a:r>
              <a:rPr lang="en-US" sz="2400" dirty="0" smtClean="0">
                <a:latin typeface="Centaur" pitchFamily="18" charset="0"/>
              </a:rPr>
              <a:t> to enable a direct lookup. </a:t>
            </a:r>
          </a:p>
          <a:p>
            <a:r>
              <a:rPr lang="en-US" sz="2400" dirty="0" smtClean="0">
                <a:latin typeface="Centaur" pitchFamily="18" charset="0"/>
              </a:rPr>
              <a:t>The </a:t>
            </a:r>
            <a:r>
              <a:rPr lang="en-US" sz="2400" b="1" dirty="0" smtClean="0">
                <a:solidFill>
                  <a:srgbClr val="C00000"/>
                </a:solidFill>
                <a:latin typeface="Centaur" pitchFamily="18" charset="0"/>
              </a:rPr>
              <a:t>shadow</a:t>
            </a:r>
            <a:r>
              <a:rPr lang="en-US" sz="2400" dirty="0" smtClean="0">
                <a:latin typeface="Centaur" pitchFamily="18" charset="0"/>
              </a:rPr>
              <a:t> </a:t>
            </a:r>
            <a:r>
              <a:rPr lang="en-US" sz="2400" b="1" dirty="0" smtClean="0">
                <a:solidFill>
                  <a:srgbClr val="C00000"/>
                </a:solidFill>
                <a:latin typeface="Centaur" pitchFamily="18" charset="0"/>
              </a:rPr>
              <a:t>page</a:t>
            </a:r>
            <a:r>
              <a:rPr lang="en-US" sz="2400" dirty="0" smtClean="0">
                <a:solidFill>
                  <a:srgbClr val="C00000"/>
                </a:solidFill>
                <a:latin typeface="Centaur" pitchFamily="18" charset="0"/>
              </a:rPr>
              <a:t> table </a:t>
            </a:r>
            <a:r>
              <a:rPr lang="en-US" sz="2400" dirty="0" smtClean="0">
                <a:latin typeface="Centaur" pitchFamily="18" charset="0"/>
              </a:rPr>
              <a:t>controls </a:t>
            </a:r>
            <a:r>
              <a:rPr lang="en-US" sz="2400" b="1" dirty="0" smtClean="0">
                <a:solidFill>
                  <a:srgbClr val="C00000"/>
                </a:solidFill>
                <a:latin typeface="Centaur" pitchFamily="18" charset="0"/>
              </a:rPr>
              <a:t>which</a:t>
            </a:r>
            <a:r>
              <a:rPr lang="en-US" sz="2400" dirty="0" smtClean="0">
                <a:latin typeface="Centaur" pitchFamily="18" charset="0"/>
              </a:rPr>
              <a:t> </a:t>
            </a:r>
            <a:r>
              <a:rPr lang="en-US" sz="2400" b="1" dirty="0" smtClean="0">
                <a:solidFill>
                  <a:srgbClr val="C00000"/>
                </a:solidFill>
                <a:latin typeface="Centaur" pitchFamily="18" charset="0"/>
              </a:rPr>
              <a:t>pages</a:t>
            </a:r>
            <a:r>
              <a:rPr lang="en-US" sz="2400" dirty="0" smtClean="0">
                <a:latin typeface="Centaur" pitchFamily="18" charset="0"/>
              </a:rPr>
              <a:t> of </a:t>
            </a:r>
            <a:r>
              <a:rPr lang="en-US" sz="2400" b="1" dirty="0" smtClean="0">
                <a:solidFill>
                  <a:srgbClr val="C00000"/>
                </a:solidFill>
                <a:latin typeface="Centaur" pitchFamily="18" charset="0"/>
              </a:rPr>
              <a:t>machine</a:t>
            </a:r>
            <a:r>
              <a:rPr lang="en-US" sz="2400" dirty="0" smtClean="0">
                <a:latin typeface="Centaur" pitchFamily="18" charset="0"/>
              </a:rPr>
              <a:t> </a:t>
            </a:r>
            <a:r>
              <a:rPr lang="en-US" sz="2400" b="1" dirty="0" smtClean="0">
                <a:solidFill>
                  <a:srgbClr val="C00000"/>
                </a:solidFill>
                <a:latin typeface="Centaur" pitchFamily="18" charset="0"/>
              </a:rPr>
              <a:t>memory</a:t>
            </a:r>
            <a:r>
              <a:rPr lang="en-US" sz="2400" dirty="0" smtClean="0">
                <a:latin typeface="Centaur" pitchFamily="18" charset="0"/>
              </a:rPr>
              <a:t> are </a:t>
            </a:r>
            <a:r>
              <a:rPr lang="en-US" sz="2400" b="1" dirty="0" smtClean="0">
                <a:solidFill>
                  <a:srgbClr val="C00000"/>
                </a:solidFill>
                <a:latin typeface="Centaur" pitchFamily="18" charset="0"/>
              </a:rPr>
              <a:t>assigned</a:t>
            </a:r>
            <a:r>
              <a:rPr lang="en-US" sz="2400" dirty="0" smtClean="0">
                <a:latin typeface="Centaur" pitchFamily="18" charset="0"/>
              </a:rPr>
              <a:t> to a </a:t>
            </a:r>
            <a:r>
              <a:rPr lang="en-US" sz="2400" b="1" dirty="0" smtClean="0">
                <a:solidFill>
                  <a:srgbClr val="C00000"/>
                </a:solidFill>
                <a:latin typeface="Centaur" pitchFamily="18" charset="0"/>
              </a:rPr>
              <a:t>given</a:t>
            </a:r>
            <a:r>
              <a:rPr lang="en-US" sz="2400" dirty="0" smtClean="0">
                <a:latin typeface="Centaur" pitchFamily="18" charset="0"/>
              </a:rPr>
              <a:t> </a:t>
            </a:r>
            <a:r>
              <a:rPr lang="en-US" sz="2400" b="1" dirty="0" smtClean="0">
                <a:solidFill>
                  <a:srgbClr val="C00000"/>
                </a:solidFill>
                <a:latin typeface="Centaur" pitchFamily="18" charset="0"/>
              </a:rPr>
              <a:t>VM</a:t>
            </a:r>
          </a:p>
          <a:p>
            <a:pPr algn="just">
              <a:lnSpc>
                <a:spcPct val="80000"/>
              </a:lnSpc>
              <a:buNone/>
            </a:pPr>
            <a:endParaRPr lang="en-US" altLang="zh-TW" sz="2400" dirty="0">
              <a:latin typeface="Centaur" pitchFamily="18" charset="0"/>
            </a:endParaRPr>
          </a:p>
        </p:txBody>
      </p:sp>
      <p:grpSp>
        <p:nvGrpSpPr>
          <p:cNvPr id="154" name="Group 153"/>
          <p:cNvGrpSpPr/>
          <p:nvPr/>
        </p:nvGrpSpPr>
        <p:grpSpPr>
          <a:xfrm>
            <a:off x="381000" y="3657601"/>
            <a:ext cx="8458200" cy="3124198"/>
            <a:chOff x="381000" y="3657601"/>
            <a:chExt cx="9034895" cy="3124198"/>
          </a:xfrm>
        </p:grpSpPr>
        <p:grpSp>
          <p:nvGrpSpPr>
            <p:cNvPr id="2" name="Group 78"/>
            <p:cNvGrpSpPr/>
            <p:nvPr/>
          </p:nvGrpSpPr>
          <p:grpSpPr>
            <a:xfrm>
              <a:off x="381000" y="3657601"/>
              <a:ext cx="8439150" cy="3124198"/>
              <a:chOff x="827088" y="3573463"/>
              <a:chExt cx="7993062" cy="2712534"/>
            </a:xfrm>
          </p:grpSpPr>
          <p:sp>
            <p:nvSpPr>
              <p:cNvPr id="80" name="Rectangle 8"/>
              <p:cNvSpPr>
                <a:spLocks noChangeArrowheads="1"/>
              </p:cNvSpPr>
              <p:nvPr/>
            </p:nvSpPr>
            <p:spPr bwMode="auto">
              <a:xfrm>
                <a:off x="216217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1" name="Rectangle 9"/>
              <p:cNvSpPr>
                <a:spLocks noChangeArrowheads="1"/>
              </p:cNvSpPr>
              <p:nvPr/>
            </p:nvSpPr>
            <p:spPr bwMode="auto">
              <a:xfrm>
                <a:off x="231775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2" name="Rectangle 10"/>
              <p:cNvSpPr>
                <a:spLocks noChangeArrowheads="1"/>
              </p:cNvSpPr>
              <p:nvPr/>
            </p:nvSpPr>
            <p:spPr bwMode="auto">
              <a:xfrm>
                <a:off x="247332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3" name="Rectangle 11"/>
              <p:cNvSpPr>
                <a:spLocks noChangeArrowheads="1"/>
              </p:cNvSpPr>
              <p:nvPr/>
            </p:nvSpPr>
            <p:spPr bwMode="auto">
              <a:xfrm>
                <a:off x="262890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4" name="Rectangle 12"/>
              <p:cNvSpPr>
                <a:spLocks noChangeArrowheads="1"/>
              </p:cNvSpPr>
              <p:nvPr/>
            </p:nvSpPr>
            <p:spPr bwMode="auto">
              <a:xfrm>
                <a:off x="278447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5" name="Rectangle 13"/>
              <p:cNvSpPr>
                <a:spLocks noChangeArrowheads="1"/>
              </p:cNvSpPr>
              <p:nvPr/>
            </p:nvSpPr>
            <p:spPr bwMode="auto">
              <a:xfrm>
                <a:off x="294005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6" name="Rectangle 14"/>
              <p:cNvSpPr>
                <a:spLocks noChangeArrowheads="1"/>
              </p:cNvSpPr>
              <p:nvPr/>
            </p:nvSpPr>
            <p:spPr bwMode="auto">
              <a:xfrm>
                <a:off x="309562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7" name="Rectangle 15"/>
              <p:cNvSpPr>
                <a:spLocks noChangeArrowheads="1"/>
              </p:cNvSpPr>
              <p:nvPr/>
            </p:nvSpPr>
            <p:spPr bwMode="auto">
              <a:xfrm>
                <a:off x="325120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8" name="Rectangle 16"/>
              <p:cNvSpPr>
                <a:spLocks noChangeArrowheads="1"/>
              </p:cNvSpPr>
              <p:nvPr/>
            </p:nvSpPr>
            <p:spPr bwMode="auto">
              <a:xfrm>
                <a:off x="340677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9" name="Rectangle 17"/>
              <p:cNvSpPr>
                <a:spLocks noChangeArrowheads="1"/>
              </p:cNvSpPr>
              <p:nvPr/>
            </p:nvSpPr>
            <p:spPr bwMode="auto">
              <a:xfrm>
                <a:off x="356235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90" name="Rectangle 18"/>
              <p:cNvSpPr>
                <a:spLocks noChangeArrowheads="1"/>
              </p:cNvSpPr>
              <p:nvPr/>
            </p:nvSpPr>
            <p:spPr bwMode="auto">
              <a:xfrm>
                <a:off x="371792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91" name="Rectangle 21"/>
              <p:cNvSpPr>
                <a:spLocks noChangeArrowheads="1"/>
              </p:cNvSpPr>
              <p:nvPr/>
            </p:nvSpPr>
            <p:spPr bwMode="auto">
              <a:xfrm>
                <a:off x="111125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92" name="Rectangle 22"/>
              <p:cNvSpPr>
                <a:spLocks noChangeArrowheads="1"/>
              </p:cNvSpPr>
              <p:nvPr/>
            </p:nvSpPr>
            <p:spPr bwMode="auto">
              <a:xfrm>
                <a:off x="126682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93" name="Rectangle 23"/>
              <p:cNvSpPr>
                <a:spLocks noChangeArrowheads="1"/>
              </p:cNvSpPr>
              <p:nvPr/>
            </p:nvSpPr>
            <p:spPr bwMode="auto">
              <a:xfrm>
                <a:off x="142240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94" name="Rectangle 24"/>
              <p:cNvSpPr>
                <a:spLocks noChangeArrowheads="1"/>
              </p:cNvSpPr>
              <p:nvPr/>
            </p:nvSpPr>
            <p:spPr bwMode="auto">
              <a:xfrm>
                <a:off x="157797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95" name="Rectangle 25"/>
              <p:cNvSpPr>
                <a:spLocks noChangeArrowheads="1"/>
              </p:cNvSpPr>
              <p:nvPr/>
            </p:nvSpPr>
            <p:spPr bwMode="auto">
              <a:xfrm>
                <a:off x="173355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96" name="Rectangle 32"/>
              <p:cNvSpPr>
                <a:spLocks noChangeArrowheads="1"/>
              </p:cNvSpPr>
              <p:nvPr/>
            </p:nvSpPr>
            <p:spPr bwMode="auto">
              <a:xfrm>
                <a:off x="98901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97" name="Rectangle 33"/>
              <p:cNvSpPr>
                <a:spLocks noChangeArrowheads="1"/>
              </p:cNvSpPr>
              <p:nvPr/>
            </p:nvSpPr>
            <p:spPr bwMode="auto">
              <a:xfrm>
                <a:off x="114458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98" name="Rectangle 34"/>
              <p:cNvSpPr>
                <a:spLocks noChangeArrowheads="1"/>
              </p:cNvSpPr>
              <p:nvPr/>
            </p:nvSpPr>
            <p:spPr bwMode="auto">
              <a:xfrm>
                <a:off x="13001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99" name="Rectangle 35"/>
              <p:cNvSpPr>
                <a:spLocks noChangeArrowheads="1"/>
              </p:cNvSpPr>
              <p:nvPr/>
            </p:nvSpPr>
            <p:spPr bwMode="auto">
              <a:xfrm>
                <a:off x="145573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0" name="Rectangle 36"/>
              <p:cNvSpPr>
                <a:spLocks noChangeArrowheads="1"/>
              </p:cNvSpPr>
              <p:nvPr/>
            </p:nvSpPr>
            <p:spPr bwMode="auto">
              <a:xfrm>
                <a:off x="161131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1" name="Rectangle 37"/>
              <p:cNvSpPr>
                <a:spLocks noChangeArrowheads="1"/>
              </p:cNvSpPr>
              <p:nvPr/>
            </p:nvSpPr>
            <p:spPr bwMode="auto">
              <a:xfrm>
                <a:off x="176688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2" name="Rectangle 38"/>
              <p:cNvSpPr>
                <a:spLocks noChangeArrowheads="1"/>
              </p:cNvSpPr>
              <p:nvPr/>
            </p:nvSpPr>
            <p:spPr bwMode="auto">
              <a:xfrm>
                <a:off x="19224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3" name="Rectangle 39"/>
              <p:cNvSpPr>
                <a:spLocks noChangeArrowheads="1"/>
              </p:cNvSpPr>
              <p:nvPr/>
            </p:nvSpPr>
            <p:spPr bwMode="auto">
              <a:xfrm>
                <a:off x="2243138" y="4160838"/>
                <a:ext cx="153987"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4" name="Rectangle 40"/>
              <p:cNvSpPr>
                <a:spLocks noChangeArrowheads="1"/>
              </p:cNvSpPr>
              <p:nvPr/>
            </p:nvSpPr>
            <p:spPr bwMode="auto">
              <a:xfrm>
                <a:off x="239712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5" name="Rectangle 41"/>
              <p:cNvSpPr>
                <a:spLocks noChangeArrowheads="1"/>
              </p:cNvSpPr>
              <p:nvPr/>
            </p:nvSpPr>
            <p:spPr bwMode="auto">
              <a:xfrm>
                <a:off x="25527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6" name="Rectangle 42"/>
              <p:cNvSpPr>
                <a:spLocks noChangeArrowheads="1"/>
              </p:cNvSpPr>
              <p:nvPr/>
            </p:nvSpPr>
            <p:spPr bwMode="auto">
              <a:xfrm>
                <a:off x="270827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7" name="Rectangle 43"/>
              <p:cNvSpPr>
                <a:spLocks noChangeArrowheads="1"/>
              </p:cNvSpPr>
              <p:nvPr/>
            </p:nvSpPr>
            <p:spPr bwMode="auto">
              <a:xfrm>
                <a:off x="286385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8" name="Rectangle 44"/>
              <p:cNvSpPr>
                <a:spLocks noChangeArrowheads="1"/>
              </p:cNvSpPr>
              <p:nvPr/>
            </p:nvSpPr>
            <p:spPr bwMode="auto">
              <a:xfrm>
                <a:off x="301942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09" name="Rectangle 45"/>
              <p:cNvSpPr>
                <a:spLocks noChangeArrowheads="1"/>
              </p:cNvSpPr>
              <p:nvPr/>
            </p:nvSpPr>
            <p:spPr bwMode="auto">
              <a:xfrm>
                <a:off x="31750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0" name="Rectangle 46"/>
              <p:cNvSpPr>
                <a:spLocks noChangeArrowheads="1"/>
              </p:cNvSpPr>
              <p:nvPr/>
            </p:nvSpPr>
            <p:spPr bwMode="auto">
              <a:xfrm>
                <a:off x="402590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111" name="Rectangle 47"/>
              <p:cNvSpPr>
                <a:spLocks noChangeArrowheads="1"/>
              </p:cNvSpPr>
              <p:nvPr/>
            </p:nvSpPr>
            <p:spPr bwMode="auto">
              <a:xfrm>
                <a:off x="418147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112" name="Rectangle 48"/>
              <p:cNvSpPr>
                <a:spLocks noChangeArrowheads="1"/>
              </p:cNvSpPr>
              <p:nvPr/>
            </p:nvSpPr>
            <p:spPr bwMode="auto">
              <a:xfrm>
                <a:off x="433705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113" name="Rectangle 49"/>
              <p:cNvSpPr>
                <a:spLocks noChangeArrowheads="1"/>
              </p:cNvSpPr>
              <p:nvPr/>
            </p:nvSpPr>
            <p:spPr bwMode="auto">
              <a:xfrm>
                <a:off x="449262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114" name="Rectangle 50"/>
              <p:cNvSpPr>
                <a:spLocks noChangeArrowheads="1"/>
              </p:cNvSpPr>
              <p:nvPr/>
            </p:nvSpPr>
            <p:spPr bwMode="auto">
              <a:xfrm>
                <a:off x="464820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115" name="Rectangle 51"/>
              <p:cNvSpPr>
                <a:spLocks noChangeArrowheads="1"/>
              </p:cNvSpPr>
              <p:nvPr/>
            </p:nvSpPr>
            <p:spPr bwMode="auto">
              <a:xfrm>
                <a:off x="39036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6" name="Rectangle 52"/>
              <p:cNvSpPr>
                <a:spLocks noChangeArrowheads="1"/>
              </p:cNvSpPr>
              <p:nvPr/>
            </p:nvSpPr>
            <p:spPr bwMode="auto">
              <a:xfrm>
                <a:off x="405923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7" name="Rectangle 53"/>
              <p:cNvSpPr>
                <a:spLocks noChangeArrowheads="1"/>
              </p:cNvSpPr>
              <p:nvPr/>
            </p:nvSpPr>
            <p:spPr bwMode="auto">
              <a:xfrm>
                <a:off x="421481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8" name="Rectangle 54"/>
              <p:cNvSpPr>
                <a:spLocks noChangeArrowheads="1"/>
              </p:cNvSpPr>
              <p:nvPr/>
            </p:nvSpPr>
            <p:spPr bwMode="auto">
              <a:xfrm>
                <a:off x="437038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9" name="Rectangle 55"/>
              <p:cNvSpPr>
                <a:spLocks noChangeArrowheads="1"/>
              </p:cNvSpPr>
              <p:nvPr/>
            </p:nvSpPr>
            <p:spPr bwMode="auto">
              <a:xfrm>
                <a:off x="45259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0" name="Rectangle 56"/>
              <p:cNvSpPr>
                <a:spLocks noChangeArrowheads="1"/>
              </p:cNvSpPr>
              <p:nvPr/>
            </p:nvSpPr>
            <p:spPr bwMode="auto">
              <a:xfrm>
                <a:off x="468153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1" name="Rectangle 57"/>
              <p:cNvSpPr>
                <a:spLocks noChangeArrowheads="1"/>
              </p:cNvSpPr>
              <p:nvPr/>
            </p:nvSpPr>
            <p:spPr bwMode="auto">
              <a:xfrm>
                <a:off x="4837113" y="4160838"/>
                <a:ext cx="153987"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2" name="Rectangle 58"/>
              <p:cNvSpPr>
                <a:spLocks noChangeArrowheads="1"/>
              </p:cNvSpPr>
              <p:nvPr/>
            </p:nvSpPr>
            <p:spPr bwMode="auto">
              <a:xfrm>
                <a:off x="51562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3" name="Rectangle 59"/>
              <p:cNvSpPr>
                <a:spLocks noChangeArrowheads="1"/>
              </p:cNvSpPr>
              <p:nvPr/>
            </p:nvSpPr>
            <p:spPr bwMode="auto">
              <a:xfrm>
                <a:off x="531177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4" name="Rectangle 60"/>
              <p:cNvSpPr>
                <a:spLocks noChangeArrowheads="1"/>
              </p:cNvSpPr>
              <p:nvPr/>
            </p:nvSpPr>
            <p:spPr bwMode="auto">
              <a:xfrm>
                <a:off x="546735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5" name="Rectangle 61"/>
              <p:cNvSpPr>
                <a:spLocks noChangeArrowheads="1"/>
              </p:cNvSpPr>
              <p:nvPr/>
            </p:nvSpPr>
            <p:spPr bwMode="auto">
              <a:xfrm>
                <a:off x="562292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6" name="Rectangle 62"/>
              <p:cNvSpPr>
                <a:spLocks noChangeArrowheads="1"/>
              </p:cNvSpPr>
              <p:nvPr/>
            </p:nvSpPr>
            <p:spPr bwMode="auto">
              <a:xfrm>
                <a:off x="57785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7" name="Rectangle 63"/>
              <p:cNvSpPr>
                <a:spLocks noChangeArrowheads="1"/>
              </p:cNvSpPr>
              <p:nvPr/>
            </p:nvSpPr>
            <p:spPr bwMode="auto">
              <a:xfrm>
                <a:off x="593407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8" name="Rectangle 64"/>
              <p:cNvSpPr>
                <a:spLocks noChangeArrowheads="1"/>
              </p:cNvSpPr>
              <p:nvPr/>
            </p:nvSpPr>
            <p:spPr bwMode="auto">
              <a:xfrm>
                <a:off x="608965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29" name="Rectangle 66"/>
              <p:cNvSpPr>
                <a:spLocks noChangeArrowheads="1"/>
              </p:cNvSpPr>
              <p:nvPr/>
            </p:nvSpPr>
            <p:spPr bwMode="auto">
              <a:xfrm>
                <a:off x="6864350" y="5927222"/>
                <a:ext cx="1955800" cy="358775"/>
              </a:xfrm>
              <a:prstGeom prst="rect">
                <a:avLst/>
              </a:prstGeom>
              <a:solidFill>
                <a:srgbClr val="FF0000"/>
              </a:solidFill>
              <a:ln w="9525">
                <a:solidFill>
                  <a:schemeClr val="tx1"/>
                </a:solidFill>
                <a:miter lim="800000"/>
                <a:headEnd/>
                <a:tailEnd/>
              </a:ln>
              <a:effectLst/>
            </p:spPr>
            <p:txBody>
              <a:bodyPr wrap="none" anchor="ctr"/>
              <a:lstStyle/>
              <a:p>
                <a:pPr algn="ctr"/>
                <a:r>
                  <a:rPr lang="en-US" altLang="zh-TW" sz="1800">
                    <a:latin typeface="Arial" charset="0"/>
                  </a:rPr>
                  <a:t>Machine memory</a:t>
                </a:r>
              </a:p>
            </p:txBody>
          </p:sp>
          <p:sp>
            <p:nvSpPr>
              <p:cNvPr id="130" name="Rectangle 67"/>
              <p:cNvSpPr>
                <a:spLocks noChangeArrowheads="1"/>
              </p:cNvSpPr>
              <p:nvPr/>
            </p:nvSpPr>
            <p:spPr bwMode="auto">
              <a:xfrm>
                <a:off x="6864350" y="4808538"/>
                <a:ext cx="1955800" cy="357187"/>
              </a:xfrm>
              <a:prstGeom prst="rect">
                <a:avLst/>
              </a:prstGeom>
              <a:solidFill>
                <a:srgbClr val="B2B2B2"/>
              </a:solidFill>
              <a:ln w="9525">
                <a:solidFill>
                  <a:schemeClr val="tx1"/>
                </a:solidFill>
                <a:miter lim="800000"/>
                <a:headEnd/>
                <a:tailEnd/>
              </a:ln>
              <a:effectLst/>
            </p:spPr>
            <p:txBody>
              <a:bodyPr wrap="none" anchor="ctr"/>
              <a:lstStyle/>
              <a:p>
                <a:pPr algn="ctr"/>
                <a:r>
                  <a:rPr lang="en-US" altLang="zh-TW" sz="1800" dirty="0">
                    <a:latin typeface="Arial" charset="0"/>
                  </a:rPr>
                  <a:t>Physical memory</a:t>
                </a:r>
              </a:p>
            </p:txBody>
          </p:sp>
          <p:sp>
            <p:nvSpPr>
              <p:cNvPr id="131" name="Rectangle 68"/>
              <p:cNvSpPr>
                <a:spLocks noChangeArrowheads="1"/>
              </p:cNvSpPr>
              <p:nvPr/>
            </p:nvSpPr>
            <p:spPr bwMode="auto">
              <a:xfrm>
                <a:off x="6864350" y="3876281"/>
                <a:ext cx="1955800" cy="358775"/>
              </a:xfrm>
              <a:prstGeom prst="rect">
                <a:avLst/>
              </a:prstGeom>
              <a:solidFill>
                <a:srgbClr val="3399FF"/>
              </a:solidFill>
              <a:ln w="9525">
                <a:solidFill>
                  <a:schemeClr val="tx1"/>
                </a:solidFill>
                <a:miter lim="800000"/>
                <a:headEnd/>
                <a:tailEnd/>
              </a:ln>
              <a:effectLst/>
            </p:spPr>
            <p:txBody>
              <a:bodyPr wrap="none" anchor="ctr"/>
              <a:lstStyle/>
              <a:p>
                <a:pPr algn="ctr"/>
                <a:r>
                  <a:rPr lang="en-US" altLang="zh-TW" sz="1800" dirty="0">
                    <a:latin typeface="Arial" charset="0"/>
                  </a:rPr>
                  <a:t>Virtual memory</a:t>
                </a:r>
              </a:p>
            </p:txBody>
          </p:sp>
          <p:sp>
            <p:nvSpPr>
              <p:cNvPr id="132" name="Rectangle 69"/>
              <p:cNvSpPr>
                <a:spLocks noChangeArrowheads="1"/>
              </p:cNvSpPr>
              <p:nvPr/>
            </p:nvSpPr>
            <p:spPr bwMode="auto">
              <a:xfrm>
                <a:off x="827088" y="3717925"/>
                <a:ext cx="2735262" cy="1584325"/>
              </a:xfrm>
              <a:prstGeom prst="rect">
                <a:avLst/>
              </a:prstGeom>
              <a:noFill/>
              <a:ln w="9525">
                <a:solidFill>
                  <a:schemeClr val="tx1"/>
                </a:solidFill>
                <a:miter lim="800000"/>
                <a:headEnd/>
                <a:tailEnd/>
              </a:ln>
              <a:effectLst/>
            </p:spPr>
            <p:txBody>
              <a:bodyPr wrap="none" anchor="ctr"/>
              <a:lstStyle/>
              <a:p>
                <a:endParaRPr lang="en-US"/>
              </a:p>
            </p:txBody>
          </p:sp>
          <p:sp>
            <p:nvSpPr>
              <p:cNvPr id="133" name="Text Box 70"/>
              <p:cNvSpPr txBox="1">
                <a:spLocks noChangeArrowheads="1"/>
              </p:cNvSpPr>
              <p:nvPr/>
            </p:nvSpPr>
            <p:spPr bwMode="auto">
              <a:xfrm>
                <a:off x="1044575" y="3933825"/>
                <a:ext cx="860425" cy="274638"/>
              </a:xfrm>
              <a:prstGeom prst="rect">
                <a:avLst/>
              </a:prstGeom>
              <a:noFill/>
              <a:ln w="9525">
                <a:noFill/>
                <a:miter lim="800000"/>
                <a:headEnd/>
                <a:tailEnd/>
              </a:ln>
              <a:effectLst/>
            </p:spPr>
            <p:txBody>
              <a:bodyPr wrap="none">
                <a:spAutoFit/>
              </a:bodyPr>
              <a:lstStyle/>
              <a:p>
                <a:r>
                  <a:rPr lang="en-US" altLang="zh-TW" sz="1200">
                    <a:latin typeface="Arial" charset="0"/>
                  </a:rPr>
                  <a:t>Process 1</a:t>
                </a:r>
              </a:p>
            </p:txBody>
          </p:sp>
          <p:sp>
            <p:nvSpPr>
              <p:cNvPr id="134" name="Text Box 71"/>
              <p:cNvSpPr txBox="1">
                <a:spLocks noChangeArrowheads="1"/>
              </p:cNvSpPr>
              <p:nvPr/>
            </p:nvSpPr>
            <p:spPr bwMode="auto">
              <a:xfrm>
                <a:off x="2416175" y="3933825"/>
                <a:ext cx="860425" cy="274638"/>
              </a:xfrm>
              <a:prstGeom prst="rect">
                <a:avLst/>
              </a:prstGeom>
              <a:noFill/>
              <a:ln w="9525">
                <a:noFill/>
                <a:miter lim="800000"/>
                <a:headEnd/>
                <a:tailEnd/>
              </a:ln>
              <a:effectLst/>
            </p:spPr>
            <p:txBody>
              <a:bodyPr wrap="none">
                <a:spAutoFit/>
              </a:bodyPr>
              <a:lstStyle/>
              <a:p>
                <a:r>
                  <a:rPr lang="en-US" altLang="zh-TW" sz="1200">
                    <a:latin typeface="Arial" charset="0"/>
                  </a:rPr>
                  <a:t>Process 2</a:t>
                </a:r>
              </a:p>
            </p:txBody>
          </p:sp>
          <p:sp>
            <p:nvSpPr>
              <p:cNvPr id="135" name="Text Box 72"/>
              <p:cNvSpPr txBox="1">
                <a:spLocks noChangeArrowheads="1"/>
              </p:cNvSpPr>
              <p:nvPr/>
            </p:nvSpPr>
            <p:spPr bwMode="auto">
              <a:xfrm>
                <a:off x="1766888" y="3579813"/>
                <a:ext cx="496887" cy="274637"/>
              </a:xfrm>
              <a:prstGeom prst="rect">
                <a:avLst/>
              </a:prstGeom>
              <a:solidFill>
                <a:schemeClr val="bg1"/>
              </a:solidFill>
              <a:ln w="9525">
                <a:noFill/>
                <a:miter lim="800000"/>
                <a:headEnd/>
                <a:tailEnd/>
              </a:ln>
              <a:effectLst/>
            </p:spPr>
            <p:txBody>
              <a:bodyPr wrap="none">
                <a:spAutoFit/>
              </a:bodyPr>
              <a:lstStyle/>
              <a:p>
                <a:r>
                  <a:rPr lang="en-US" altLang="zh-TW" sz="1200">
                    <a:latin typeface="Arial" charset="0"/>
                  </a:rPr>
                  <a:t>VM1</a:t>
                </a:r>
              </a:p>
            </p:txBody>
          </p:sp>
          <p:sp>
            <p:nvSpPr>
              <p:cNvPr id="136" name="Rectangle 73"/>
              <p:cNvSpPr>
                <a:spLocks noChangeArrowheads="1"/>
              </p:cNvSpPr>
              <p:nvPr/>
            </p:nvSpPr>
            <p:spPr bwMode="auto">
              <a:xfrm>
                <a:off x="3635375" y="3711575"/>
                <a:ext cx="2735263" cy="1584325"/>
              </a:xfrm>
              <a:prstGeom prst="rect">
                <a:avLst/>
              </a:prstGeom>
              <a:noFill/>
              <a:ln w="9525">
                <a:solidFill>
                  <a:schemeClr val="tx1"/>
                </a:solidFill>
                <a:miter lim="800000"/>
                <a:headEnd/>
                <a:tailEnd/>
              </a:ln>
              <a:effectLst/>
            </p:spPr>
            <p:txBody>
              <a:bodyPr wrap="none" anchor="ctr"/>
              <a:lstStyle/>
              <a:p>
                <a:endParaRPr lang="en-US"/>
              </a:p>
            </p:txBody>
          </p:sp>
          <p:sp>
            <p:nvSpPr>
              <p:cNvPr id="137" name="Text Box 74"/>
              <p:cNvSpPr txBox="1">
                <a:spLocks noChangeArrowheads="1"/>
              </p:cNvSpPr>
              <p:nvPr/>
            </p:nvSpPr>
            <p:spPr bwMode="auto">
              <a:xfrm>
                <a:off x="3852863" y="3927475"/>
                <a:ext cx="860425" cy="274638"/>
              </a:xfrm>
              <a:prstGeom prst="rect">
                <a:avLst/>
              </a:prstGeom>
              <a:noFill/>
              <a:ln w="9525">
                <a:noFill/>
                <a:miter lim="800000"/>
                <a:headEnd/>
                <a:tailEnd/>
              </a:ln>
              <a:effectLst/>
            </p:spPr>
            <p:txBody>
              <a:bodyPr wrap="none">
                <a:spAutoFit/>
              </a:bodyPr>
              <a:lstStyle/>
              <a:p>
                <a:r>
                  <a:rPr lang="en-US" altLang="zh-TW" sz="1200" dirty="0">
                    <a:latin typeface="Arial" charset="0"/>
                  </a:rPr>
                  <a:t>Process 1</a:t>
                </a:r>
              </a:p>
            </p:txBody>
          </p:sp>
          <p:sp>
            <p:nvSpPr>
              <p:cNvPr id="138" name="Text Box 75"/>
              <p:cNvSpPr txBox="1">
                <a:spLocks noChangeArrowheads="1"/>
              </p:cNvSpPr>
              <p:nvPr/>
            </p:nvSpPr>
            <p:spPr bwMode="auto">
              <a:xfrm>
                <a:off x="5224463" y="3927475"/>
                <a:ext cx="860425" cy="274638"/>
              </a:xfrm>
              <a:prstGeom prst="rect">
                <a:avLst/>
              </a:prstGeom>
              <a:noFill/>
              <a:ln w="9525">
                <a:noFill/>
                <a:miter lim="800000"/>
                <a:headEnd/>
                <a:tailEnd/>
              </a:ln>
              <a:effectLst/>
            </p:spPr>
            <p:txBody>
              <a:bodyPr wrap="none">
                <a:spAutoFit/>
              </a:bodyPr>
              <a:lstStyle/>
              <a:p>
                <a:r>
                  <a:rPr lang="en-US" altLang="zh-TW" sz="1200">
                    <a:latin typeface="Arial" charset="0"/>
                  </a:rPr>
                  <a:t>Process 2</a:t>
                </a:r>
              </a:p>
            </p:txBody>
          </p:sp>
          <p:sp>
            <p:nvSpPr>
              <p:cNvPr id="139" name="Text Box 76"/>
              <p:cNvSpPr txBox="1">
                <a:spLocks noChangeArrowheads="1"/>
              </p:cNvSpPr>
              <p:nvPr/>
            </p:nvSpPr>
            <p:spPr bwMode="auto">
              <a:xfrm>
                <a:off x="4575175" y="3573463"/>
                <a:ext cx="496888" cy="274637"/>
              </a:xfrm>
              <a:prstGeom prst="rect">
                <a:avLst/>
              </a:prstGeom>
              <a:solidFill>
                <a:schemeClr val="bg1"/>
              </a:solidFill>
              <a:ln w="9525">
                <a:noFill/>
                <a:miter lim="800000"/>
                <a:headEnd/>
                <a:tailEnd/>
              </a:ln>
              <a:effectLst/>
            </p:spPr>
            <p:txBody>
              <a:bodyPr wrap="none">
                <a:spAutoFit/>
              </a:bodyPr>
              <a:lstStyle/>
              <a:p>
                <a:r>
                  <a:rPr lang="en-US" altLang="zh-TW" sz="1200">
                    <a:latin typeface="Arial" charset="0"/>
                  </a:rPr>
                  <a:t>VM2</a:t>
                </a:r>
              </a:p>
            </p:txBody>
          </p:sp>
          <p:sp>
            <p:nvSpPr>
              <p:cNvPr id="140" name="Line 77"/>
              <p:cNvSpPr>
                <a:spLocks noChangeShapeType="1"/>
              </p:cNvSpPr>
              <p:nvPr/>
            </p:nvSpPr>
            <p:spPr bwMode="auto">
              <a:xfrm>
                <a:off x="1260475" y="4508500"/>
                <a:ext cx="39688" cy="311150"/>
              </a:xfrm>
              <a:prstGeom prst="line">
                <a:avLst/>
              </a:prstGeom>
              <a:noFill/>
              <a:ln w="9525">
                <a:solidFill>
                  <a:schemeClr val="tx1"/>
                </a:solidFill>
                <a:round/>
                <a:headEnd/>
                <a:tailEnd type="triangle" w="med" len="med"/>
              </a:ln>
              <a:effectLst/>
            </p:spPr>
            <p:txBody>
              <a:bodyPr/>
              <a:lstStyle/>
              <a:p>
                <a:endParaRPr lang="en-US"/>
              </a:p>
            </p:txBody>
          </p:sp>
          <p:sp>
            <p:nvSpPr>
              <p:cNvPr id="141" name="Line 78"/>
              <p:cNvSpPr>
                <a:spLocks noChangeShapeType="1"/>
              </p:cNvSpPr>
              <p:nvPr/>
            </p:nvSpPr>
            <p:spPr bwMode="auto">
              <a:xfrm flipH="1">
                <a:off x="1455738" y="4508500"/>
                <a:ext cx="122237" cy="311150"/>
              </a:xfrm>
              <a:prstGeom prst="line">
                <a:avLst/>
              </a:prstGeom>
              <a:noFill/>
              <a:ln w="9525">
                <a:solidFill>
                  <a:schemeClr val="tx1"/>
                </a:solidFill>
                <a:round/>
                <a:headEnd/>
                <a:tailEnd type="triangle" w="med" len="med"/>
              </a:ln>
              <a:effectLst/>
            </p:spPr>
            <p:txBody>
              <a:bodyPr/>
              <a:lstStyle/>
              <a:p>
                <a:endParaRPr lang="en-US"/>
              </a:p>
            </p:txBody>
          </p:sp>
          <p:sp>
            <p:nvSpPr>
              <p:cNvPr id="142" name="Line 80"/>
              <p:cNvSpPr>
                <a:spLocks noChangeShapeType="1"/>
              </p:cNvSpPr>
              <p:nvPr/>
            </p:nvSpPr>
            <p:spPr bwMode="auto">
              <a:xfrm flipH="1">
                <a:off x="1611313" y="4508500"/>
                <a:ext cx="311150" cy="311150"/>
              </a:xfrm>
              <a:prstGeom prst="line">
                <a:avLst/>
              </a:prstGeom>
              <a:noFill/>
              <a:ln w="9525">
                <a:solidFill>
                  <a:schemeClr val="tx1"/>
                </a:solidFill>
                <a:round/>
                <a:headEnd/>
                <a:tailEnd type="triangle" w="med" len="med"/>
              </a:ln>
              <a:effectLst/>
            </p:spPr>
            <p:txBody>
              <a:bodyPr/>
              <a:lstStyle/>
              <a:p>
                <a:endParaRPr lang="en-US"/>
              </a:p>
            </p:txBody>
          </p:sp>
          <p:sp>
            <p:nvSpPr>
              <p:cNvPr id="143" name="Line 81"/>
              <p:cNvSpPr>
                <a:spLocks noChangeShapeType="1"/>
              </p:cNvSpPr>
              <p:nvPr/>
            </p:nvSpPr>
            <p:spPr bwMode="auto">
              <a:xfrm flipH="1">
                <a:off x="1144588" y="4508500"/>
                <a:ext cx="1639887" cy="311150"/>
              </a:xfrm>
              <a:prstGeom prst="line">
                <a:avLst/>
              </a:prstGeom>
              <a:noFill/>
              <a:ln w="9525">
                <a:solidFill>
                  <a:schemeClr val="tx1"/>
                </a:solidFill>
                <a:round/>
                <a:headEnd/>
                <a:tailEnd type="triangle" w="med" len="med"/>
              </a:ln>
              <a:effectLst/>
            </p:spPr>
            <p:txBody>
              <a:bodyPr/>
              <a:lstStyle/>
              <a:p>
                <a:endParaRPr lang="en-US"/>
              </a:p>
            </p:txBody>
          </p:sp>
          <p:sp>
            <p:nvSpPr>
              <p:cNvPr id="144" name="Line 82"/>
              <p:cNvSpPr>
                <a:spLocks noChangeShapeType="1"/>
              </p:cNvSpPr>
              <p:nvPr/>
            </p:nvSpPr>
            <p:spPr bwMode="auto">
              <a:xfrm flipH="1">
                <a:off x="1766888" y="4508500"/>
                <a:ext cx="550862" cy="311150"/>
              </a:xfrm>
              <a:prstGeom prst="line">
                <a:avLst/>
              </a:prstGeom>
              <a:noFill/>
              <a:ln w="9525">
                <a:solidFill>
                  <a:schemeClr val="tx1"/>
                </a:solidFill>
                <a:round/>
                <a:headEnd/>
                <a:tailEnd type="triangle" w="med" len="med"/>
              </a:ln>
              <a:effectLst/>
            </p:spPr>
            <p:txBody>
              <a:bodyPr/>
              <a:lstStyle/>
              <a:p>
                <a:endParaRPr lang="en-US"/>
              </a:p>
            </p:txBody>
          </p:sp>
          <p:sp>
            <p:nvSpPr>
              <p:cNvPr id="145" name="Line 83"/>
              <p:cNvSpPr>
                <a:spLocks noChangeShapeType="1"/>
              </p:cNvSpPr>
              <p:nvPr/>
            </p:nvSpPr>
            <p:spPr bwMode="auto">
              <a:xfrm>
                <a:off x="1144588" y="5165725"/>
                <a:ext cx="1098550" cy="712788"/>
              </a:xfrm>
              <a:prstGeom prst="line">
                <a:avLst/>
              </a:prstGeom>
              <a:noFill/>
              <a:ln w="9525">
                <a:solidFill>
                  <a:schemeClr val="tx1"/>
                </a:solidFill>
                <a:round/>
                <a:headEnd/>
                <a:tailEnd type="triangle" w="med" len="med"/>
              </a:ln>
              <a:effectLst/>
            </p:spPr>
            <p:txBody>
              <a:bodyPr/>
              <a:lstStyle/>
              <a:p>
                <a:endParaRPr lang="en-US"/>
              </a:p>
            </p:txBody>
          </p:sp>
          <p:sp>
            <p:nvSpPr>
              <p:cNvPr id="146" name="Line 84"/>
              <p:cNvSpPr>
                <a:spLocks noChangeShapeType="1"/>
              </p:cNvSpPr>
              <p:nvPr/>
            </p:nvSpPr>
            <p:spPr bwMode="auto">
              <a:xfrm>
                <a:off x="1300163" y="5165725"/>
                <a:ext cx="1252537" cy="712788"/>
              </a:xfrm>
              <a:prstGeom prst="line">
                <a:avLst/>
              </a:prstGeom>
              <a:noFill/>
              <a:ln w="9525">
                <a:solidFill>
                  <a:schemeClr val="tx1"/>
                </a:solidFill>
                <a:round/>
                <a:headEnd/>
                <a:tailEnd type="triangle" w="med" len="med"/>
              </a:ln>
              <a:effectLst/>
            </p:spPr>
            <p:txBody>
              <a:bodyPr/>
              <a:lstStyle/>
              <a:p>
                <a:endParaRPr lang="en-US"/>
              </a:p>
            </p:txBody>
          </p:sp>
          <p:sp>
            <p:nvSpPr>
              <p:cNvPr id="147" name="Line 85"/>
              <p:cNvSpPr>
                <a:spLocks noChangeShapeType="1"/>
              </p:cNvSpPr>
              <p:nvPr/>
            </p:nvSpPr>
            <p:spPr bwMode="auto">
              <a:xfrm flipH="1">
                <a:off x="3406775" y="5165725"/>
                <a:ext cx="1168400" cy="712788"/>
              </a:xfrm>
              <a:prstGeom prst="line">
                <a:avLst/>
              </a:prstGeom>
              <a:noFill/>
              <a:ln w="9525">
                <a:solidFill>
                  <a:schemeClr val="tx1"/>
                </a:solidFill>
                <a:round/>
                <a:headEnd/>
                <a:tailEnd type="triangle" w="med" len="med"/>
              </a:ln>
              <a:effectLst/>
            </p:spPr>
            <p:txBody>
              <a:bodyPr/>
              <a:lstStyle/>
              <a:p>
                <a:endParaRPr lang="en-US"/>
              </a:p>
            </p:txBody>
          </p:sp>
          <p:sp>
            <p:nvSpPr>
              <p:cNvPr id="148" name="Line 86"/>
              <p:cNvSpPr>
                <a:spLocks noChangeShapeType="1"/>
              </p:cNvSpPr>
              <p:nvPr/>
            </p:nvSpPr>
            <p:spPr bwMode="auto">
              <a:xfrm flipH="1">
                <a:off x="2863850" y="5165725"/>
                <a:ext cx="1195388" cy="712788"/>
              </a:xfrm>
              <a:prstGeom prst="line">
                <a:avLst/>
              </a:prstGeom>
              <a:noFill/>
              <a:ln w="9525">
                <a:solidFill>
                  <a:schemeClr val="tx1"/>
                </a:solidFill>
                <a:round/>
                <a:headEnd/>
                <a:tailEnd type="triangle" w="med" len="med"/>
              </a:ln>
              <a:effectLst/>
            </p:spPr>
            <p:txBody>
              <a:bodyPr/>
              <a:lstStyle/>
              <a:p>
                <a:endParaRPr lang="en-US"/>
              </a:p>
            </p:txBody>
          </p:sp>
          <p:sp>
            <p:nvSpPr>
              <p:cNvPr id="149" name="Line 87"/>
              <p:cNvSpPr>
                <a:spLocks noChangeShapeType="1"/>
              </p:cNvSpPr>
              <p:nvPr/>
            </p:nvSpPr>
            <p:spPr bwMode="auto">
              <a:xfrm>
                <a:off x="4059238" y="4508500"/>
                <a:ext cx="155575" cy="311150"/>
              </a:xfrm>
              <a:prstGeom prst="line">
                <a:avLst/>
              </a:prstGeom>
              <a:noFill/>
              <a:ln w="9525">
                <a:solidFill>
                  <a:schemeClr val="tx1"/>
                </a:solidFill>
                <a:round/>
                <a:headEnd/>
                <a:tailEnd type="triangle" w="med" len="med"/>
              </a:ln>
              <a:effectLst/>
            </p:spPr>
            <p:txBody>
              <a:bodyPr/>
              <a:lstStyle/>
              <a:p>
                <a:endParaRPr lang="en-US"/>
              </a:p>
            </p:txBody>
          </p:sp>
          <p:sp>
            <p:nvSpPr>
              <p:cNvPr id="150" name="Line 88"/>
              <p:cNvSpPr>
                <a:spLocks noChangeShapeType="1"/>
              </p:cNvSpPr>
              <p:nvPr/>
            </p:nvSpPr>
            <p:spPr bwMode="auto">
              <a:xfrm flipH="1">
                <a:off x="4370388" y="4508500"/>
                <a:ext cx="342900" cy="311150"/>
              </a:xfrm>
              <a:prstGeom prst="line">
                <a:avLst/>
              </a:prstGeom>
              <a:noFill/>
              <a:ln w="9525">
                <a:solidFill>
                  <a:schemeClr val="tx1"/>
                </a:solidFill>
                <a:round/>
                <a:headEnd/>
                <a:tailEnd type="triangle" w="med" len="med"/>
              </a:ln>
              <a:effectLst/>
            </p:spPr>
            <p:txBody>
              <a:bodyPr/>
              <a:lstStyle/>
              <a:p>
                <a:endParaRPr lang="en-US"/>
              </a:p>
            </p:txBody>
          </p:sp>
          <p:sp>
            <p:nvSpPr>
              <p:cNvPr id="151" name="Line 89"/>
              <p:cNvSpPr>
                <a:spLocks noChangeShapeType="1"/>
              </p:cNvSpPr>
              <p:nvPr/>
            </p:nvSpPr>
            <p:spPr bwMode="auto">
              <a:xfrm flipH="1">
                <a:off x="4713288" y="4508500"/>
                <a:ext cx="909637" cy="433388"/>
              </a:xfrm>
              <a:prstGeom prst="line">
                <a:avLst/>
              </a:prstGeom>
              <a:noFill/>
              <a:ln w="9525">
                <a:solidFill>
                  <a:schemeClr val="tx1"/>
                </a:solidFill>
                <a:round/>
                <a:headEnd/>
                <a:tailEnd type="triangle" w="med" len="med"/>
              </a:ln>
              <a:effectLst/>
            </p:spPr>
            <p:txBody>
              <a:bodyPr/>
              <a:lstStyle/>
              <a:p>
                <a:endParaRPr lang="en-US"/>
              </a:p>
            </p:txBody>
          </p:sp>
          <p:sp>
            <p:nvSpPr>
              <p:cNvPr id="152" name="Line 90"/>
              <p:cNvSpPr>
                <a:spLocks noChangeShapeType="1"/>
              </p:cNvSpPr>
              <p:nvPr/>
            </p:nvSpPr>
            <p:spPr bwMode="auto">
              <a:xfrm flipH="1">
                <a:off x="4575175" y="4508500"/>
                <a:ext cx="649288" cy="433388"/>
              </a:xfrm>
              <a:prstGeom prst="line">
                <a:avLst/>
              </a:prstGeom>
              <a:noFill/>
              <a:ln w="9525">
                <a:solidFill>
                  <a:schemeClr val="tx1"/>
                </a:solidFill>
                <a:round/>
                <a:headEnd/>
                <a:tailEnd type="triangle" w="med" len="med"/>
              </a:ln>
              <a:effectLst/>
            </p:spPr>
            <p:txBody>
              <a:bodyPr/>
              <a:lstStyle/>
              <a:p>
                <a:endParaRPr lang="en-US"/>
              </a:p>
            </p:txBody>
          </p:sp>
          <p:sp>
            <p:nvSpPr>
              <p:cNvPr id="153" name="Line 91"/>
              <p:cNvSpPr>
                <a:spLocks noChangeShapeType="1"/>
              </p:cNvSpPr>
              <p:nvPr/>
            </p:nvSpPr>
            <p:spPr bwMode="auto">
              <a:xfrm flipH="1">
                <a:off x="2243138" y="4508500"/>
                <a:ext cx="541337" cy="1227138"/>
              </a:xfrm>
              <a:prstGeom prst="line">
                <a:avLst/>
              </a:prstGeom>
              <a:noFill/>
              <a:ln w="28575">
                <a:solidFill>
                  <a:srgbClr val="FF0000"/>
                </a:solidFill>
                <a:round/>
                <a:headEnd/>
                <a:tailEnd type="triangle" w="med" len="med"/>
              </a:ln>
              <a:effectLst/>
            </p:spPr>
            <p:txBody>
              <a:bodyPr/>
              <a:lstStyle/>
              <a:p>
                <a:endParaRPr lang="en-US"/>
              </a:p>
            </p:txBody>
          </p:sp>
        </p:grpSp>
        <p:sp>
          <p:nvSpPr>
            <p:cNvPr id="155" name="Curved Right Arrow 154"/>
            <p:cNvSpPr/>
            <p:nvPr/>
          </p:nvSpPr>
          <p:spPr bwMode="auto">
            <a:xfrm>
              <a:off x="6324600" y="4191000"/>
              <a:ext cx="381000" cy="1066800"/>
            </a:xfrm>
            <a:prstGeom prst="curved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56" name="TextBox 155"/>
            <p:cNvSpPr txBox="1"/>
            <p:nvPr/>
          </p:nvSpPr>
          <p:spPr>
            <a:xfrm>
              <a:off x="6781800" y="5486400"/>
              <a:ext cx="1828800" cy="923330"/>
            </a:xfrm>
            <a:prstGeom prst="rect">
              <a:avLst/>
            </a:prstGeom>
            <a:noFill/>
          </p:spPr>
          <p:txBody>
            <a:bodyPr wrap="square" rtlCol="0">
              <a:spAutoFit/>
            </a:bodyPr>
            <a:lstStyle/>
            <a:p>
              <a:r>
                <a:rPr lang="en-US" b="1" dirty="0" smtClean="0">
                  <a:solidFill>
                    <a:srgbClr val="0070C0"/>
                  </a:solidFill>
                </a:rPr>
                <a:t>VMM</a:t>
              </a:r>
            </a:p>
            <a:p>
              <a:r>
                <a:rPr lang="en-US" dirty="0" smtClean="0"/>
                <a:t>Shadow Page Table</a:t>
              </a:r>
              <a:endParaRPr lang="en-US" dirty="0"/>
            </a:p>
          </p:txBody>
        </p:sp>
        <p:sp>
          <p:nvSpPr>
            <p:cNvPr id="157" name="Curved Right Arrow 156"/>
            <p:cNvSpPr/>
            <p:nvPr/>
          </p:nvSpPr>
          <p:spPr bwMode="auto">
            <a:xfrm>
              <a:off x="6324600" y="5334000"/>
              <a:ext cx="381000" cy="1295400"/>
            </a:xfrm>
            <a:prstGeom prst="curved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58" name="TextBox 157"/>
            <p:cNvSpPr txBox="1"/>
            <p:nvPr/>
          </p:nvSpPr>
          <p:spPr>
            <a:xfrm>
              <a:off x="6729845" y="4419600"/>
              <a:ext cx="1828800" cy="646331"/>
            </a:xfrm>
            <a:prstGeom prst="rect">
              <a:avLst/>
            </a:prstGeom>
            <a:noFill/>
          </p:spPr>
          <p:txBody>
            <a:bodyPr wrap="square" rtlCol="0">
              <a:spAutoFit/>
            </a:bodyPr>
            <a:lstStyle/>
            <a:p>
              <a:r>
                <a:rPr lang="en-US" b="1" dirty="0" smtClean="0">
                  <a:solidFill>
                    <a:srgbClr val="0070C0"/>
                  </a:solidFill>
                </a:rPr>
                <a:t>Guest OS </a:t>
              </a:r>
              <a:r>
                <a:rPr lang="en-US" dirty="0" smtClean="0"/>
                <a:t>, Page Table</a:t>
              </a:r>
              <a:endParaRPr lang="en-US" dirty="0"/>
            </a:p>
          </p:txBody>
        </p:sp>
        <p:sp>
          <p:nvSpPr>
            <p:cNvPr id="159" name="Curved Left Arrow 158"/>
            <p:cNvSpPr/>
            <p:nvPr/>
          </p:nvSpPr>
          <p:spPr bwMode="auto">
            <a:xfrm>
              <a:off x="8846127" y="4267200"/>
              <a:ext cx="569768" cy="2286000"/>
            </a:xfrm>
            <a:prstGeom prst="curvedLeftArrow">
              <a:avLst/>
            </a:prstGeom>
            <a:solidFill>
              <a:srgbClr val="C00000"/>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60" name="TextBox 159"/>
            <p:cNvSpPr txBox="1"/>
            <p:nvPr/>
          </p:nvSpPr>
          <p:spPr>
            <a:xfrm>
              <a:off x="8534400" y="5562600"/>
              <a:ext cx="800100" cy="369332"/>
            </a:xfrm>
            <a:prstGeom prst="rect">
              <a:avLst/>
            </a:prstGeom>
            <a:noFill/>
          </p:spPr>
          <p:txBody>
            <a:bodyPr wrap="square" rtlCol="0">
              <a:spAutoFit/>
            </a:bodyPr>
            <a:lstStyle/>
            <a:p>
              <a:r>
                <a:rPr lang="en-US" b="1" dirty="0" smtClean="0">
                  <a:solidFill>
                    <a:srgbClr val="C00000"/>
                  </a:solidFill>
                </a:rPr>
                <a:t>TLB</a:t>
              </a:r>
              <a:endParaRPr lang="en-US" b="1" dirty="0">
                <a:solidFill>
                  <a:srgbClr val="C00000"/>
                </a:solidFill>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TW" dirty="0">
                <a:solidFill>
                  <a:srgbClr val="FFFF00"/>
                </a:solidFill>
                <a:latin typeface="Centaur" pitchFamily="18" charset="0"/>
              </a:rPr>
              <a:t>Device and I/O Virtualization</a:t>
            </a:r>
          </a:p>
        </p:txBody>
      </p:sp>
      <p:sp>
        <p:nvSpPr>
          <p:cNvPr id="109573" name="Rectangle 5"/>
          <p:cNvSpPr>
            <a:spLocks noGrp="1" noChangeArrowheads="1"/>
          </p:cNvSpPr>
          <p:nvPr>
            <p:ph type="body" idx="1"/>
          </p:nvPr>
        </p:nvSpPr>
        <p:spPr/>
        <p:txBody>
          <a:bodyPr/>
          <a:lstStyle/>
          <a:p>
            <a:r>
              <a:rPr lang="en-US" altLang="zh-TW" dirty="0">
                <a:latin typeface="Centaur" pitchFamily="18" charset="0"/>
              </a:rPr>
              <a:t>VMM supports all device/IO drivers</a:t>
            </a:r>
          </a:p>
          <a:p>
            <a:r>
              <a:rPr lang="en-US" altLang="zh-TW" dirty="0">
                <a:latin typeface="Centaur" pitchFamily="18" charset="0"/>
              </a:rPr>
              <a:t>Physically/virtually existed </a:t>
            </a:r>
          </a:p>
        </p:txBody>
      </p:sp>
      <p:pic>
        <p:nvPicPr>
          <p:cNvPr id="109574" name="Picture 6"/>
          <p:cNvPicPr>
            <a:picLocks noChangeAspect="1" noChangeArrowheads="1"/>
          </p:cNvPicPr>
          <p:nvPr/>
        </p:nvPicPr>
        <p:blipFill>
          <a:blip r:embed="rId2"/>
          <a:srcRect/>
          <a:stretch>
            <a:fillRect/>
          </a:stretch>
        </p:blipFill>
        <p:spPr bwMode="auto">
          <a:xfrm>
            <a:off x="2971800" y="2743200"/>
            <a:ext cx="5486399" cy="3471863"/>
          </a:xfrm>
          <a:prstGeom prst="rect">
            <a:avLst/>
          </a:prstGeom>
          <a:noFill/>
        </p:spPr>
      </p:pic>
      <p:sp>
        <p:nvSpPr>
          <p:cNvPr id="109575" name="Text Box 7"/>
          <p:cNvSpPr txBox="1">
            <a:spLocks noChangeArrowheads="1"/>
          </p:cNvSpPr>
          <p:nvPr/>
        </p:nvSpPr>
        <p:spPr bwMode="auto">
          <a:xfrm>
            <a:off x="1619250" y="6394450"/>
            <a:ext cx="7243763" cy="274638"/>
          </a:xfrm>
          <a:prstGeom prst="rect">
            <a:avLst/>
          </a:prstGeom>
          <a:noFill/>
          <a:ln w="9525">
            <a:noFill/>
            <a:miter lim="800000"/>
            <a:headEnd/>
            <a:tailEnd/>
          </a:ln>
          <a:effectLst/>
        </p:spPr>
        <p:txBody>
          <a:bodyPr wrap="none">
            <a:spAutoFit/>
          </a:bodyPr>
          <a:lstStyle/>
          <a:p>
            <a:r>
              <a:rPr lang="en-US" altLang="zh-TW" sz="1200">
                <a:latin typeface="Arial" charset="0"/>
              </a:rPr>
              <a:t>Source: VMware white paper, “Understanding Full Virtualization, Paravirtualization, and Hardware Assist”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4294967295"/>
          </p:nvPr>
        </p:nvPicPr>
        <p:blipFill>
          <a:blip r:embed="rId2"/>
          <a:srcRect/>
          <a:stretch>
            <a:fillRect/>
          </a:stretch>
        </p:blipFill>
        <p:spPr>
          <a:xfrm>
            <a:off x="381000" y="1524000"/>
            <a:ext cx="8458200" cy="4997450"/>
          </a:xfrm>
          <a:noFill/>
        </p:spPr>
      </p:pic>
      <p:sp>
        <p:nvSpPr>
          <p:cNvPr id="6" name="Rectangle 2"/>
          <p:cNvSpPr>
            <a:spLocks noGrp="1" noChangeArrowheads="1"/>
          </p:cNvSpPr>
          <p:nvPr>
            <p:ph type="title"/>
          </p:nvPr>
        </p:nvSpPr>
        <p:spPr>
          <a:xfrm>
            <a:off x="533400" y="533400"/>
            <a:ext cx="8229600" cy="685800"/>
          </a:xfrm>
        </p:spPr>
        <p:txBody>
          <a:bodyPr/>
          <a:lstStyle/>
          <a:p>
            <a:r>
              <a:rPr lang="en-US" altLang="zh-TW" dirty="0">
                <a:solidFill>
                  <a:srgbClr val="FFFF00"/>
                </a:solidFill>
                <a:latin typeface="Centaur" pitchFamily="18" charset="0"/>
              </a:rPr>
              <a:t>Device and I/O Virtualization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TW" dirty="0">
                <a:solidFill>
                  <a:srgbClr val="FFFF00"/>
                </a:solidFill>
                <a:latin typeface="Centaur" pitchFamily="18" charset="0"/>
              </a:rPr>
              <a:t>Device and I/O Virtualization</a:t>
            </a:r>
          </a:p>
        </p:txBody>
      </p:sp>
      <p:pic>
        <p:nvPicPr>
          <p:cNvPr id="2050" name="Picture 2"/>
          <p:cNvPicPr>
            <a:picLocks noChangeAspect="1" noChangeArrowheads="1"/>
          </p:cNvPicPr>
          <p:nvPr/>
        </p:nvPicPr>
        <p:blipFill>
          <a:blip r:embed="rId2"/>
          <a:srcRect/>
          <a:stretch>
            <a:fillRect/>
          </a:stretch>
        </p:blipFill>
        <p:spPr bwMode="auto">
          <a:xfrm>
            <a:off x="228600" y="2286000"/>
            <a:ext cx="8686800" cy="4343400"/>
          </a:xfrm>
          <a:prstGeom prst="rect">
            <a:avLst/>
          </a:prstGeom>
          <a:noFill/>
          <a:ln w="9525">
            <a:noFill/>
            <a:miter lim="800000"/>
            <a:headEnd/>
            <a:tailEnd/>
          </a:ln>
          <a:effectLst/>
        </p:spPr>
      </p:pic>
      <p:sp>
        <p:nvSpPr>
          <p:cNvPr id="5" name="Rectangle 4"/>
          <p:cNvSpPr/>
          <p:nvPr/>
        </p:nvSpPr>
        <p:spPr bwMode="auto">
          <a:xfrm>
            <a:off x="4038600" y="1295400"/>
            <a:ext cx="2286000" cy="11430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b="1" dirty="0" smtClean="0">
                <a:solidFill>
                  <a:srgbClr val="C00000"/>
                </a:solidFill>
                <a:latin typeface="Centaur" pitchFamily="18" charset="0"/>
              </a:rPr>
              <a:t>Full Device emulation</a:t>
            </a:r>
            <a:r>
              <a:rPr lang="en-US" dirty="0" smtClean="0">
                <a:latin typeface="Centaur" pitchFamily="18" charset="0"/>
              </a:rPr>
              <a:t>: Replication of all devices is done in a software.</a:t>
            </a:r>
          </a:p>
          <a:p>
            <a:r>
              <a:rPr lang="en-US" dirty="0" smtClean="0">
                <a:latin typeface="Centaur" pitchFamily="18" charset="0"/>
              </a:rPr>
              <a:t>S/w is located in VMM</a:t>
            </a:r>
            <a:endParaRPr kumimoji="0" 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Rectangle 5"/>
          <p:cNvSpPr/>
          <p:nvPr/>
        </p:nvSpPr>
        <p:spPr bwMode="auto">
          <a:xfrm>
            <a:off x="304800" y="1219200"/>
            <a:ext cx="3505200" cy="11430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b="1" dirty="0" smtClean="0">
                <a:solidFill>
                  <a:srgbClr val="C00000"/>
                </a:solidFill>
                <a:latin typeface="Centaur" pitchFamily="18" charset="0"/>
              </a:rPr>
              <a:t>Para- Virtualized I/O</a:t>
            </a:r>
            <a:r>
              <a:rPr lang="en-US" dirty="0" smtClean="0">
                <a:solidFill>
                  <a:schemeClr val="tx1"/>
                </a:solidFill>
                <a:latin typeface="Centaur" pitchFamily="18" charset="0"/>
                <a:ea typeface="宋体" pitchFamily="2" charset="-122"/>
              </a:rPr>
              <a:t>:</a:t>
            </a:r>
          </a:p>
          <a:p>
            <a:r>
              <a:rPr lang="en-US" dirty="0" smtClean="0">
                <a:solidFill>
                  <a:schemeClr val="tx1"/>
                </a:solidFill>
                <a:latin typeface="Centaur" pitchFamily="18" charset="0"/>
                <a:ea typeface="宋体" pitchFamily="2" charset="-122"/>
              </a:rPr>
              <a:t>Frontend driver manages I/O from Guest OS. Backend driver manages real I/O devices</a:t>
            </a:r>
            <a:endParaRPr lang="en-US" dirty="0" smtClean="0">
              <a:latin typeface="Centaur" pitchFamily="18" charset="0"/>
            </a:endParaRPr>
          </a:p>
        </p:txBody>
      </p:sp>
      <p:sp>
        <p:nvSpPr>
          <p:cNvPr id="7" name="Rectangle 6"/>
          <p:cNvSpPr/>
          <p:nvPr/>
        </p:nvSpPr>
        <p:spPr bwMode="auto">
          <a:xfrm>
            <a:off x="6553200" y="1295400"/>
            <a:ext cx="2286000" cy="11430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b="1" dirty="0" smtClean="0">
                <a:solidFill>
                  <a:srgbClr val="C00000"/>
                </a:solidFill>
                <a:latin typeface="Centaur" pitchFamily="18" charset="0"/>
              </a:rPr>
              <a:t>Direct I/O</a:t>
            </a:r>
            <a:r>
              <a:rPr lang="en-US" dirty="0" smtClean="0">
                <a:latin typeface="Centaur" pitchFamily="18" charset="0"/>
              </a:rPr>
              <a:t>:</a:t>
            </a:r>
          </a:p>
          <a:p>
            <a:r>
              <a:rPr kumimoji="0" lang="en-US" sz="1800" b="0" i="0" u="none" strike="noStrike" cap="none" normalizeH="0" baseline="0" dirty="0" smtClean="0">
                <a:ln>
                  <a:noFill/>
                </a:ln>
                <a:solidFill>
                  <a:schemeClr val="tx1"/>
                </a:solidFill>
                <a:effectLst/>
                <a:latin typeface="Centaur" pitchFamily="18" charset="0"/>
                <a:ea typeface="宋体" pitchFamily="2" charset="-122"/>
              </a:rPr>
              <a:t>VM</a:t>
            </a:r>
            <a:r>
              <a:rPr kumimoji="0" lang="en-US" sz="1800" b="0" i="0" u="none" strike="noStrike" cap="none" normalizeH="0" dirty="0" smtClean="0">
                <a:ln>
                  <a:noFill/>
                </a:ln>
                <a:solidFill>
                  <a:schemeClr val="tx1"/>
                </a:solidFill>
                <a:effectLst/>
                <a:latin typeface="Centaur" pitchFamily="18" charset="0"/>
                <a:ea typeface="宋体" pitchFamily="2" charset="-122"/>
              </a:rPr>
              <a:t> access device directly. It is challenging task</a:t>
            </a:r>
            <a:endParaRPr kumimoji="0" lang="en-US"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4" name="Title 3"/>
          <p:cNvSpPr>
            <a:spLocks noGrp="1"/>
          </p:cNvSpPr>
          <p:nvPr>
            <p:ph type="title"/>
          </p:nvPr>
        </p:nvSpPr>
        <p:spPr/>
        <p:txBody>
          <a:bodyPr/>
          <a:lstStyle/>
          <a:p>
            <a:r>
              <a:rPr lang="en-US" sz="4000" dirty="0" smtClean="0">
                <a:solidFill>
                  <a:srgbClr val="FFFF00"/>
                </a:solidFill>
                <a:latin typeface="Centaur" pitchFamily="18" charset="0"/>
              </a:rPr>
              <a:t>Conclusions on CPU, Memory </a:t>
            </a:r>
            <a:br>
              <a:rPr lang="en-US" sz="4000" dirty="0" smtClean="0">
                <a:solidFill>
                  <a:srgbClr val="FFFF00"/>
                </a:solidFill>
                <a:latin typeface="Centaur" pitchFamily="18" charset="0"/>
              </a:rPr>
            </a:br>
            <a:r>
              <a:rPr lang="en-US" sz="4000" dirty="0" smtClean="0">
                <a:solidFill>
                  <a:srgbClr val="FFFF00"/>
                </a:solidFill>
                <a:latin typeface="Centaur" pitchFamily="18" charset="0"/>
              </a:rPr>
              <a:t>and I/O Virtualization</a:t>
            </a:r>
            <a:r>
              <a:rPr lang="en-US" dirty="0" smtClean="0">
                <a:solidFill>
                  <a:srgbClr val="FFFF00"/>
                </a:solidFill>
              </a:rPr>
              <a:t/>
            </a:r>
            <a:br>
              <a:rPr lang="en-US" dirty="0" smtClean="0">
                <a:solidFill>
                  <a:srgbClr val="FFFF00"/>
                </a:solidFill>
              </a:rPr>
            </a:br>
            <a:endParaRPr lang="en-US" dirty="0"/>
          </a:p>
        </p:txBody>
      </p:sp>
      <p:sp>
        <p:nvSpPr>
          <p:cNvPr id="5" name="Content Placeholder 4"/>
          <p:cNvSpPr>
            <a:spLocks noGrp="1"/>
          </p:cNvSpPr>
          <p:nvPr>
            <p:ph idx="1"/>
          </p:nvPr>
        </p:nvSpPr>
        <p:spPr>
          <a:xfrm>
            <a:off x="457200" y="1600200"/>
            <a:ext cx="8229600" cy="4953000"/>
          </a:xfrm>
        </p:spPr>
        <p:txBody>
          <a:bodyPr/>
          <a:lstStyle/>
          <a:p>
            <a:pPr algn="just">
              <a:spcBef>
                <a:spcPct val="50000"/>
              </a:spcBef>
              <a:buClr>
                <a:srgbClr val="FF0000"/>
              </a:buClr>
              <a:buSzPct val="125000"/>
            </a:pPr>
            <a:r>
              <a:rPr lang="en-US" sz="2400" dirty="0" smtClean="0">
                <a:latin typeface="Centaur" pitchFamily="18" charset="0"/>
              </a:rPr>
              <a:t>CPU virtualization demands </a:t>
            </a:r>
            <a:r>
              <a:rPr lang="en-US" sz="2400" b="1" dirty="0" smtClean="0">
                <a:solidFill>
                  <a:srgbClr val="C00000"/>
                </a:solidFill>
                <a:latin typeface="Centaur" pitchFamily="18" charset="0"/>
              </a:rPr>
              <a:t>hardware-assisted</a:t>
            </a:r>
            <a:r>
              <a:rPr lang="en-US" sz="2400" dirty="0" smtClean="0">
                <a:latin typeface="Centaur" pitchFamily="18" charset="0"/>
              </a:rPr>
              <a:t> </a:t>
            </a:r>
            <a:r>
              <a:rPr lang="en-US" sz="2400" b="1" dirty="0" smtClean="0">
                <a:solidFill>
                  <a:srgbClr val="C00000"/>
                </a:solidFill>
                <a:latin typeface="Centaur" pitchFamily="18" charset="0"/>
              </a:rPr>
              <a:t>traps</a:t>
            </a:r>
            <a:r>
              <a:rPr lang="en-US" sz="2400" dirty="0" smtClean="0">
                <a:latin typeface="Centaur" pitchFamily="18" charset="0"/>
              </a:rPr>
              <a:t> of </a:t>
            </a:r>
            <a:r>
              <a:rPr lang="en-US" sz="2400" b="1" dirty="0" smtClean="0">
                <a:solidFill>
                  <a:srgbClr val="C00000"/>
                </a:solidFill>
                <a:latin typeface="Centaur" pitchFamily="18" charset="0"/>
              </a:rPr>
              <a:t>sensitive</a:t>
            </a:r>
            <a:r>
              <a:rPr lang="en-US" sz="2400" dirty="0" smtClean="0">
                <a:latin typeface="Centaur" pitchFamily="18" charset="0"/>
              </a:rPr>
              <a:t> </a:t>
            </a:r>
            <a:r>
              <a:rPr lang="en-US" sz="2400" b="1" dirty="0" smtClean="0">
                <a:solidFill>
                  <a:srgbClr val="C00000"/>
                </a:solidFill>
                <a:latin typeface="Centaur" pitchFamily="18" charset="0"/>
              </a:rPr>
              <a:t>instructions</a:t>
            </a:r>
            <a:r>
              <a:rPr lang="en-US" sz="2400" dirty="0" smtClean="0">
                <a:latin typeface="Centaur" pitchFamily="18" charset="0"/>
              </a:rPr>
              <a:t> by the VMM</a:t>
            </a:r>
          </a:p>
          <a:p>
            <a:pPr algn="just">
              <a:lnSpc>
                <a:spcPct val="140000"/>
              </a:lnSpc>
              <a:spcBef>
                <a:spcPct val="50000"/>
              </a:spcBef>
              <a:buClr>
                <a:srgbClr val="FF0000"/>
              </a:buClr>
              <a:buSzPct val="125000"/>
            </a:pPr>
            <a:r>
              <a:rPr lang="en-US" sz="2400" dirty="0" smtClean="0">
                <a:latin typeface="Centaur" pitchFamily="18" charset="0"/>
              </a:rPr>
              <a:t>Memory  virtualization demands special </a:t>
            </a:r>
            <a:r>
              <a:rPr lang="en-US" sz="2400" b="1" dirty="0" smtClean="0">
                <a:solidFill>
                  <a:srgbClr val="C00000"/>
                </a:solidFill>
                <a:latin typeface="Centaur" pitchFamily="18" charset="0"/>
              </a:rPr>
              <a:t>hardware</a:t>
            </a:r>
            <a:r>
              <a:rPr lang="en-US" sz="2400" dirty="0" smtClean="0">
                <a:latin typeface="Centaur" pitchFamily="18" charset="0"/>
              </a:rPr>
              <a:t>  support (shadow page tables by </a:t>
            </a:r>
            <a:r>
              <a:rPr lang="en-US" sz="2400" dirty="0" err="1" smtClean="0">
                <a:latin typeface="Centaur" pitchFamily="18" charset="0"/>
              </a:rPr>
              <a:t>VMWare</a:t>
            </a:r>
            <a:r>
              <a:rPr lang="en-US" sz="2400" dirty="0" smtClean="0">
                <a:latin typeface="Centaur" pitchFamily="18" charset="0"/>
              </a:rPr>
              <a:t> or extended page table by Intel) to help translate </a:t>
            </a:r>
            <a:r>
              <a:rPr lang="en-US" sz="2400" b="1" dirty="0" smtClean="0">
                <a:solidFill>
                  <a:srgbClr val="C00000"/>
                </a:solidFill>
                <a:latin typeface="Centaur" pitchFamily="18" charset="0"/>
              </a:rPr>
              <a:t>virtual</a:t>
            </a:r>
            <a:r>
              <a:rPr lang="en-US" sz="2400" dirty="0" smtClean="0">
                <a:latin typeface="Centaur" pitchFamily="18" charset="0"/>
              </a:rPr>
              <a:t> </a:t>
            </a:r>
            <a:r>
              <a:rPr lang="en-US" sz="2400" b="1" dirty="0" smtClean="0">
                <a:solidFill>
                  <a:srgbClr val="C00000"/>
                </a:solidFill>
                <a:latin typeface="Centaur" pitchFamily="18" charset="0"/>
              </a:rPr>
              <a:t>address</a:t>
            </a:r>
            <a:r>
              <a:rPr lang="en-US" sz="2400" dirty="0" smtClean="0">
                <a:latin typeface="Centaur" pitchFamily="18" charset="0"/>
              </a:rPr>
              <a:t> into </a:t>
            </a:r>
            <a:r>
              <a:rPr lang="en-US" sz="2400" b="1" dirty="0" smtClean="0">
                <a:solidFill>
                  <a:srgbClr val="C00000"/>
                </a:solidFill>
                <a:latin typeface="Centaur" pitchFamily="18" charset="0"/>
              </a:rPr>
              <a:t>physical</a:t>
            </a:r>
            <a:r>
              <a:rPr lang="en-US" sz="2400" dirty="0" smtClean="0">
                <a:latin typeface="Centaur" pitchFamily="18" charset="0"/>
              </a:rPr>
              <a:t> </a:t>
            </a:r>
            <a:r>
              <a:rPr lang="en-US" sz="2400" b="1" dirty="0" smtClean="0">
                <a:solidFill>
                  <a:srgbClr val="C00000"/>
                </a:solidFill>
                <a:latin typeface="Centaur" pitchFamily="18" charset="0"/>
              </a:rPr>
              <a:t>address</a:t>
            </a:r>
            <a:r>
              <a:rPr lang="en-US" sz="2400" dirty="0" smtClean="0">
                <a:latin typeface="Centaur" pitchFamily="18" charset="0"/>
              </a:rPr>
              <a:t> and </a:t>
            </a:r>
            <a:r>
              <a:rPr lang="en-US" sz="2400" b="1" dirty="0" smtClean="0">
                <a:solidFill>
                  <a:srgbClr val="C00000"/>
                </a:solidFill>
                <a:latin typeface="Centaur" pitchFamily="18" charset="0"/>
              </a:rPr>
              <a:t>machine</a:t>
            </a:r>
            <a:r>
              <a:rPr lang="en-US" sz="2400" dirty="0" smtClean="0">
                <a:latin typeface="Centaur" pitchFamily="18" charset="0"/>
              </a:rPr>
              <a:t> </a:t>
            </a:r>
            <a:r>
              <a:rPr lang="en-US" sz="2400" b="1" dirty="0" smtClean="0">
                <a:solidFill>
                  <a:srgbClr val="C00000"/>
                </a:solidFill>
                <a:latin typeface="Centaur" pitchFamily="18" charset="0"/>
              </a:rPr>
              <a:t>memory</a:t>
            </a:r>
            <a:r>
              <a:rPr lang="en-US" sz="2400" dirty="0" smtClean="0">
                <a:latin typeface="Centaur" pitchFamily="18" charset="0"/>
              </a:rPr>
              <a:t> in two stages. </a:t>
            </a:r>
          </a:p>
          <a:p>
            <a:pPr algn="just">
              <a:lnSpc>
                <a:spcPct val="140000"/>
              </a:lnSpc>
              <a:spcBef>
                <a:spcPct val="50000"/>
              </a:spcBef>
              <a:buClr>
                <a:srgbClr val="FF0000"/>
              </a:buClr>
              <a:buSzPct val="125000"/>
            </a:pPr>
            <a:r>
              <a:rPr lang="en-US" sz="2400" dirty="0" smtClean="0">
                <a:latin typeface="Centaur" pitchFamily="18" charset="0"/>
              </a:rPr>
              <a:t>I/O virtualization is the most </a:t>
            </a:r>
            <a:r>
              <a:rPr lang="en-US" sz="2400" b="1" dirty="0" smtClean="0">
                <a:solidFill>
                  <a:srgbClr val="C00000"/>
                </a:solidFill>
                <a:latin typeface="Centaur" pitchFamily="18" charset="0"/>
              </a:rPr>
              <a:t>difficult</a:t>
            </a:r>
            <a:r>
              <a:rPr lang="en-US" sz="2400" dirty="0" smtClean="0">
                <a:latin typeface="Centaur" pitchFamily="18" charset="0"/>
              </a:rPr>
              <a:t> one to </a:t>
            </a:r>
            <a:r>
              <a:rPr lang="en-US" sz="2400" b="1" dirty="0" smtClean="0">
                <a:solidFill>
                  <a:srgbClr val="C00000"/>
                </a:solidFill>
                <a:latin typeface="Centaur" pitchFamily="18" charset="0"/>
              </a:rPr>
              <a:t>realize</a:t>
            </a:r>
            <a:r>
              <a:rPr lang="en-US" sz="2400" dirty="0" smtClean="0">
                <a:latin typeface="Centaur" pitchFamily="18" charset="0"/>
              </a:rPr>
              <a:t> due to the </a:t>
            </a:r>
            <a:r>
              <a:rPr lang="en-US" sz="2400" b="1" dirty="0" smtClean="0">
                <a:solidFill>
                  <a:srgbClr val="C00000"/>
                </a:solidFill>
                <a:latin typeface="Centaur" pitchFamily="18" charset="0"/>
              </a:rPr>
              <a:t>complexity </a:t>
            </a:r>
            <a:r>
              <a:rPr lang="en-US" sz="2400" dirty="0" smtClean="0">
                <a:latin typeface="Centaur" pitchFamily="18" charset="0"/>
              </a:rPr>
              <a:t>of I/O service routines and the </a:t>
            </a:r>
            <a:r>
              <a:rPr lang="en-US" sz="2400" b="1" dirty="0" smtClean="0">
                <a:solidFill>
                  <a:srgbClr val="C00000"/>
                </a:solidFill>
                <a:latin typeface="Centaur" pitchFamily="18" charset="0"/>
              </a:rPr>
              <a:t>emulation </a:t>
            </a:r>
            <a:r>
              <a:rPr lang="en-US" sz="2400" dirty="0" smtClean="0">
                <a:latin typeface="Centaur" pitchFamily="18" charset="0"/>
              </a:rPr>
              <a:t>needed between the </a:t>
            </a:r>
            <a:r>
              <a:rPr lang="en-US" sz="2400" b="1" dirty="0" smtClean="0">
                <a:solidFill>
                  <a:srgbClr val="C00000"/>
                </a:solidFill>
                <a:latin typeface="Centaur" pitchFamily="18" charset="0"/>
              </a:rPr>
              <a:t>guest</a:t>
            </a:r>
            <a:r>
              <a:rPr lang="en-US" sz="2400" dirty="0" smtClean="0">
                <a:latin typeface="Centaur" pitchFamily="18" charset="0"/>
              </a:rPr>
              <a:t> </a:t>
            </a:r>
            <a:r>
              <a:rPr lang="en-US" sz="2400" b="1" dirty="0" smtClean="0">
                <a:solidFill>
                  <a:srgbClr val="C00000"/>
                </a:solidFill>
                <a:latin typeface="Centaur" pitchFamily="18" charset="0"/>
              </a:rPr>
              <a:t>OS</a:t>
            </a:r>
            <a:r>
              <a:rPr lang="en-US" sz="2400" dirty="0" smtClean="0">
                <a:latin typeface="Centaur" pitchFamily="18" charset="0"/>
              </a:rPr>
              <a:t> and </a:t>
            </a:r>
            <a:r>
              <a:rPr lang="en-US" sz="2400" b="1" dirty="0" smtClean="0">
                <a:solidFill>
                  <a:srgbClr val="C00000"/>
                </a:solidFill>
                <a:latin typeface="Centaur" pitchFamily="18" charset="0"/>
              </a:rPr>
              <a:t>host</a:t>
            </a:r>
            <a:r>
              <a:rPr lang="en-US" sz="2400" dirty="0" smtClean="0">
                <a:latin typeface="Centaur" pitchFamily="18" charset="0"/>
              </a:rPr>
              <a:t> </a:t>
            </a:r>
            <a:r>
              <a:rPr lang="en-US" sz="2400" b="1" dirty="0" smtClean="0">
                <a:solidFill>
                  <a:srgbClr val="C00000"/>
                </a:solidFill>
                <a:latin typeface="Centaur" pitchFamily="18" charset="0"/>
              </a:rPr>
              <a:t>OS</a:t>
            </a:r>
            <a:endParaRPr lang="en-US" sz="2400" b="1" dirty="0">
              <a:solidFill>
                <a:srgbClr val="C00000"/>
              </a:solidFill>
              <a:latin typeface="Centaur" pitchFamily="18"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4" name="Title 3"/>
          <p:cNvSpPr>
            <a:spLocks noGrp="1"/>
          </p:cNvSpPr>
          <p:nvPr>
            <p:ph type="title"/>
          </p:nvPr>
        </p:nvSpPr>
        <p:spPr/>
        <p:txBody>
          <a:bodyPr/>
          <a:lstStyle/>
          <a:p>
            <a:r>
              <a:rPr lang="en-US" sz="4000" dirty="0" smtClean="0">
                <a:solidFill>
                  <a:srgbClr val="FFFF00"/>
                </a:solidFill>
                <a:latin typeface="Centaur" pitchFamily="18" charset="0"/>
              </a:rPr>
              <a:t>Conclusions on Full , Para and Hardware –assisted Virtualization</a:t>
            </a:r>
            <a:r>
              <a:rPr lang="en-US" dirty="0" smtClean="0">
                <a:solidFill>
                  <a:srgbClr val="FFFF00"/>
                </a:solidFill>
              </a:rPr>
              <a:t/>
            </a:r>
            <a:br>
              <a:rPr lang="en-US" dirty="0" smtClean="0">
                <a:solidFill>
                  <a:srgbClr val="FFFF00"/>
                </a:solidFill>
              </a:rPr>
            </a:br>
            <a:endParaRPr lang="en-US" dirty="0"/>
          </a:p>
        </p:txBody>
      </p:sp>
      <p:sp>
        <p:nvSpPr>
          <p:cNvPr id="5" name="Content Placeholder 4"/>
          <p:cNvSpPr>
            <a:spLocks noGrp="1"/>
          </p:cNvSpPr>
          <p:nvPr>
            <p:ph idx="1"/>
          </p:nvPr>
        </p:nvSpPr>
        <p:spPr>
          <a:xfrm>
            <a:off x="228600" y="1600200"/>
            <a:ext cx="8610600" cy="4953000"/>
          </a:xfrm>
        </p:spPr>
        <p:txBody>
          <a:bodyPr/>
          <a:lstStyle/>
          <a:p>
            <a:pPr algn="just"/>
            <a:r>
              <a:rPr lang="en-US" b="1" dirty="0" smtClean="0">
                <a:solidFill>
                  <a:srgbClr val="C00000"/>
                </a:solidFill>
                <a:latin typeface="Centaur" pitchFamily="18" charset="0"/>
              </a:rPr>
              <a:t>Full virtualization </a:t>
            </a:r>
            <a:r>
              <a:rPr lang="en-US" dirty="0" smtClean="0">
                <a:latin typeface="Centaur" pitchFamily="18" charset="0"/>
              </a:rPr>
              <a:t>at the hardware level has the disadvantages </a:t>
            </a:r>
            <a:r>
              <a:rPr lang="en-US" b="1" dirty="0" smtClean="0">
                <a:solidFill>
                  <a:srgbClr val="C00000"/>
                </a:solidFill>
                <a:latin typeface="Centaur" pitchFamily="18" charset="0"/>
              </a:rPr>
              <a:t>of slow performance and low density</a:t>
            </a:r>
          </a:p>
          <a:p>
            <a:pPr algn="just"/>
            <a:r>
              <a:rPr lang="en-US" dirty="0" smtClean="0">
                <a:latin typeface="Centaur" pitchFamily="18" charset="0"/>
              </a:rPr>
              <a:t>Need for </a:t>
            </a:r>
            <a:r>
              <a:rPr lang="en-US" b="1" dirty="0" smtClean="0">
                <a:solidFill>
                  <a:srgbClr val="C00000"/>
                </a:solidFill>
                <a:latin typeface="Centaur" pitchFamily="18" charset="0"/>
              </a:rPr>
              <a:t>Para-Virtualization</a:t>
            </a:r>
            <a:r>
              <a:rPr lang="en-US" dirty="0" smtClean="0">
                <a:latin typeface="Centaur" pitchFamily="18" charset="0"/>
              </a:rPr>
              <a:t> is to </a:t>
            </a:r>
            <a:r>
              <a:rPr lang="en-US" b="1" dirty="0" smtClean="0">
                <a:solidFill>
                  <a:srgbClr val="C00000"/>
                </a:solidFill>
                <a:latin typeface="Centaur" pitchFamily="18" charset="0"/>
              </a:rPr>
              <a:t>modify the guest OS</a:t>
            </a:r>
            <a:r>
              <a:rPr lang="en-US" dirty="0" smtClean="0">
                <a:latin typeface="Centaur" pitchFamily="18" charset="0"/>
              </a:rPr>
              <a:t>.</a:t>
            </a:r>
          </a:p>
          <a:p>
            <a:pPr algn="just"/>
            <a:r>
              <a:rPr lang="en-US" dirty="0" smtClean="0">
                <a:latin typeface="Centaur" pitchFamily="18" charset="0"/>
              </a:rPr>
              <a:t>To reduce the performance overhead of </a:t>
            </a:r>
            <a:r>
              <a:rPr lang="en-US" b="1" dirty="0" smtClean="0">
                <a:solidFill>
                  <a:srgbClr val="C00000"/>
                </a:solidFill>
                <a:latin typeface="Centaur" pitchFamily="18" charset="0"/>
              </a:rPr>
              <a:t>hardware level virtualization</a:t>
            </a:r>
            <a:r>
              <a:rPr lang="en-US" dirty="0" smtClean="0">
                <a:latin typeface="Centaur" pitchFamily="18" charset="0"/>
              </a:rPr>
              <a:t>, even </a:t>
            </a:r>
            <a:r>
              <a:rPr lang="en-US" b="1" dirty="0" smtClean="0">
                <a:solidFill>
                  <a:srgbClr val="C00000"/>
                </a:solidFill>
                <a:latin typeface="Centaur" pitchFamily="18" charset="0"/>
              </a:rPr>
              <a:t>hardware modification </a:t>
            </a:r>
            <a:r>
              <a:rPr lang="en-US" dirty="0" smtClean="0">
                <a:latin typeface="Centaur" pitchFamily="18" charset="0"/>
              </a:rPr>
              <a:t>is needed</a:t>
            </a:r>
          </a:p>
          <a:p>
            <a:pPr algn="just"/>
            <a:r>
              <a:rPr lang="en-US" b="1" dirty="0" smtClean="0">
                <a:solidFill>
                  <a:srgbClr val="C00000"/>
                </a:solidFill>
                <a:latin typeface="Centaur" pitchFamily="18" charset="0"/>
              </a:rPr>
              <a:t>OS-level virtualization </a:t>
            </a:r>
            <a:r>
              <a:rPr lang="en-US" dirty="0" smtClean="0">
                <a:latin typeface="Centaur" pitchFamily="18" charset="0"/>
              </a:rPr>
              <a:t>provides a </a:t>
            </a:r>
            <a:r>
              <a:rPr lang="en-US" b="1" dirty="0" smtClean="0">
                <a:solidFill>
                  <a:srgbClr val="C00000"/>
                </a:solidFill>
                <a:latin typeface="Centaur" pitchFamily="18" charset="0"/>
              </a:rPr>
              <a:t>feasible solution </a:t>
            </a:r>
            <a:r>
              <a:rPr lang="en-US" dirty="0" smtClean="0">
                <a:latin typeface="Centaur" pitchFamily="18" charset="0"/>
              </a:rPr>
              <a:t>for these </a:t>
            </a:r>
            <a:r>
              <a:rPr lang="en-US" b="1" dirty="0" smtClean="0">
                <a:solidFill>
                  <a:srgbClr val="C00000"/>
                </a:solidFill>
                <a:latin typeface="Centaur" pitchFamily="18" charset="0"/>
              </a:rPr>
              <a:t>hardware-level virtualization issues</a:t>
            </a:r>
            <a:endParaRPr lang="en-US" b="1" dirty="0">
              <a:solidFill>
                <a:srgbClr val="C00000"/>
              </a:solidFill>
              <a:latin typeface="Centaur" pitchFamily="18"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1" y="274638"/>
            <a:ext cx="8502650" cy="850900"/>
          </a:xfrm>
        </p:spPr>
        <p:txBody>
          <a:bodyPr/>
          <a:lstStyle/>
          <a:p>
            <a:r>
              <a:rPr lang="en-US" altLang="zh-TW" dirty="0">
                <a:solidFill>
                  <a:srgbClr val="FFFF00"/>
                </a:solidFill>
                <a:latin typeface="Centaur" pitchFamily="18" charset="0"/>
              </a:rPr>
              <a:t>OS-Level Virtualization</a:t>
            </a:r>
          </a:p>
        </p:txBody>
      </p:sp>
      <p:sp>
        <p:nvSpPr>
          <p:cNvPr id="49155" name="Rectangle 3"/>
          <p:cNvSpPr>
            <a:spLocks noGrp="1" noChangeArrowheads="1"/>
          </p:cNvSpPr>
          <p:nvPr>
            <p:ph type="body" sz="half" idx="1"/>
          </p:nvPr>
        </p:nvSpPr>
        <p:spPr>
          <a:xfrm>
            <a:off x="228600" y="1268412"/>
            <a:ext cx="4191000" cy="5360988"/>
          </a:xfrm>
        </p:spPr>
        <p:txBody>
          <a:bodyPr/>
          <a:lstStyle/>
          <a:p>
            <a:pPr algn="just">
              <a:lnSpc>
                <a:spcPct val="90000"/>
              </a:lnSpc>
            </a:pPr>
            <a:r>
              <a:rPr lang="en-US" altLang="zh-TW" sz="2400" b="1" dirty="0">
                <a:solidFill>
                  <a:srgbClr val="C00000"/>
                </a:solidFill>
                <a:latin typeface="Centaur" pitchFamily="18" charset="0"/>
              </a:rPr>
              <a:t>OS-level virtualization </a:t>
            </a:r>
          </a:p>
          <a:p>
            <a:r>
              <a:rPr lang="en-US" sz="2400" dirty="0" smtClean="0">
                <a:latin typeface="Centaur" pitchFamily="18" charset="0"/>
              </a:rPr>
              <a:t>Operating system level virtualization </a:t>
            </a:r>
            <a:r>
              <a:rPr lang="en-US" sz="2400" b="1" dirty="0" smtClean="0">
                <a:solidFill>
                  <a:srgbClr val="C00000"/>
                </a:solidFill>
                <a:latin typeface="Centaur" pitchFamily="18" charset="0"/>
              </a:rPr>
              <a:t>inserts</a:t>
            </a:r>
            <a:r>
              <a:rPr lang="en-US" sz="2400" dirty="0" smtClean="0">
                <a:latin typeface="Centaur" pitchFamily="18" charset="0"/>
              </a:rPr>
              <a:t> </a:t>
            </a:r>
            <a:r>
              <a:rPr lang="en-US" sz="2400" b="1" dirty="0" smtClean="0">
                <a:solidFill>
                  <a:srgbClr val="C00000"/>
                </a:solidFill>
                <a:latin typeface="Centaur" pitchFamily="18" charset="0"/>
              </a:rPr>
              <a:t>a virtualization layer </a:t>
            </a:r>
            <a:r>
              <a:rPr lang="en-US" sz="2400" dirty="0" smtClean="0">
                <a:latin typeface="Centaur" pitchFamily="18" charset="0"/>
              </a:rPr>
              <a:t>inside an </a:t>
            </a:r>
            <a:r>
              <a:rPr lang="en-US" sz="2400" b="1" dirty="0" smtClean="0">
                <a:solidFill>
                  <a:srgbClr val="C00000"/>
                </a:solidFill>
                <a:latin typeface="Centaur" pitchFamily="18" charset="0"/>
              </a:rPr>
              <a:t>operating system </a:t>
            </a:r>
            <a:r>
              <a:rPr lang="en-US" sz="2400" dirty="0" smtClean="0">
                <a:latin typeface="Centaur" pitchFamily="18" charset="0"/>
              </a:rPr>
              <a:t>to partition a machine’s physical resources. </a:t>
            </a:r>
          </a:p>
          <a:p>
            <a:r>
              <a:rPr lang="en-US" sz="2400" dirty="0" smtClean="0">
                <a:latin typeface="Centaur" pitchFamily="18" charset="0"/>
              </a:rPr>
              <a:t>It enables </a:t>
            </a:r>
            <a:r>
              <a:rPr lang="en-US" sz="2400" b="1" dirty="0" smtClean="0">
                <a:solidFill>
                  <a:srgbClr val="C00000"/>
                </a:solidFill>
                <a:latin typeface="Centaur" pitchFamily="18" charset="0"/>
              </a:rPr>
              <a:t>multiple isolated VMs </a:t>
            </a:r>
            <a:r>
              <a:rPr lang="en-US" sz="2400" dirty="0" smtClean="0">
                <a:latin typeface="Centaur" pitchFamily="18" charset="0"/>
              </a:rPr>
              <a:t>within a </a:t>
            </a:r>
            <a:r>
              <a:rPr lang="en-US" sz="2400" b="1" dirty="0" smtClean="0">
                <a:solidFill>
                  <a:srgbClr val="C00000"/>
                </a:solidFill>
                <a:latin typeface="Centaur" pitchFamily="18" charset="0"/>
              </a:rPr>
              <a:t>single operating system </a:t>
            </a:r>
            <a:r>
              <a:rPr lang="en-US" sz="2400" dirty="0" smtClean="0">
                <a:latin typeface="Centaur" pitchFamily="18" charset="0"/>
              </a:rPr>
              <a:t>kernel. </a:t>
            </a:r>
          </a:p>
          <a:p>
            <a:r>
              <a:rPr lang="en-US" sz="2400" dirty="0" smtClean="0">
                <a:latin typeface="Centaur" pitchFamily="18" charset="0"/>
              </a:rPr>
              <a:t>This kind of VM is often called a </a:t>
            </a:r>
            <a:r>
              <a:rPr lang="en-US" sz="2400" b="1" i="1" dirty="0" smtClean="0">
                <a:solidFill>
                  <a:srgbClr val="C00000"/>
                </a:solidFill>
                <a:latin typeface="Centaur" pitchFamily="18" charset="0"/>
              </a:rPr>
              <a:t>Virtual execution Environment (VE), Virtual Private System (VPS), or simply container</a:t>
            </a:r>
            <a:endParaRPr lang="en-US" sz="2400" b="1" dirty="0">
              <a:solidFill>
                <a:srgbClr val="C00000"/>
              </a:solidFill>
              <a:latin typeface="Centaur" pitchFamily="18" charset="0"/>
            </a:endParaRPr>
          </a:p>
        </p:txBody>
      </p:sp>
      <p:sp>
        <p:nvSpPr>
          <p:cNvPr id="49159" name="AutoShape 7"/>
          <p:cNvSpPr>
            <a:spLocks noChangeArrowheads="1"/>
          </p:cNvSpPr>
          <p:nvPr/>
        </p:nvSpPr>
        <p:spPr bwMode="auto">
          <a:xfrm>
            <a:off x="4645025" y="2276475"/>
            <a:ext cx="3814763" cy="125412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49160" name="AutoShape 8"/>
          <p:cNvSpPr>
            <a:spLocks noChangeArrowheads="1"/>
          </p:cNvSpPr>
          <p:nvPr/>
        </p:nvSpPr>
        <p:spPr bwMode="auto">
          <a:xfrm>
            <a:off x="4716463" y="4930775"/>
            <a:ext cx="3732212" cy="4826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49161" name="AutoShape 9"/>
          <p:cNvSpPr>
            <a:spLocks noChangeArrowheads="1"/>
          </p:cNvSpPr>
          <p:nvPr/>
        </p:nvSpPr>
        <p:spPr bwMode="auto">
          <a:xfrm>
            <a:off x="4716463" y="2544763"/>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1</a:t>
            </a:r>
          </a:p>
        </p:txBody>
      </p:sp>
      <p:sp>
        <p:nvSpPr>
          <p:cNvPr id="49162" name="AutoShape 10"/>
          <p:cNvSpPr>
            <a:spLocks noChangeArrowheads="1"/>
          </p:cNvSpPr>
          <p:nvPr/>
        </p:nvSpPr>
        <p:spPr bwMode="auto">
          <a:xfrm>
            <a:off x="4792663" y="2133600"/>
            <a:ext cx="3451225" cy="3175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OS-Level Virtualization</a:t>
            </a:r>
          </a:p>
        </p:txBody>
      </p:sp>
      <p:sp>
        <p:nvSpPr>
          <p:cNvPr id="49163" name="AutoShape 11"/>
          <p:cNvSpPr>
            <a:spLocks noChangeArrowheads="1"/>
          </p:cNvSpPr>
          <p:nvPr/>
        </p:nvSpPr>
        <p:spPr bwMode="auto">
          <a:xfrm>
            <a:off x="4727575" y="4068763"/>
            <a:ext cx="3732213" cy="790575"/>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Standard</a:t>
            </a:r>
          </a:p>
          <a:p>
            <a:pPr algn="ctr"/>
            <a:r>
              <a:rPr lang="en-US" altLang="zh-TW" sz="1800" b="1">
                <a:latin typeface="Tahoma" pitchFamily="34" charset="0"/>
              </a:rPr>
              <a:t>Host OS</a:t>
            </a:r>
          </a:p>
        </p:txBody>
      </p:sp>
      <p:sp>
        <p:nvSpPr>
          <p:cNvPr id="49164" name="AutoShape 12"/>
          <p:cNvSpPr>
            <a:spLocks noChangeArrowheads="1"/>
          </p:cNvSpPr>
          <p:nvPr/>
        </p:nvSpPr>
        <p:spPr bwMode="auto">
          <a:xfrm>
            <a:off x="4716463" y="3584575"/>
            <a:ext cx="3732212" cy="482600"/>
          </a:xfrm>
          <a:prstGeom prst="roundRect">
            <a:avLst>
              <a:gd name="adj" fmla="val 16667"/>
            </a:avLst>
          </a:prstGeom>
          <a:solidFill>
            <a:schemeClr val="folHlink"/>
          </a:solidFill>
          <a:ln w="28575">
            <a:solidFill>
              <a:schemeClr val="tx1"/>
            </a:solidFill>
            <a:round/>
            <a:headEnd/>
            <a:tailEnd/>
          </a:ln>
          <a:effectLst/>
        </p:spPr>
        <p:txBody>
          <a:bodyPr wrap="none" anchor="ctr"/>
          <a:lstStyle/>
          <a:p>
            <a:pPr algn="ctr"/>
            <a:r>
              <a:rPr lang="en-US" altLang="zh-TW" sz="1200" b="1">
                <a:latin typeface="Tahoma" pitchFamily="34" charset="0"/>
              </a:rPr>
              <a:t>OS virtualization </a:t>
            </a:r>
          </a:p>
          <a:p>
            <a:pPr algn="ctr"/>
            <a:r>
              <a:rPr lang="en-US" altLang="zh-TW" sz="1200" b="1">
                <a:latin typeface="Tahoma" pitchFamily="34" charset="0"/>
              </a:rPr>
              <a:t>layer</a:t>
            </a:r>
          </a:p>
        </p:txBody>
      </p:sp>
      <p:sp>
        <p:nvSpPr>
          <p:cNvPr id="49165" name="AutoShape 13"/>
          <p:cNvSpPr>
            <a:spLocks noChangeArrowheads="1"/>
          </p:cNvSpPr>
          <p:nvPr/>
        </p:nvSpPr>
        <p:spPr bwMode="auto">
          <a:xfrm>
            <a:off x="59420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2</a:t>
            </a:r>
          </a:p>
        </p:txBody>
      </p:sp>
      <p:sp>
        <p:nvSpPr>
          <p:cNvPr id="49171" name="AutoShape 19"/>
          <p:cNvSpPr>
            <a:spLocks noChangeArrowheads="1"/>
          </p:cNvSpPr>
          <p:nvPr/>
        </p:nvSpPr>
        <p:spPr bwMode="auto">
          <a:xfrm>
            <a:off x="72374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3</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1" y="274638"/>
            <a:ext cx="8502650" cy="850900"/>
          </a:xfrm>
        </p:spPr>
        <p:txBody>
          <a:bodyPr/>
          <a:lstStyle/>
          <a:p>
            <a:r>
              <a:rPr lang="en-US" altLang="zh-TW" dirty="0">
                <a:solidFill>
                  <a:srgbClr val="FFFF00"/>
                </a:solidFill>
                <a:latin typeface="Centaur" pitchFamily="18" charset="0"/>
              </a:rPr>
              <a:t>OS-Level Virtualization</a:t>
            </a:r>
          </a:p>
        </p:txBody>
      </p:sp>
      <p:sp>
        <p:nvSpPr>
          <p:cNvPr id="49155" name="Rectangle 3"/>
          <p:cNvSpPr>
            <a:spLocks noGrp="1" noChangeArrowheads="1"/>
          </p:cNvSpPr>
          <p:nvPr>
            <p:ph type="body" sz="half" idx="1"/>
          </p:nvPr>
        </p:nvSpPr>
        <p:spPr>
          <a:xfrm>
            <a:off x="228600" y="1268412"/>
            <a:ext cx="4191000" cy="5360988"/>
          </a:xfrm>
        </p:spPr>
        <p:txBody>
          <a:bodyPr/>
          <a:lstStyle/>
          <a:p>
            <a:pPr algn="just">
              <a:lnSpc>
                <a:spcPct val="90000"/>
              </a:lnSpc>
            </a:pPr>
            <a:r>
              <a:rPr lang="en-US" altLang="zh-TW" sz="2400" b="1" dirty="0">
                <a:solidFill>
                  <a:srgbClr val="C00000"/>
                </a:solidFill>
                <a:latin typeface="Centaur" pitchFamily="18" charset="0"/>
              </a:rPr>
              <a:t>OS-level virtualization </a:t>
            </a:r>
          </a:p>
          <a:p>
            <a:r>
              <a:rPr lang="en-IN" sz="2400" dirty="0" smtClean="0">
                <a:latin typeface="Centaur" pitchFamily="18" charset="0"/>
              </a:rPr>
              <a:t>An OS-level virtualization approach </a:t>
            </a:r>
            <a:r>
              <a:rPr lang="en-IN" sz="2400" b="1" dirty="0" smtClean="0">
                <a:solidFill>
                  <a:srgbClr val="C00000"/>
                </a:solidFill>
                <a:latin typeface="Centaur" pitchFamily="18" charset="0"/>
              </a:rPr>
              <a:t>doesn't</a:t>
            </a:r>
            <a:r>
              <a:rPr lang="en-IN" sz="2400" dirty="0" smtClean="0">
                <a:latin typeface="Centaur" pitchFamily="18" charset="0"/>
              </a:rPr>
              <a:t> </a:t>
            </a:r>
            <a:r>
              <a:rPr lang="en-IN" sz="2400" b="1" dirty="0" smtClean="0">
                <a:solidFill>
                  <a:srgbClr val="C00000"/>
                </a:solidFill>
                <a:latin typeface="Centaur" pitchFamily="18" charset="0"/>
              </a:rPr>
              <a:t>use</a:t>
            </a:r>
            <a:r>
              <a:rPr lang="en-IN" sz="2400" dirty="0" smtClean="0">
                <a:latin typeface="Centaur" pitchFamily="18" charset="0"/>
              </a:rPr>
              <a:t> a </a:t>
            </a:r>
            <a:r>
              <a:rPr lang="en-IN" sz="2400" b="1" dirty="0" smtClean="0">
                <a:solidFill>
                  <a:srgbClr val="C00000"/>
                </a:solidFill>
                <a:latin typeface="Centaur" pitchFamily="18" charset="0"/>
              </a:rPr>
              <a:t>hypervisor</a:t>
            </a:r>
            <a:r>
              <a:rPr lang="en-IN" sz="2400" dirty="0" smtClean="0">
                <a:latin typeface="Centaur" pitchFamily="18" charset="0"/>
              </a:rPr>
              <a:t> at all. </a:t>
            </a:r>
          </a:p>
          <a:p>
            <a:pPr algn="just"/>
            <a:r>
              <a:rPr lang="en-IN" sz="2400" dirty="0" smtClean="0">
                <a:latin typeface="Centaur" pitchFamily="18" charset="0"/>
              </a:rPr>
              <a:t>Instead, the </a:t>
            </a:r>
            <a:r>
              <a:rPr lang="en-IN" sz="2400" b="1" dirty="0" smtClean="0">
                <a:solidFill>
                  <a:srgbClr val="C00000"/>
                </a:solidFill>
                <a:latin typeface="Centaur" pitchFamily="18" charset="0"/>
              </a:rPr>
              <a:t>virtualization</a:t>
            </a:r>
            <a:r>
              <a:rPr lang="en-IN" sz="2400" dirty="0" smtClean="0">
                <a:latin typeface="Centaur" pitchFamily="18" charset="0"/>
              </a:rPr>
              <a:t> capability is </a:t>
            </a:r>
            <a:r>
              <a:rPr lang="en-IN" sz="2400" b="1" dirty="0" smtClean="0">
                <a:solidFill>
                  <a:srgbClr val="C00000"/>
                </a:solidFill>
                <a:latin typeface="Centaur" pitchFamily="18" charset="0"/>
              </a:rPr>
              <a:t>part</a:t>
            </a:r>
            <a:r>
              <a:rPr lang="en-IN" sz="2400" dirty="0" smtClean="0">
                <a:latin typeface="Centaur" pitchFamily="18" charset="0"/>
              </a:rPr>
              <a:t> of the </a:t>
            </a:r>
            <a:r>
              <a:rPr lang="en-IN" sz="2400" b="1" dirty="0" smtClean="0">
                <a:solidFill>
                  <a:srgbClr val="C00000"/>
                </a:solidFill>
                <a:latin typeface="Centaur" pitchFamily="18" charset="0"/>
              </a:rPr>
              <a:t>host</a:t>
            </a:r>
            <a:r>
              <a:rPr lang="en-IN" sz="2400" dirty="0" smtClean="0">
                <a:latin typeface="Centaur" pitchFamily="18" charset="0"/>
              </a:rPr>
              <a:t> </a:t>
            </a:r>
            <a:r>
              <a:rPr lang="en-IN" sz="2400" b="1" dirty="0" smtClean="0">
                <a:solidFill>
                  <a:srgbClr val="C00000"/>
                </a:solidFill>
                <a:latin typeface="Centaur" pitchFamily="18" charset="0"/>
              </a:rPr>
              <a:t>OS</a:t>
            </a:r>
            <a:r>
              <a:rPr lang="en-IN" sz="2400" dirty="0" smtClean="0">
                <a:latin typeface="Centaur" pitchFamily="18" charset="0"/>
              </a:rPr>
              <a:t>, which performs all the functions of a fully virtualized hypervisor. </a:t>
            </a:r>
            <a:endParaRPr lang="en-US" sz="2400" dirty="0">
              <a:latin typeface="Centaur" pitchFamily="18" charset="0"/>
            </a:endParaRPr>
          </a:p>
        </p:txBody>
      </p:sp>
      <p:sp>
        <p:nvSpPr>
          <p:cNvPr id="49159" name="AutoShape 7"/>
          <p:cNvSpPr>
            <a:spLocks noChangeArrowheads="1"/>
          </p:cNvSpPr>
          <p:nvPr/>
        </p:nvSpPr>
        <p:spPr bwMode="auto">
          <a:xfrm>
            <a:off x="4645025" y="2276475"/>
            <a:ext cx="3814763" cy="125412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49160" name="AutoShape 8"/>
          <p:cNvSpPr>
            <a:spLocks noChangeArrowheads="1"/>
          </p:cNvSpPr>
          <p:nvPr/>
        </p:nvSpPr>
        <p:spPr bwMode="auto">
          <a:xfrm>
            <a:off x="4716463" y="4930775"/>
            <a:ext cx="3732212" cy="4826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49161" name="AutoShape 9"/>
          <p:cNvSpPr>
            <a:spLocks noChangeArrowheads="1"/>
          </p:cNvSpPr>
          <p:nvPr/>
        </p:nvSpPr>
        <p:spPr bwMode="auto">
          <a:xfrm>
            <a:off x="4716463" y="2544763"/>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1</a:t>
            </a:r>
          </a:p>
        </p:txBody>
      </p:sp>
      <p:sp>
        <p:nvSpPr>
          <p:cNvPr id="49162" name="AutoShape 10"/>
          <p:cNvSpPr>
            <a:spLocks noChangeArrowheads="1"/>
          </p:cNvSpPr>
          <p:nvPr/>
        </p:nvSpPr>
        <p:spPr bwMode="auto">
          <a:xfrm>
            <a:off x="4792663" y="2133600"/>
            <a:ext cx="3451225" cy="3175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OS-Level Virtualization</a:t>
            </a:r>
          </a:p>
        </p:txBody>
      </p:sp>
      <p:sp>
        <p:nvSpPr>
          <p:cNvPr id="49163" name="AutoShape 11"/>
          <p:cNvSpPr>
            <a:spLocks noChangeArrowheads="1"/>
          </p:cNvSpPr>
          <p:nvPr/>
        </p:nvSpPr>
        <p:spPr bwMode="auto">
          <a:xfrm>
            <a:off x="4727575" y="4068763"/>
            <a:ext cx="3732213" cy="790575"/>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Standard</a:t>
            </a:r>
          </a:p>
          <a:p>
            <a:pPr algn="ctr"/>
            <a:r>
              <a:rPr lang="en-US" altLang="zh-TW" sz="1800" b="1">
                <a:latin typeface="Tahoma" pitchFamily="34" charset="0"/>
              </a:rPr>
              <a:t>Host OS</a:t>
            </a:r>
          </a:p>
        </p:txBody>
      </p:sp>
      <p:sp>
        <p:nvSpPr>
          <p:cNvPr id="49164" name="AutoShape 12"/>
          <p:cNvSpPr>
            <a:spLocks noChangeArrowheads="1"/>
          </p:cNvSpPr>
          <p:nvPr/>
        </p:nvSpPr>
        <p:spPr bwMode="auto">
          <a:xfrm>
            <a:off x="4716463" y="3584575"/>
            <a:ext cx="3732212" cy="482600"/>
          </a:xfrm>
          <a:prstGeom prst="roundRect">
            <a:avLst>
              <a:gd name="adj" fmla="val 16667"/>
            </a:avLst>
          </a:prstGeom>
          <a:solidFill>
            <a:schemeClr val="folHlink"/>
          </a:solidFill>
          <a:ln w="28575">
            <a:solidFill>
              <a:schemeClr val="tx1"/>
            </a:solidFill>
            <a:round/>
            <a:headEnd/>
            <a:tailEnd/>
          </a:ln>
          <a:effectLst/>
        </p:spPr>
        <p:txBody>
          <a:bodyPr wrap="none" anchor="ctr"/>
          <a:lstStyle/>
          <a:p>
            <a:pPr algn="ctr"/>
            <a:r>
              <a:rPr lang="en-US" altLang="zh-TW" sz="1200" b="1">
                <a:latin typeface="Tahoma" pitchFamily="34" charset="0"/>
              </a:rPr>
              <a:t>OS virtualization </a:t>
            </a:r>
          </a:p>
          <a:p>
            <a:pPr algn="ctr"/>
            <a:r>
              <a:rPr lang="en-US" altLang="zh-TW" sz="1200" b="1">
                <a:latin typeface="Tahoma" pitchFamily="34" charset="0"/>
              </a:rPr>
              <a:t>layer</a:t>
            </a:r>
          </a:p>
        </p:txBody>
      </p:sp>
      <p:sp>
        <p:nvSpPr>
          <p:cNvPr id="49165" name="AutoShape 13"/>
          <p:cNvSpPr>
            <a:spLocks noChangeArrowheads="1"/>
          </p:cNvSpPr>
          <p:nvPr/>
        </p:nvSpPr>
        <p:spPr bwMode="auto">
          <a:xfrm>
            <a:off x="59420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2</a:t>
            </a:r>
          </a:p>
        </p:txBody>
      </p:sp>
      <p:sp>
        <p:nvSpPr>
          <p:cNvPr id="49171" name="AutoShape 19"/>
          <p:cNvSpPr>
            <a:spLocks noChangeArrowheads="1"/>
          </p:cNvSpPr>
          <p:nvPr/>
        </p:nvSpPr>
        <p:spPr bwMode="auto">
          <a:xfrm>
            <a:off x="72374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3</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1" y="274638"/>
            <a:ext cx="8502650" cy="850900"/>
          </a:xfrm>
        </p:spPr>
        <p:txBody>
          <a:bodyPr/>
          <a:lstStyle/>
          <a:p>
            <a:r>
              <a:rPr lang="en-US" altLang="zh-TW" dirty="0">
                <a:solidFill>
                  <a:srgbClr val="FFFF00"/>
                </a:solidFill>
                <a:latin typeface="Centaur" pitchFamily="18" charset="0"/>
              </a:rPr>
              <a:t>OS-Level Virtualization</a:t>
            </a:r>
          </a:p>
        </p:txBody>
      </p:sp>
      <p:sp>
        <p:nvSpPr>
          <p:cNvPr id="49155" name="Rectangle 3"/>
          <p:cNvSpPr>
            <a:spLocks noGrp="1" noChangeArrowheads="1"/>
          </p:cNvSpPr>
          <p:nvPr>
            <p:ph type="body" sz="half" idx="1"/>
          </p:nvPr>
        </p:nvSpPr>
        <p:spPr>
          <a:xfrm>
            <a:off x="228600" y="1219200"/>
            <a:ext cx="4191000" cy="5410200"/>
          </a:xfrm>
        </p:spPr>
        <p:txBody>
          <a:bodyPr/>
          <a:lstStyle/>
          <a:p>
            <a:pPr algn="just">
              <a:lnSpc>
                <a:spcPct val="90000"/>
              </a:lnSpc>
            </a:pPr>
            <a:r>
              <a:rPr lang="en-US" altLang="zh-TW" sz="2400" b="1" dirty="0">
                <a:solidFill>
                  <a:srgbClr val="C00000"/>
                </a:solidFill>
                <a:latin typeface="Centaur" pitchFamily="18" charset="0"/>
              </a:rPr>
              <a:t>OS-level virtualization </a:t>
            </a:r>
          </a:p>
          <a:p>
            <a:r>
              <a:rPr lang="en-US" sz="2300" dirty="0" smtClean="0">
                <a:latin typeface="Centaur" pitchFamily="18" charset="0"/>
              </a:rPr>
              <a:t>From the user’s point of view, </a:t>
            </a:r>
            <a:r>
              <a:rPr lang="en-US" sz="2300" b="1" dirty="0" smtClean="0">
                <a:solidFill>
                  <a:srgbClr val="C00000"/>
                </a:solidFill>
                <a:latin typeface="Centaur" pitchFamily="18" charset="0"/>
              </a:rPr>
              <a:t>VEs</a:t>
            </a:r>
            <a:r>
              <a:rPr lang="en-US" sz="2300" dirty="0" smtClean="0">
                <a:latin typeface="Centaur" pitchFamily="18" charset="0"/>
              </a:rPr>
              <a:t> look like </a:t>
            </a:r>
            <a:r>
              <a:rPr lang="en-US" sz="2300" b="1" dirty="0" smtClean="0">
                <a:solidFill>
                  <a:srgbClr val="C00000"/>
                </a:solidFill>
                <a:latin typeface="Centaur" pitchFamily="18" charset="0"/>
              </a:rPr>
              <a:t>real servers</a:t>
            </a:r>
            <a:r>
              <a:rPr lang="en-US" sz="2300" dirty="0" smtClean="0">
                <a:latin typeface="Centaur" pitchFamily="18" charset="0"/>
              </a:rPr>
              <a:t>. </a:t>
            </a:r>
          </a:p>
          <a:p>
            <a:r>
              <a:rPr lang="en-US" sz="2300" dirty="0" smtClean="0">
                <a:latin typeface="Centaur" pitchFamily="18" charset="0"/>
              </a:rPr>
              <a:t>This means a VE has its own set of processes, file system, user accounts, network interfaces with IP addresses, routing tables, firewall rules, and other personal settings. </a:t>
            </a:r>
          </a:p>
          <a:p>
            <a:r>
              <a:rPr lang="en-US" sz="2300" dirty="0" smtClean="0">
                <a:latin typeface="Centaur" pitchFamily="18" charset="0"/>
              </a:rPr>
              <a:t>Although </a:t>
            </a:r>
            <a:r>
              <a:rPr lang="en-US" sz="2300" b="1" dirty="0" smtClean="0">
                <a:solidFill>
                  <a:srgbClr val="C00000"/>
                </a:solidFill>
                <a:latin typeface="Centaur" pitchFamily="18" charset="0"/>
              </a:rPr>
              <a:t>VEs</a:t>
            </a:r>
            <a:r>
              <a:rPr lang="en-US" sz="2300" dirty="0" smtClean="0">
                <a:latin typeface="Centaur" pitchFamily="18" charset="0"/>
              </a:rPr>
              <a:t> can </a:t>
            </a:r>
            <a:r>
              <a:rPr lang="en-US" sz="2300" b="1" dirty="0" smtClean="0">
                <a:solidFill>
                  <a:srgbClr val="C00000"/>
                </a:solidFill>
                <a:latin typeface="Centaur" pitchFamily="18" charset="0"/>
              </a:rPr>
              <a:t>be customiz</a:t>
            </a:r>
            <a:r>
              <a:rPr lang="en-US" sz="2300" dirty="0" smtClean="0">
                <a:solidFill>
                  <a:srgbClr val="C00000"/>
                </a:solidFill>
                <a:latin typeface="Centaur" pitchFamily="18" charset="0"/>
              </a:rPr>
              <a:t>ed </a:t>
            </a:r>
            <a:r>
              <a:rPr lang="en-US" sz="2300" dirty="0" smtClean="0">
                <a:latin typeface="Centaur" pitchFamily="18" charset="0"/>
              </a:rPr>
              <a:t>for </a:t>
            </a:r>
            <a:r>
              <a:rPr lang="en-US" sz="2300" b="1" dirty="0" smtClean="0">
                <a:solidFill>
                  <a:srgbClr val="C00000"/>
                </a:solidFill>
                <a:latin typeface="Centaur" pitchFamily="18" charset="0"/>
              </a:rPr>
              <a:t>different people</a:t>
            </a:r>
            <a:r>
              <a:rPr lang="en-US" sz="2300" dirty="0" smtClean="0">
                <a:latin typeface="Centaur" pitchFamily="18" charset="0"/>
              </a:rPr>
              <a:t>, they </a:t>
            </a:r>
            <a:r>
              <a:rPr lang="en-US" sz="2300" b="1" dirty="0" smtClean="0">
                <a:solidFill>
                  <a:srgbClr val="C00000"/>
                </a:solidFill>
                <a:latin typeface="Centaur" pitchFamily="18" charset="0"/>
              </a:rPr>
              <a:t>share</a:t>
            </a:r>
            <a:r>
              <a:rPr lang="en-US" sz="2300" dirty="0" smtClean="0">
                <a:latin typeface="Centaur" pitchFamily="18" charset="0"/>
              </a:rPr>
              <a:t> the </a:t>
            </a:r>
            <a:r>
              <a:rPr lang="en-US" sz="2300" b="1" dirty="0" smtClean="0">
                <a:solidFill>
                  <a:srgbClr val="C00000"/>
                </a:solidFill>
                <a:latin typeface="Centaur" pitchFamily="18" charset="0"/>
              </a:rPr>
              <a:t>same operating system kernel</a:t>
            </a:r>
            <a:r>
              <a:rPr lang="en-US" sz="2300" dirty="0" smtClean="0">
                <a:latin typeface="Centaur" pitchFamily="18" charset="0"/>
              </a:rPr>
              <a:t>. </a:t>
            </a:r>
          </a:p>
          <a:p>
            <a:r>
              <a:rPr lang="en-US" sz="2300" dirty="0" smtClean="0">
                <a:latin typeface="Centaur" pitchFamily="18" charset="0"/>
              </a:rPr>
              <a:t>Therefore, OS-level virtualization is also called </a:t>
            </a:r>
            <a:r>
              <a:rPr lang="en-US" sz="2300" b="1" dirty="0" smtClean="0">
                <a:solidFill>
                  <a:srgbClr val="C00000"/>
                </a:solidFill>
                <a:latin typeface="Centaur" pitchFamily="18" charset="0"/>
              </a:rPr>
              <a:t>single-OS image </a:t>
            </a:r>
            <a:r>
              <a:rPr lang="en-US" sz="2300" dirty="0" smtClean="0">
                <a:latin typeface="Centaur" pitchFamily="18" charset="0"/>
              </a:rPr>
              <a:t>virtualization.</a:t>
            </a:r>
            <a:r>
              <a:rPr lang="en-IN" sz="2300" dirty="0" smtClean="0">
                <a:latin typeface="Centaur" pitchFamily="18" charset="0"/>
              </a:rPr>
              <a:t>. </a:t>
            </a:r>
            <a:endParaRPr lang="en-US" sz="2300" dirty="0">
              <a:latin typeface="Centaur" pitchFamily="18" charset="0"/>
            </a:endParaRPr>
          </a:p>
        </p:txBody>
      </p:sp>
      <p:sp>
        <p:nvSpPr>
          <p:cNvPr id="49159" name="AutoShape 7"/>
          <p:cNvSpPr>
            <a:spLocks noChangeArrowheads="1"/>
          </p:cNvSpPr>
          <p:nvPr/>
        </p:nvSpPr>
        <p:spPr bwMode="auto">
          <a:xfrm>
            <a:off x="4645025" y="2276475"/>
            <a:ext cx="3814763" cy="125412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49160" name="AutoShape 8"/>
          <p:cNvSpPr>
            <a:spLocks noChangeArrowheads="1"/>
          </p:cNvSpPr>
          <p:nvPr/>
        </p:nvSpPr>
        <p:spPr bwMode="auto">
          <a:xfrm>
            <a:off x="4716463" y="4930775"/>
            <a:ext cx="3732212" cy="4826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49161" name="AutoShape 9"/>
          <p:cNvSpPr>
            <a:spLocks noChangeArrowheads="1"/>
          </p:cNvSpPr>
          <p:nvPr/>
        </p:nvSpPr>
        <p:spPr bwMode="auto">
          <a:xfrm>
            <a:off x="4716463" y="2544763"/>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1</a:t>
            </a:r>
          </a:p>
        </p:txBody>
      </p:sp>
      <p:sp>
        <p:nvSpPr>
          <p:cNvPr id="49162" name="AutoShape 10"/>
          <p:cNvSpPr>
            <a:spLocks noChangeArrowheads="1"/>
          </p:cNvSpPr>
          <p:nvPr/>
        </p:nvSpPr>
        <p:spPr bwMode="auto">
          <a:xfrm>
            <a:off x="4792663" y="2133600"/>
            <a:ext cx="3451225" cy="3175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OS-Level Virtualization</a:t>
            </a:r>
          </a:p>
        </p:txBody>
      </p:sp>
      <p:sp>
        <p:nvSpPr>
          <p:cNvPr id="49163" name="AutoShape 11"/>
          <p:cNvSpPr>
            <a:spLocks noChangeArrowheads="1"/>
          </p:cNvSpPr>
          <p:nvPr/>
        </p:nvSpPr>
        <p:spPr bwMode="auto">
          <a:xfrm>
            <a:off x="4727575" y="4068763"/>
            <a:ext cx="3732213" cy="790575"/>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Standard</a:t>
            </a:r>
          </a:p>
          <a:p>
            <a:pPr algn="ctr"/>
            <a:r>
              <a:rPr lang="en-US" altLang="zh-TW" sz="1800" b="1">
                <a:latin typeface="Tahoma" pitchFamily="34" charset="0"/>
              </a:rPr>
              <a:t>Host OS</a:t>
            </a:r>
          </a:p>
        </p:txBody>
      </p:sp>
      <p:sp>
        <p:nvSpPr>
          <p:cNvPr id="49164" name="AutoShape 12"/>
          <p:cNvSpPr>
            <a:spLocks noChangeArrowheads="1"/>
          </p:cNvSpPr>
          <p:nvPr/>
        </p:nvSpPr>
        <p:spPr bwMode="auto">
          <a:xfrm>
            <a:off x="4716463" y="3584575"/>
            <a:ext cx="3732212" cy="482600"/>
          </a:xfrm>
          <a:prstGeom prst="roundRect">
            <a:avLst>
              <a:gd name="adj" fmla="val 16667"/>
            </a:avLst>
          </a:prstGeom>
          <a:solidFill>
            <a:schemeClr val="folHlink"/>
          </a:solidFill>
          <a:ln w="28575">
            <a:solidFill>
              <a:schemeClr val="tx1"/>
            </a:solidFill>
            <a:round/>
            <a:headEnd/>
            <a:tailEnd/>
          </a:ln>
          <a:effectLst/>
        </p:spPr>
        <p:txBody>
          <a:bodyPr wrap="none" anchor="ctr"/>
          <a:lstStyle/>
          <a:p>
            <a:pPr algn="ctr"/>
            <a:r>
              <a:rPr lang="en-US" altLang="zh-TW" sz="1200" b="1">
                <a:latin typeface="Tahoma" pitchFamily="34" charset="0"/>
              </a:rPr>
              <a:t>OS virtualization </a:t>
            </a:r>
          </a:p>
          <a:p>
            <a:pPr algn="ctr"/>
            <a:r>
              <a:rPr lang="en-US" altLang="zh-TW" sz="1200" b="1">
                <a:latin typeface="Tahoma" pitchFamily="34" charset="0"/>
              </a:rPr>
              <a:t>layer</a:t>
            </a:r>
          </a:p>
        </p:txBody>
      </p:sp>
      <p:sp>
        <p:nvSpPr>
          <p:cNvPr id="49165" name="AutoShape 13"/>
          <p:cNvSpPr>
            <a:spLocks noChangeArrowheads="1"/>
          </p:cNvSpPr>
          <p:nvPr/>
        </p:nvSpPr>
        <p:spPr bwMode="auto">
          <a:xfrm>
            <a:off x="59420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2</a:t>
            </a:r>
          </a:p>
        </p:txBody>
      </p:sp>
      <p:sp>
        <p:nvSpPr>
          <p:cNvPr id="49171" name="AutoShape 19"/>
          <p:cNvSpPr>
            <a:spLocks noChangeArrowheads="1"/>
          </p:cNvSpPr>
          <p:nvPr/>
        </p:nvSpPr>
        <p:spPr bwMode="auto">
          <a:xfrm>
            <a:off x="72374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lstStyle/>
          <a:p>
            <a:r>
              <a:rPr lang="en-US" dirty="0" smtClean="0">
                <a:solidFill>
                  <a:srgbClr val="FFFF00"/>
                </a:solidFill>
                <a:latin typeface="Centaur" pitchFamily="18" charset="0"/>
              </a:rPr>
              <a:t>Privilege Rings</a:t>
            </a:r>
            <a:endParaRPr lang="en-US" dirty="0">
              <a:solidFill>
                <a:srgbClr val="FFFF00"/>
              </a:solidFill>
              <a:latin typeface="Centaur" pitchFamily="18" charset="0"/>
            </a:endParaRPr>
          </a:p>
        </p:txBody>
      </p:sp>
      <p:pic>
        <p:nvPicPr>
          <p:cNvPr id="1026" name="Picture 2"/>
          <p:cNvPicPr>
            <a:picLocks noChangeAspect="1" noChangeArrowheads="1"/>
          </p:cNvPicPr>
          <p:nvPr/>
        </p:nvPicPr>
        <p:blipFill>
          <a:blip r:embed="rId3"/>
          <a:srcRect/>
          <a:stretch>
            <a:fillRect/>
          </a:stretch>
        </p:blipFill>
        <p:spPr bwMode="auto">
          <a:xfrm>
            <a:off x="457200" y="1676400"/>
            <a:ext cx="8486775" cy="494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2001" y="274638"/>
            <a:ext cx="8274050" cy="850900"/>
          </a:xfrm>
        </p:spPr>
        <p:txBody>
          <a:bodyPr/>
          <a:lstStyle/>
          <a:p>
            <a:r>
              <a:rPr lang="en-US" altLang="zh-TW" dirty="0">
                <a:solidFill>
                  <a:srgbClr val="FFFF00"/>
                </a:solidFill>
                <a:latin typeface="Centaur" pitchFamily="18" charset="0"/>
              </a:rPr>
              <a:t>OS-Level Virtualization</a:t>
            </a:r>
          </a:p>
        </p:txBody>
      </p:sp>
      <p:sp>
        <p:nvSpPr>
          <p:cNvPr id="49155" name="Rectangle 3"/>
          <p:cNvSpPr>
            <a:spLocks noGrp="1" noChangeArrowheads="1"/>
          </p:cNvSpPr>
          <p:nvPr>
            <p:ph type="body" sz="half" idx="1"/>
          </p:nvPr>
        </p:nvSpPr>
        <p:spPr>
          <a:xfrm>
            <a:off x="304800" y="1447800"/>
            <a:ext cx="4191000" cy="5181600"/>
          </a:xfrm>
        </p:spPr>
        <p:txBody>
          <a:bodyPr/>
          <a:lstStyle/>
          <a:p>
            <a:pPr algn="just">
              <a:lnSpc>
                <a:spcPct val="90000"/>
              </a:lnSpc>
              <a:buNone/>
            </a:pPr>
            <a:r>
              <a:rPr lang="en-US" altLang="zh-TW" sz="2400" b="1" dirty="0">
                <a:solidFill>
                  <a:srgbClr val="C00000"/>
                </a:solidFill>
                <a:latin typeface="Centaur" pitchFamily="18" charset="0"/>
              </a:rPr>
              <a:t>OS-level virtualization </a:t>
            </a:r>
            <a:endParaRPr lang="en-US" altLang="zh-TW" sz="2400" b="1" dirty="0" smtClean="0">
              <a:solidFill>
                <a:srgbClr val="C00000"/>
              </a:solidFill>
              <a:latin typeface="Centaur" pitchFamily="18" charset="0"/>
            </a:endParaRPr>
          </a:p>
          <a:p>
            <a:pPr algn="just">
              <a:lnSpc>
                <a:spcPct val="90000"/>
              </a:lnSpc>
            </a:pPr>
            <a:r>
              <a:rPr lang="en-IN" sz="2400" dirty="0" smtClean="0">
                <a:latin typeface="Centaur" pitchFamily="18" charset="0"/>
              </a:rPr>
              <a:t>The biggest limitation of this approach is that </a:t>
            </a:r>
            <a:r>
              <a:rPr lang="en-IN" sz="2400" b="1" dirty="0" smtClean="0">
                <a:solidFill>
                  <a:srgbClr val="C00000"/>
                </a:solidFill>
                <a:latin typeface="Centaur" pitchFamily="18" charset="0"/>
              </a:rPr>
              <a:t>all</a:t>
            </a:r>
            <a:r>
              <a:rPr lang="en-IN" sz="2400" dirty="0" smtClean="0">
                <a:latin typeface="Centaur" pitchFamily="18" charset="0"/>
              </a:rPr>
              <a:t> the </a:t>
            </a:r>
            <a:r>
              <a:rPr lang="en-IN" sz="2400" b="1" dirty="0" smtClean="0">
                <a:solidFill>
                  <a:srgbClr val="C00000"/>
                </a:solidFill>
                <a:latin typeface="Centaur" pitchFamily="18" charset="0"/>
              </a:rPr>
              <a:t>guest</a:t>
            </a:r>
            <a:r>
              <a:rPr lang="en-IN" sz="2400" dirty="0" smtClean="0">
                <a:latin typeface="Centaur" pitchFamily="18" charset="0"/>
              </a:rPr>
              <a:t> </a:t>
            </a:r>
            <a:r>
              <a:rPr lang="en-IN" sz="2400" b="1" dirty="0" smtClean="0">
                <a:solidFill>
                  <a:srgbClr val="C00000"/>
                </a:solidFill>
                <a:latin typeface="Centaur" pitchFamily="18" charset="0"/>
              </a:rPr>
              <a:t>servers</a:t>
            </a:r>
            <a:r>
              <a:rPr lang="en-IN" sz="2400" dirty="0" smtClean="0">
                <a:latin typeface="Centaur" pitchFamily="18" charset="0"/>
              </a:rPr>
              <a:t> must run the </a:t>
            </a:r>
            <a:r>
              <a:rPr lang="en-IN" sz="2400" b="1" dirty="0" smtClean="0">
                <a:solidFill>
                  <a:srgbClr val="C00000"/>
                </a:solidFill>
                <a:latin typeface="Centaur" pitchFamily="18" charset="0"/>
              </a:rPr>
              <a:t>same</a:t>
            </a:r>
            <a:r>
              <a:rPr lang="en-IN" sz="2400" dirty="0" smtClean="0">
                <a:latin typeface="Centaur" pitchFamily="18" charset="0"/>
              </a:rPr>
              <a:t> </a:t>
            </a:r>
            <a:r>
              <a:rPr lang="en-IN" sz="2400" b="1" dirty="0" smtClean="0">
                <a:solidFill>
                  <a:srgbClr val="C00000"/>
                </a:solidFill>
                <a:latin typeface="Centaur" pitchFamily="18" charset="0"/>
              </a:rPr>
              <a:t>OS</a:t>
            </a:r>
            <a:r>
              <a:rPr lang="en-IN" sz="2400" dirty="0" smtClean="0">
                <a:latin typeface="Centaur" pitchFamily="18" charset="0"/>
              </a:rPr>
              <a:t>. </a:t>
            </a:r>
          </a:p>
          <a:p>
            <a:pPr algn="just"/>
            <a:r>
              <a:rPr lang="en-IN" sz="2400" dirty="0" smtClean="0">
                <a:latin typeface="Centaur" pitchFamily="18" charset="0"/>
              </a:rPr>
              <a:t>Each </a:t>
            </a:r>
            <a:r>
              <a:rPr lang="en-IN" sz="2400" b="1" dirty="0" smtClean="0">
                <a:solidFill>
                  <a:srgbClr val="C00000"/>
                </a:solidFill>
                <a:latin typeface="Centaur" pitchFamily="18" charset="0"/>
              </a:rPr>
              <a:t>virtual</a:t>
            </a:r>
            <a:r>
              <a:rPr lang="en-IN" sz="2400" dirty="0" smtClean="0">
                <a:latin typeface="Centaur" pitchFamily="18" charset="0"/>
              </a:rPr>
              <a:t> </a:t>
            </a:r>
            <a:r>
              <a:rPr lang="en-IN" sz="2400" b="1" dirty="0" smtClean="0">
                <a:solidFill>
                  <a:srgbClr val="C00000"/>
                </a:solidFill>
                <a:latin typeface="Centaur" pitchFamily="18" charset="0"/>
              </a:rPr>
              <a:t>server</a:t>
            </a:r>
            <a:r>
              <a:rPr lang="en-IN" sz="2400" dirty="0" smtClean="0">
                <a:latin typeface="Centaur" pitchFamily="18" charset="0"/>
              </a:rPr>
              <a:t> remains </a:t>
            </a:r>
            <a:r>
              <a:rPr lang="en-IN" sz="2400" b="1" dirty="0" smtClean="0">
                <a:solidFill>
                  <a:srgbClr val="C00000"/>
                </a:solidFill>
                <a:latin typeface="Centaur" pitchFamily="18" charset="0"/>
              </a:rPr>
              <a:t>independent</a:t>
            </a:r>
            <a:r>
              <a:rPr lang="en-IN" sz="2400" dirty="0" smtClean="0">
                <a:latin typeface="Centaur" pitchFamily="18" charset="0"/>
              </a:rPr>
              <a:t> from all the </a:t>
            </a:r>
            <a:r>
              <a:rPr lang="en-IN" sz="2400" b="1" dirty="0" smtClean="0">
                <a:solidFill>
                  <a:srgbClr val="C00000"/>
                </a:solidFill>
                <a:latin typeface="Centaur" pitchFamily="18" charset="0"/>
              </a:rPr>
              <a:t>others</a:t>
            </a:r>
            <a:r>
              <a:rPr lang="en-IN" sz="2400" dirty="0" smtClean="0">
                <a:latin typeface="Centaur" pitchFamily="18" charset="0"/>
              </a:rPr>
              <a:t>, but you can't mix and match operating systems among them.</a:t>
            </a:r>
          </a:p>
          <a:p>
            <a:r>
              <a:rPr lang="en-IN" sz="2400" dirty="0" smtClean="0">
                <a:latin typeface="Centaur" pitchFamily="18" charset="0"/>
              </a:rPr>
              <a:t>Because all the guest operating systems must be the same, this is called a </a:t>
            </a:r>
            <a:r>
              <a:rPr lang="en-IN" sz="2400" b="1" dirty="0" smtClean="0">
                <a:solidFill>
                  <a:srgbClr val="C00000"/>
                </a:solidFill>
                <a:latin typeface="Centaur" pitchFamily="18" charset="0"/>
              </a:rPr>
              <a:t>homogeneous</a:t>
            </a:r>
            <a:r>
              <a:rPr lang="en-IN" sz="2400" dirty="0" smtClean="0">
                <a:latin typeface="Centaur" pitchFamily="18" charset="0"/>
              </a:rPr>
              <a:t> environment.</a:t>
            </a:r>
            <a:endParaRPr lang="en-US" sz="2400" dirty="0">
              <a:latin typeface="Centaur" pitchFamily="18" charset="0"/>
            </a:endParaRPr>
          </a:p>
        </p:txBody>
      </p:sp>
      <p:sp>
        <p:nvSpPr>
          <p:cNvPr id="49159" name="AutoShape 7"/>
          <p:cNvSpPr>
            <a:spLocks noChangeArrowheads="1"/>
          </p:cNvSpPr>
          <p:nvPr/>
        </p:nvSpPr>
        <p:spPr bwMode="auto">
          <a:xfrm>
            <a:off x="4645025" y="2276475"/>
            <a:ext cx="3814763" cy="125412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49160" name="AutoShape 8"/>
          <p:cNvSpPr>
            <a:spLocks noChangeArrowheads="1"/>
          </p:cNvSpPr>
          <p:nvPr/>
        </p:nvSpPr>
        <p:spPr bwMode="auto">
          <a:xfrm>
            <a:off x="4716463" y="4930775"/>
            <a:ext cx="3732212" cy="4826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49161" name="AutoShape 9"/>
          <p:cNvSpPr>
            <a:spLocks noChangeArrowheads="1"/>
          </p:cNvSpPr>
          <p:nvPr/>
        </p:nvSpPr>
        <p:spPr bwMode="auto">
          <a:xfrm>
            <a:off x="4716463" y="2544763"/>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1</a:t>
            </a:r>
          </a:p>
        </p:txBody>
      </p:sp>
      <p:sp>
        <p:nvSpPr>
          <p:cNvPr id="49162" name="AutoShape 10"/>
          <p:cNvSpPr>
            <a:spLocks noChangeArrowheads="1"/>
          </p:cNvSpPr>
          <p:nvPr/>
        </p:nvSpPr>
        <p:spPr bwMode="auto">
          <a:xfrm>
            <a:off x="4792663" y="2133600"/>
            <a:ext cx="3451225" cy="3175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OS-Level Virtualization</a:t>
            </a:r>
          </a:p>
        </p:txBody>
      </p:sp>
      <p:sp>
        <p:nvSpPr>
          <p:cNvPr id="49163" name="AutoShape 11"/>
          <p:cNvSpPr>
            <a:spLocks noChangeArrowheads="1"/>
          </p:cNvSpPr>
          <p:nvPr/>
        </p:nvSpPr>
        <p:spPr bwMode="auto">
          <a:xfrm>
            <a:off x="4727575" y="4068763"/>
            <a:ext cx="3732213" cy="790575"/>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Standard</a:t>
            </a:r>
          </a:p>
          <a:p>
            <a:pPr algn="ctr"/>
            <a:r>
              <a:rPr lang="en-US" altLang="zh-TW" sz="1800" b="1">
                <a:latin typeface="Tahoma" pitchFamily="34" charset="0"/>
              </a:rPr>
              <a:t>Host OS</a:t>
            </a:r>
          </a:p>
        </p:txBody>
      </p:sp>
      <p:sp>
        <p:nvSpPr>
          <p:cNvPr id="49164" name="AutoShape 12"/>
          <p:cNvSpPr>
            <a:spLocks noChangeArrowheads="1"/>
          </p:cNvSpPr>
          <p:nvPr/>
        </p:nvSpPr>
        <p:spPr bwMode="auto">
          <a:xfrm>
            <a:off x="4716463" y="3584575"/>
            <a:ext cx="3732212" cy="482600"/>
          </a:xfrm>
          <a:prstGeom prst="roundRect">
            <a:avLst>
              <a:gd name="adj" fmla="val 16667"/>
            </a:avLst>
          </a:prstGeom>
          <a:solidFill>
            <a:schemeClr val="folHlink"/>
          </a:solidFill>
          <a:ln w="28575">
            <a:solidFill>
              <a:schemeClr val="tx1"/>
            </a:solidFill>
            <a:round/>
            <a:headEnd/>
            <a:tailEnd/>
          </a:ln>
          <a:effectLst/>
        </p:spPr>
        <p:txBody>
          <a:bodyPr wrap="none" anchor="ctr"/>
          <a:lstStyle/>
          <a:p>
            <a:pPr algn="ctr"/>
            <a:r>
              <a:rPr lang="en-US" altLang="zh-TW" sz="1200" b="1">
                <a:latin typeface="Tahoma" pitchFamily="34" charset="0"/>
              </a:rPr>
              <a:t>OS virtualization </a:t>
            </a:r>
          </a:p>
          <a:p>
            <a:pPr algn="ctr"/>
            <a:r>
              <a:rPr lang="en-US" altLang="zh-TW" sz="1200" b="1">
                <a:latin typeface="Tahoma" pitchFamily="34" charset="0"/>
              </a:rPr>
              <a:t>layer</a:t>
            </a:r>
          </a:p>
        </p:txBody>
      </p:sp>
      <p:sp>
        <p:nvSpPr>
          <p:cNvPr id="49165" name="AutoShape 13"/>
          <p:cNvSpPr>
            <a:spLocks noChangeArrowheads="1"/>
          </p:cNvSpPr>
          <p:nvPr/>
        </p:nvSpPr>
        <p:spPr bwMode="auto">
          <a:xfrm>
            <a:off x="59420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2</a:t>
            </a:r>
          </a:p>
        </p:txBody>
      </p:sp>
      <p:sp>
        <p:nvSpPr>
          <p:cNvPr id="49171" name="AutoShape 19"/>
          <p:cNvSpPr>
            <a:spLocks noChangeArrowheads="1"/>
          </p:cNvSpPr>
          <p:nvPr/>
        </p:nvSpPr>
        <p:spPr bwMode="auto">
          <a:xfrm>
            <a:off x="72374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TW" dirty="0">
                <a:solidFill>
                  <a:srgbClr val="FFFF00"/>
                </a:solidFill>
                <a:latin typeface="Centaur" pitchFamily="18" charset="0"/>
              </a:rPr>
              <a:t>Confusion</a:t>
            </a:r>
            <a:r>
              <a:rPr lang="en-US" altLang="zh-TW" dirty="0"/>
              <a:t>…</a:t>
            </a:r>
          </a:p>
        </p:txBody>
      </p:sp>
      <p:sp>
        <p:nvSpPr>
          <p:cNvPr id="104451" name="Rectangle 3"/>
          <p:cNvSpPr>
            <a:spLocks noGrp="1" noChangeArrowheads="1"/>
          </p:cNvSpPr>
          <p:nvPr>
            <p:ph type="body" idx="1"/>
          </p:nvPr>
        </p:nvSpPr>
        <p:spPr>
          <a:xfrm>
            <a:off x="457200" y="1600200"/>
            <a:ext cx="8382000" cy="4876800"/>
          </a:xfrm>
        </p:spPr>
        <p:txBody>
          <a:bodyPr/>
          <a:lstStyle/>
          <a:p>
            <a:pPr algn="just">
              <a:lnSpc>
                <a:spcPct val="90000"/>
              </a:lnSpc>
            </a:pPr>
            <a:r>
              <a:rPr lang="en-US" altLang="zh-TW" sz="2400" b="1" dirty="0">
                <a:solidFill>
                  <a:srgbClr val="0000FF"/>
                </a:solidFill>
                <a:latin typeface="Centaur" pitchFamily="18" charset="0"/>
              </a:rPr>
              <a:t>OS-Level Virtualization.</a:t>
            </a:r>
            <a:r>
              <a:rPr lang="en-US" altLang="zh-TW" sz="2400" b="1" dirty="0">
                <a:solidFill>
                  <a:srgbClr val="FFCC00"/>
                </a:solidFill>
                <a:latin typeface="Centaur" pitchFamily="18" charset="0"/>
              </a:rPr>
              <a:t> </a:t>
            </a:r>
            <a:r>
              <a:rPr lang="en-US" altLang="zh-TW" sz="2400" dirty="0">
                <a:latin typeface="Centaur" pitchFamily="18" charset="0"/>
              </a:rPr>
              <a:t>A type of server virtualization technology which works at the </a:t>
            </a:r>
            <a:r>
              <a:rPr lang="en-US" altLang="zh-TW" sz="2400" b="1" dirty="0">
                <a:solidFill>
                  <a:srgbClr val="C00000"/>
                </a:solidFill>
                <a:latin typeface="Centaur" pitchFamily="18" charset="0"/>
              </a:rPr>
              <a:t>OS</a:t>
            </a:r>
            <a:r>
              <a:rPr lang="en-US" altLang="zh-TW" sz="2400" dirty="0">
                <a:latin typeface="Centaur" pitchFamily="18" charset="0"/>
              </a:rPr>
              <a:t> </a:t>
            </a:r>
            <a:r>
              <a:rPr lang="en-US" altLang="zh-TW" sz="2400" b="1" dirty="0">
                <a:solidFill>
                  <a:srgbClr val="C00000"/>
                </a:solidFill>
                <a:latin typeface="Centaur" pitchFamily="18" charset="0"/>
              </a:rPr>
              <a:t>layer</a:t>
            </a:r>
            <a:r>
              <a:rPr lang="en-US" altLang="zh-TW" sz="2400" dirty="0">
                <a:latin typeface="Centaur" pitchFamily="18" charset="0"/>
              </a:rPr>
              <a:t>. The physical </a:t>
            </a:r>
            <a:r>
              <a:rPr lang="en-US" altLang="zh-TW" sz="2400" b="1" dirty="0">
                <a:solidFill>
                  <a:srgbClr val="C00000"/>
                </a:solidFill>
                <a:latin typeface="Centaur" pitchFamily="18" charset="0"/>
              </a:rPr>
              <a:t>server</a:t>
            </a:r>
            <a:r>
              <a:rPr lang="en-US" altLang="zh-TW" sz="2400" dirty="0">
                <a:latin typeface="Centaur" pitchFamily="18" charset="0"/>
              </a:rPr>
              <a:t> and single instance of the </a:t>
            </a:r>
            <a:r>
              <a:rPr lang="en-US" altLang="zh-TW" sz="2400" b="1" dirty="0">
                <a:solidFill>
                  <a:srgbClr val="C00000"/>
                </a:solidFill>
                <a:latin typeface="Centaur" pitchFamily="18" charset="0"/>
              </a:rPr>
              <a:t>operating</a:t>
            </a:r>
            <a:r>
              <a:rPr lang="en-US" altLang="zh-TW" sz="2400" dirty="0">
                <a:latin typeface="Centaur" pitchFamily="18" charset="0"/>
              </a:rPr>
              <a:t> </a:t>
            </a:r>
            <a:r>
              <a:rPr lang="en-US" altLang="zh-TW" sz="2400" b="1" dirty="0">
                <a:solidFill>
                  <a:srgbClr val="C00000"/>
                </a:solidFill>
                <a:latin typeface="Centaur" pitchFamily="18" charset="0"/>
              </a:rPr>
              <a:t>system</a:t>
            </a:r>
            <a:r>
              <a:rPr lang="en-US" altLang="zh-TW" sz="2400" dirty="0">
                <a:latin typeface="Centaur" pitchFamily="18" charset="0"/>
              </a:rPr>
              <a:t> is </a:t>
            </a:r>
            <a:r>
              <a:rPr lang="en-US" altLang="zh-TW" sz="2400" b="1" dirty="0">
                <a:solidFill>
                  <a:srgbClr val="C00000"/>
                </a:solidFill>
                <a:latin typeface="Centaur" pitchFamily="18" charset="0"/>
              </a:rPr>
              <a:t>virtualized</a:t>
            </a:r>
            <a:r>
              <a:rPr lang="en-US" altLang="zh-TW" sz="2400" dirty="0">
                <a:latin typeface="Centaur" pitchFamily="18" charset="0"/>
              </a:rPr>
              <a:t> into </a:t>
            </a:r>
            <a:r>
              <a:rPr lang="en-US" altLang="zh-TW" sz="2400" b="1" dirty="0">
                <a:solidFill>
                  <a:srgbClr val="C00000"/>
                </a:solidFill>
                <a:latin typeface="Centaur" pitchFamily="18" charset="0"/>
              </a:rPr>
              <a:t>multiple</a:t>
            </a:r>
            <a:r>
              <a:rPr lang="en-US" altLang="zh-TW" sz="2400" dirty="0">
                <a:latin typeface="Centaur" pitchFamily="18" charset="0"/>
              </a:rPr>
              <a:t> isolated partitions, where each partition replicates a real server. The </a:t>
            </a:r>
            <a:r>
              <a:rPr lang="en-US" altLang="zh-TW" sz="2400" b="1" dirty="0">
                <a:solidFill>
                  <a:srgbClr val="C00000"/>
                </a:solidFill>
                <a:latin typeface="Centaur" pitchFamily="18" charset="0"/>
              </a:rPr>
              <a:t>OS</a:t>
            </a:r>
            <a:r>
              <a:rPr lang="en-US" altLang="zh-TW" sz="2400" dirty="0">
                <a:latin typeface="Centaur" pitchFamily="18" charset="0"/>
              </a:rPr>
              <a:t> </a:t>
            </a:r>
            <a:r>
              <a:rPr lang="en-US" altLang="zh-TW" sz="2400" b="1" dirty="0">
                <a:solidFill>
                  <a:srgbClr val="C00000"/>
                </a:solidFill>
                <a:latin typeface="Centaur" pitchFamily="18" charset="0"/>
              </a:rPr>
              <a:t>kernel</a:t>
            </a:r>
            <a:r>
              <a:rPr lang="en-US" altLang="zh-TW" sz="2400" dirty="0">
                <a:latin typeface="Centaur" pitchFamily="18" charset="0"/>
              </a:rPr>
              <a:t> will </a:t>
            </a:r>
            <a:r>
              <a:rPr lang="en-US" altLang="zh-TW" sz="2400" b="1" dirty="0">
                <a:solidFill>
                  <a:srgbClr val="C00000"/>
                </a:solidFill>
                <a:latin typeface="Centaur" pitchFamily="18" charset="0"/>
              </a:rPr>
              <a:t>run</a:t>
            </a:r>
            <a:r>
              <a:rPr lang="en-US" altLang="zh-TW" sz="2400" dirty="0">
                <a:latin typeface="Centaur" pitchFamily="18" charset="0"/>
              </a:rPr>
              <a:t> a </a:t>
            </a:r>
            <a:r>
              <a:rPr lang="en-US" altLang="zh-TW" sz="2400" b="1" dirty="0">
                <a:solidFill>
                  <a:srgbClr val="C00000"/>
                </a:solidFill>
                <a:latin typeface="Centaur" pitchFamily="18" charset="0"/>
              </a:rPr>
              <a:t>single</a:t>
            </a:r>
            <a:r>
              <a:rPr lang="en-US" altLang="zh-TW" sz="2400" dirty="0">
                <a:latin typeface="Centaur" pitchFamily="18" charset="0"/>
              </a:rPr>
              <a:t> </a:t>
            </a:r>
            <a:r>
              <a:rPr lang="en-US" altLang="zh-TW" sz="2400" b="1" dirty="0">
                <a:solidFill>
                  <a:srgbClr val="C00000"/>
                </a:solidFill>
                <a:latin typeface="Centaur" pitchFamily="18" charset="0"/>
              </a:rPr>
              <a:t>operating</a:t>
            </a:r>
            <a:r>
              <a:rPr lang="en-US" altLang="zh-TW" sz="2400" dirty="0">
                <a:latin typeface="Centaur" pitchFamily="18" charset="0"/>
              </a:rPr>
              <a:t> </a:t>
            </a:r>
            <a:r>
              <a:rPr lang="en-US" altLang="zh-TW" sz="2400" b="1" dirty="0">
                <a:solidFill>
                  <a:srgbClr val="C00000"/>
                </a:solidFill>
                <a:latin typeface="Centaur" pitchFamily="18" charset="0"/>
              </a:rPr>
              <a:t>system</a:t>
            </a:r>
            <a:r>
              <a:rPr lang="en-US" altLang="zh-TW" sz="2400" dirty="0">
                <a:latin typeface="Centaur" pitchFamily="18" charset="0"/>
              </a:rPr>
              <a:t> and provide that operating system functionality to each of the partitions. </a:t>
            </a:r>
            <a:endParaRPr lang="en-US" altLang="zh-TW" sz="2400" dirty="0" smtClean="0">
              <a:latin typeface="Centaur" pitchFamily="18" charset="0"/>
            </a:endParaRPr>
          </a:p>
          <a:p>
            <a:pPr algn="just">
              <a:lnSpc>
                <a:spcPct val="90000"/>
              </a:lnSpc>
            </a:pPr>
            <a:endParaRPr lang="en-US" altLang="zh-TW" sz="2400" dirty="0">
              <a:latin typeface="Centaur" pitchFamily="18" charset="0"/>
            </a:endParaRPr>
          </a:p>
          <a:p>
            <a:pPr algn="just">
              <a:lnSpc>
                <a:spcPct val="90000"/>
              </a:lnSpc>
            </a:pPr>
            <a:r>
              <a:rPr lang="en-US" altLang="zh-TW" sz="2400" b="1" dirty="0">
                <a:solidFill>
                  <a:srgbClr val="0000FF"/>
                </a:solidFill>
                <a:latin typeface="Centaur" pitchFamily="18" charset="0"/>
              </a:rPr>
              <a:t>Operating system virtualization</a:t>
            </a:r>
            <a:r>
              <a:rPr lang="en-US" altLang="zh-TW" sz="2400" b="1" dirty="0">
                <a:latin typeface="Centaur" pitchFamily="18" charset="0"/>
              </a:rPr>
              <a:t> </a:t>
            </a:r>
            <a:r>
              <a:rPr lang="en-US" altLang="zh-TW" sz="2400" dirty="0">
                <a:latin typeface="Centaur" pitchFamily="18" charset="0"/>
              </a:rPr>
              <a:t>refers to the use of </a:t>
            </a:r>
            <a:r>
              <a:rPr lang="en-US" altLang="zh-TW" sz="2400" b="1" dirty="0">
                <a:solidFill>
                  <a:srgbClr val="C00000"/>
                </a:solidFill>
                <a:latin typeface="Centaur" pitchFamily="18" charset="0"/>
              </a:rPr>
              <a:t>software</a:t>
            </a:r>
            <a:r>
              <a:rPr lang="en-US" altLang="zh-TW" sz="2400" dirty="0">
                <a:latin typeface="Centaur" pitchFamily="18" charset="0"/>
              </a:rPr>
              <a:t> to allow system </a:t>
            </a:r>
            <a:r>
              <a:rPr lang="en-US" altLang="zh-TW" sz="2400" b="1" dirty="0">
                <a:solidFill>
                  <a:srgbClr val="C00000"/>
                </a:solidFill>
                <a:latin typeface="Centaur" pitchFamily="18" charset="0"/>
              </a:rPr>
              <a:t>hardware</a:t>
            </a:r>
            <a:r>
              <a:rPr lang="en-US" altLang="zh-TW" sz="2400" dirty="0">
                <a:latin typeface="Centaur" pitchFamily="18" charset="0"/>
              </a:rPr>
              <a:t> to run </a:t>
            </a:r>
            <a:r>
              <a:rPr lang="en-US" altLang="zh-TW" sz="2400" b="1" dirty="0">
                <a:solidFill>
                  <a:srgbClr val="C00000"/>
                </a:solidFill>
                <a:latin typeface="Centaur" pitchFamily="18" charset="0"/>
              </a:rPr>
              <a:t>multiple</a:t>
            </a:r>
            <a:r>
              <a:rPr lang="en-US" altLang="zh-TW" sz="2400" dirty="0">
                <a:latin typeface="Centaur" pitchFamily="18" charset="0"/>
              </a:rPr>
              <a:t> </a:t>
            </a:r>
            <a:r>
              <a:rPr lang="en-US" altLang="zh-TW" sz="2400" b="1" dirty="0">
                <a:solidFill>
                  <a:srgbClr val="C00000"/>
                </a:solidFill>
                <a:latin typeface="Centaur" pitchFamily="18" charset="0"/>
              </a:rPr>
              <a:t>instances</a:t>
            </a:r>
            <a:r>
              <a:rPr lang="en-US" altLang="zh-TW" sz="2400" dirty="0">
                <a:latin typeface="Centaur" pitchFamily="18" charset="0"/>
              </a:rPr>
              <a:t> of </a:t>
            </a:r>
            <a:r>
              <a:rPr lang="en-US" altLang="zh-TW" sz="2400" b="1" dirty="0">
                <a:solidFill>
                  <a:srgbClr val="C00000"/>
                </a:solidFill>
                <a:latin typeface="Centaur" pitchFamily="18" charset="0"/>
              </a:rPr>
              <a:t>different</a:t>
            </a:r>
            <a:r>
              <a:rPr lang="en-US" altLang="zh-TW" sz="2400" dirty="0">
                <a:latin typeface="Centaur" pitchFamily="18" charset="0"/>
              </a:rPr>
              <a:t> </a:t>
            </a:r>
            <a:r>
              <a:rPr lang="en-US" altLang="zh-TW" sz="2400" b="1" dirty="0">
                <a:solidFill>
                  <a:srgbClr val="C00000"/>
                </a:solidFill>
                <a:latin typeface="Centaur" pitchFamily="18" charset="0"/>
              </a:rPr>
              <a:t>operating</a:t>
            </a:r>
            <a:r>
              <a:rPr lang="en-US" altLang="zh-TW" sz="2400" dirty="0">
                <a:latin typeface="Centaur" pitchFamily="18" charset="0"/>
              </a:rPr>
              <a:t> </a:t>
            </a:r>
            <a:r>
              <a:rPr lang="en-US" altLang="zh-TW" sz="2400" b="1" dirty="0">
                <a:solidFill>
                  <a:srgbClr val="C00000"/>
                </a:solidFill>
                <a:latin typeface="Centaur" pitchFamily="18" charset="0"/>
              </a:rPr>
              <a:t>systems</a:t>
            </a:r>
            <a:r>
              <a:rPr lang="en-US" altLang="zh-TW" sz="2400" dirty="0">
                <a:latin typeface="Centaur" pitchFamily="18" charset="0"/>
              </a:rPr>
              <a:t> concurrently, allowing you to </a:t>
            </a:r>
            <a:r>
              <a:rPr lang="en-US" altLang="zh-TW" sz="2400" b="1" dirty="0">
                <a:solidFill>
                  <a:srgbClr val="C00000"/>
                </a:solidFill>
                <a:latin typeface="Centaur" pitchFamily="18" charset="0"/>
              </a:rPr>
              <a:t>run</a:t>
            </a:r>
            <a:r>
              <a:rPr lang="en-US" altLang="zh-TW" sz="2400" dirty="0">
                <a:latin typeface="Centaur" pitchFamily="18" charset="0"/>
              </a:rPr>
              <a:t> </a:t>
            </a:r>
            <a:r>
              <a:rPr lang="en-US" altLang="zh-TW" sz="2400" b="1" dirty="0">
                <a:solidFill>
                  <a:srgbClr val="C00000"/>
                </a:solidFill>
                <a:latin typeface="Centaur" pitchFamily="18" charset="0"/>
              </a:rPr>
              <a:t>different</a:t>
            </a:r>
            <a:r>
              <a:rPr lang="en-US" altLang="zh-TW" sz="2400" dirty="0">
                <a:latin typeface="Centaur" pitchFamily="18" charset="0"/>
              </a:rPr>
              <a:t> </a:t>
            </a:r>
            <a:r>
              <a:rPr lang="en-US" altLang="zh-TW" sz="2400" b="1" dirty="0">
                <a:solidFill>
                  <a:srgbClr val="C00000"/>
                </a:solidFill>
                <a:latin typeface="Centaur" pitchFamily="18" charset="0"/>
              </a:rPr>
              <a:t>applications</a:t>
            </a:r>
            <a:r>
              <a:rPr lang="en-US" altLang="zh-TW" sz="2400" dirty="0">
                <a:latin typeface="Centaur" pitchFamily="18" charset="0"/>
              </a:rPr>
              <a:t> requiring </a:t>
            </a:r>
            <a:r>
              <a:rPr lang="en-US" altLang="zh-TW" sz="2400" b="1" dirty="0">
                <a:solidFill>
                  <a:srgbClr val="C00000"/>
                </a:solidFill>
                <a:latin typeface="Centaur" pitchFamily="18" charset="0"/>
              </a:rPr>
              <a:t>different</a:t>
            </a:r>
            <a:r>
              <a:rPr lang="en-US" altLang="zh-TW" sz="2400" dirty="0">
                <a:latin typeface="Centaur" pitchFamily="18" charset="0"/>
              </a:rPr>
              <a:t> </a:t>
            </a:r>
            <a:r>
              <a:rPr lang="en-US" altLang="zh-TW" sz="2400" b="1" dirty="0">
                <a:solidFill>
                  <a:srgbClr val="C00000"/>
                </a:solidFill>
                <a:latin typeface="Centaur" pitchFamily="18" charset="0"/>
              </a:rPr>
              <a:t>operating</a:t>
            </a:r>
            <a:r>
              <a:rPr lang="en-US" altLang="zh-TW" sz="2400" dirty="0">
                <a:latin typeface="Centaur" pitchFamily="18" charset="0"/>
              </a:rPr>
              <a:t> </a:t>
            </a:r>
            <a:r>
              <a:rPr lang="en-US" altLang="zh-TW" sz="2400" b="1" dirty="0">
                <a:solidFill>
                  <a:srgbClr val="C00000"/>
                </a:solidFill>
                <a:latin typeface="Centaur" pitchFamily="18" charset="0"/>
              </a:rPr>
              <a:t>systems</a:t>
            </a:r>
            <a:r>
              <a:rPr lang="en-US" altLang="zh-TW" sz="2400" dirty="0">
                <a:latin typeface="Centaur" pitchFamily="18" charset="0"/>
              </a:rPr>
              <a:t> on </a:t>
            </a:r>
            <a:r>
              <a:rPr lang="en-US" altLang="zh-TW" sz="2400" b="1" dirty="0">
                <a:solidFill>
                  <a:srgbClr val="C00000"/>
                </a:solidFill>
                <a:latin typeface="Centaur" pitchFamily="18" charset="0"/>
              </a:rPr>
              <a:t>one</a:t>
            </a:r>
            <a:r>
              <a:rPr lang="en-US" altLang="zh-TW" sz="2400" dirty="0">
                <a:latin typeface="Centaur" pitchFamily="18" charset="0"/>
              </a:rPr>
              <a:t> </a:t>
            </a:r>
            <a:r>
              <a:rPr lang="en-US" altLang="zh-TW" sz="2400" b="1" dirty="0">
                <a:solidFill>
                  <a:srgbClr val="C00000"/>
                </a:solidFill>
                <a:latin typeface="Centaur" pitchFamily="18" charset="0"/>
              </a:rPr>
              <a:t>computer</a:t>
            </a:r>
            <a:r>
              <a:rPr lang="en-US" altLang="zh-TW" sz="2400" dirty="0">
                <a:latin typeface="Centaur" pitchFamily="18" charset="0"/>
              </a:rPr>
              <a:t> system. The operating systems do not interfere with each other or the various applications. </a:t>
            </a:r>
          </a:p>
          <a:p>
            <a:pPr algn="just">
              <a:lnSpc>
                <a:spcPct val="90000"/>
              </a:lnSpc>
            </a:pPr>
            <a:endParaRPr lang="en-US" altLang="zh-TW" sz="2400" dirty="0">
              <a:latin typeface="Centaur"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47468" y="533400"/>
            <a:ext cx="8229600" cy="685800"/>
          </a:xfrm>
        </p:spPr>
        <p:txBody>
          <a:bodyPr/>
          <a:lstStyle/>
          <a:p>
            <a:r>
              <a:rPr lang="en-US" altLang="zh-TW" dirty="0" smtClean="0">
                <a:solidFill>
                  <a:srgbClr val="FFFF00"/>
                </a:solidFill>
                <a:latin typeface="Centaur" pitchFamily="18" charset="0"/>
              </a:rPr>
              <a:t>Summary of Virtualization Types</a:t>
            </a:r>
            <a:endParaRPr lang="en-US" altLang="zh-TW" dirty="0">
              <a:solidFill>
                <a:srgbClr val="FFFF00"/>
              </a:solidFill>
              <a:latin typeface="Centaur" pitchFamily="18" charset="0"/>
            </a:endParaRPr>
          </a:p>
        </p:txBody>
      </p:sp>
      <p:sp>
        <p:nvSpPr>
          <p:cNvPr id="57347" name="Rectangle 3"/>
          <p:cNvSpPr>
            <a:spLocks noGrp="1" noChangeArrowheads="1"/>
          </p:cNvSpPr>
          <p:nvPr>
            <p:ph type="body" idx="1"/>
          </p:nvPr>
        </p:nvSpPr>
        <p:spPr>
          <a:xfrm>
            <a:off x="471268" y="1600200"/>
            <a:ext cx="8229600" cy="4525963"/>
          </a:xfrm>
        </p:spPr>
        <p:txBody>
          <a:bodyPr/>
          <a:lstStyle/>
          <a:p>
            <a:pPr algn="just"/>
            <a:r>
              <a:rPr lang="en-US" altLang="zh-TW" sz="2800" b="1" dirty="0">
                <a:solidFill>
                  <a:srgbClr val="C00000"/>
                </a:solidFill>
                <a:latin typeface="Centaur" pitchFamily="18" charset="0"/>
              </a:rPr>
              <a:t>Binary</a:t>
            </a:r>
            <a:r>
              <a:rPr lang="en-US" altLang="zh-TW" sz="2800" dirty="0">
                <a:latin typeface="Centaur" pitchFamily="18" charset="0"/>
              </a:rPr>
              <a:t> </a:t>
            </a:r>
            <a:r>
              <a:rPr lang="en-US" altLang="zh-TW" sz="2800" b="1" dirty="0">
                <a:solidFill>
                  <a:srgbClr val="C00000"/>
                </a:solidFill>
                <a:latin typeface="Centaur" pitchFamily="18" charset="0"/>
              </a:rPr>
              <a:t>translation</a:t>
            </a:r>
            <a:r>
              <a:rPr lang="en-US" altLang="zh-TW" sz="2800" dirty="0">
                <a:latin typeface="Centaur" pitchFamily="18" charset="0"/>
              </a:rPr>
              <a:t> is the </a:t>
            </a:r>
            <a:r>
              <a:rPr lang="en-US" altLang="zh-TW" sz="2800" b="1" dirty="0">
                <a:solidFill>
                  <a:srgbClr val="C00000"/>
                </a:solidFill>
                <a:latin typeface="Centaur" pitchFamily="18" charset="0"/>
              </a:rPr>
              <a:t>most</a:t>
            </a:r>
            <a:r>
              <a:rPr lang="en-US" altLang="zh-TW" sz="2800" dirty="0">
                <a:latin typeface="Centaur" pitchFamily="18" charset="0"/>
              </a:rPr>
              <a:t> </a:t>
            </a:r>
            <a:r>
              <a:rPr lang="en-US" altLang="zh-TW" sz="2800" b="1" dirty="0">
                <a:solidFill>
                  <a:srgbClr val="C00000"/>
                </a:solidFill>
                <a:latin typeface="Centaur" pitchFamily="18" charset="0"/>
              </a:rPr>
              <a:t>established</a:t>
            </a:r>
            <a:r>
              <a:rPr lang="en-US" altLang="zh-TW" sz="2800" dirty="0">
                <a:latin typeface="Centaur" pitchFamily="18" charset="0"/>
              </a:rPr>
              <a:t> technology for full virtualization</a:t>
            </a:r>
          </a:p>
          <a:p>
            <a:pPr algn="just"/>
            <a:r>
              <a:rPr lang="en-US" altLang="zh-TW" sz="2800" b="1" dirty="0">
                <a:solidFill>
                  <a:srgbClr val="C00000"/>
                </a:solidFill>
                <a:latin typeface="Centaur" pitchFamily="18" charset="0"/>
              </a:rPr>
              <a:t>Hardware</a:t>
            </a:r>
            <a:r>
              <a:rPr lang="en-US" altLang="zh-TW" sz="2800" dirty="0">
                <a:latin typeface="Centaur" pitchFamily="18" charset="0"/>
              </a:rPr>
              <a:t> </a:t>
            </a:r>
            <a:r>
              <a:rPr lang="en-US" altLang="zh-TW" sz="2800" b="1" dirty="0">
                <a:solidFill>
                  <a:srgbClr val="C00000"/>
                </a:solidFill>
                <a:latin typeface="Centaur" pitchFamily="18" charset="0"/>
              </a:rPr>
              <a:t>assist</a:t>
            </a:r>
            <a:r>
              <a:rPr lang="en-US" altLang="zh-TW" sz="2800" dirty="0">
                <a:latin typeface="Centaur" pitchFamily="18" charset="0"/>
              </a:rPr>
              <a:t> is the </a:t>
            </a:r>
            <a:r>
              <a:rPr lang="en-US" altLang="zh-TW" sz="2800" b="1" dirty="0">
                <a:solidFill>
                  <a:srgbClr val="C00000"/>
                </a:solidFill>
                <a:latin typeface="Centaur" pitchFamily="18" charset="0"/>
              </a:rPr>
              <a:t>future</a:t>
            </a:r>
            <a:r>
              <a:rPr lang="en-US" altLang="zh-TW" sz="2800" dirty="0">
                <a:latin typeface="Centaur" pitchFamily="18" charset="0"/>
              </a:rPr>
              <a:t> of </a:t>
            </a:r>
            <a:r>
              <a:rPr lang="en-US" altLang="zh-TW" sz="2800" b="1" dirty="0">
                <a:solidFill>
                  <a:srgbClr val="C00000"/>
                </a:solidFill>
                <a:latin typeface="Centaur" pitchFamily="18" charset="0"/>
              </a:rPr>
              <a:t>virtualization</a:t>
            </a:r>
            <a:r>
              <a:rPr lang="en-US" altLang="zh-TW" sz="2800" dirty="0">
                <a:latin typeface="Centaur" pitchFamily="18" charset="0"/>
              </a:rPr>
              <a:t>, but it still has a long way to go</a:t>
            </a:r>
          </a:p>
          <a:p>
            <a:pPr algn="just"/>
            <a:r>
              <a:rPr lang="en-US" altLang="zh-TW" sz="2800" b="1" dirty="0" smtClean="0">
                <a:solidFill>
                  <a:srgbClr val="C00000"/>
                </a:solidFill>
                <a:latin typeface="Centaur" pitchFamily="18" charset="0"/>
              </a:rPr>
              <a:t>Para-Virtualization</a:t>
            </a:r>
            <a:r>
              <a:rPr lang="en-US" altLang="zh-TW" sz="2800" dirty="0" smtClean="0">
                <a:latin typeface="Centaur" pitchFamily="18" charset="0"/>
              </a:rPr>
              <a:t> </a:t>
            </a:r>
            <a:r>
              <a:rPr lang="en-US" altLang="zh-TW" sz="2800" dirty="0">
                <a:latin typeface="Centaur" pitchFamily="18" charset="0"/>
              </a:rPr>
              <a:t>delivers </a:t>
            </a:r>
            <a:r>
              <a:rPr lang="en-US" altLang="zh-TW" sz="2800" b="1" dirty="0">
                <a:solidFill>
                  <a:srgbClr val="C00000"/>
                </a:solidFill>
                <a:latin typeface="Centaur" pitchFamily="18" charset="0"/>
              </a:rPr>
              <a:t>performance</a:t>
            </a:r>
            <a:r>
              <a:rPr lang="en-US" altLang="zh-TW" sz="2800" dirty="0">
                <a:latin typeface="Centaur" pitchFamily="18" charset="0"/>
              </a:rPr>
              <a:t> </a:t>
            </a:r>
            <a:r>
              <a:rPr lang="en-US" altLang="zh-TW" sz="2800" b="1" dirty="0">
                <a:solidFill>
                  <a:srgbClr val="C00000"/>
                </a:solidFill>
                <a:latin typeface="Centaur" pitchFamily="18" charset="0"/>
              </a:rPr>
              <a:t>benefits</a:t>
            </a:r>
            <a:r>
              <a:rPr lang="en-US" altLang="zh-TW" sz="2800" dirty="0">
                <a:latin typeface="Centaur" pitchFamily="18" charset="0"/>
              </a:rPr>
              <a:t> with </a:t>
            </a:r>
            <a:r>
              <a:rPr lang="en-US" altLang="zh-TW" sz="2800" b="1" dirty="0">
                <a:solidFill>
                  <a:srgbClr val="C00000"/>
                </a:solidFill>
                <a:latin typeface="Centaur" pitchFamily="18" charset="0"/>
              </a:rPr>
              <a:t>maintenance</a:t>
            </a:r>
            <a:r>
              <a:rPr lang="en-US" altLang="zh-TW" sz="2800" dirty="0">
                <a:latin typeface="Centaur" pitchFamily="18" charset="0"/>
              </a:rPr>
              <a:t> </a:t>
            </a:r>
            <a:r>
              <a:rPr lang="en-US" altLang="zh-TW" sz="2800" b="1" dirty="0">
                <a:solidFill>
                  <a:srgbClr val="C00000"/>
                </a:solidFill>
                <a:latin typeface="Centaur" pitchFamily="18" charset="0"/>
              </a:rPr>
              <a:t>costs</a:t>
            </a:r>
          </a:p>
          <a:p>
            <a:pPr lvl="1" algn="just"/>
            <a:r>
              <a:rPr lang="en-US" altLang="zh-TW" dirty="0" err="1">
                <a:latin typeface="Centaur" pitchFamily="18" charset="0"/>
              </a:rPr>
              <a:t>Xen</a:t>
            </a:r>
            <a:endParaRPr lang="en-US" altLang="zh-TW" dirty="0">
              <a:latin typeface="Centaur" pitchFamily="18" charset="0"/>
            </a:endParaRPr>
          </a:p>
          <a:p>
            <a:pPr lvl="1" algn="just"/>
            <a:r>
              <a:rPr lang="en-US" altLang="zh-TW" dirty="0" err="1">
                <a:latin typeface="Centaur" pitchFamily="18" charset="0"/>
              </a:rPr>
              <a:t>VMWare</a:t>
            </a:r>
            <a:endParaRPr lang="en-US" altLang="zh-TW" dirty="0">
              <a:latin typeface="Centaur"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85800"/>
          </a:xfrm>
        </p:spPr>
        <p:txBody>
          <a:bodyPr/>
          <a:lstStyle/>
          <a:p>
            <a:r>
              <a:rPr lang="en-US" dirty="0" smtClean="0">
                <a:solidFill>
                  <a:srgbClr val="FFFF00"/>
                </a:solidFill>
                <a:latin typeface="Centaur" pitchFamily="18" charset="0"/>
              </a:rPr>
              <a:t>Types of Virtualization</a:t>
            </a:r>
            <a:endParaRPr lang="en-US" dirty="0">
              <a:solidFill>
                <a:srgbClr val="FFFF00"/>
              </a:solidFill>
              <a:latin typeface="Centaur" pitchFamily="18" charset="0"/>
            </a:endParaRPr>
          </a:p>
        </p:txBody>
      </p:sp>
      <p:pic>
        <p:nvPicPr>
          <p:cNvPr id="11266" name="Picture 2"/>
          <p:cNvPicPr>
            <a:picLocks noChangeAspect="1" noChangeArrowheads="1"/>
          </p:cNvPicPr>
          <p:nvPr/>
        </p:nvPicPr>
        <p:blipFill>
          <a:blip r:embed="rId2"/>
          <a:srcRect/>
          <a:stretch>
            <a:fillRect/>
          </a:stretch>
        </p:blipFill>
        <p:spPr bwMode="auto">
          <a:xfrm>
            <a:off x="381000" y="1219200"/>
            <a:ext cx="8610599" cy="5410199"/>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Centaur" pitchFamily="18" charset="0"/>
              </a:rPr>
              <a:t>Virtualization Taxonomy</a:t>
            </a:r>
            <a:endParaRPr lang="en-US" dirty="0">
              <a:solidFill>
                <a:srgbClr val="FFFF00"/>
              </a:solidFill>
              <a:latin typeface="Centaur" pitchFamily="18" charset="0"/>
            </a:endParaRPr>
          </a:p>
        </p:txBody>
      </p:sp>
      <p:pic>
        <p:nvPicPr>
          <p:cNvPr id="1026" name="Picture 2"/>
          <p:cNvPicPr>
            <a:picLocks noChangeAspect="1" noChangeArrowheads="1"/>
          </p:cNvPicPr>
          <p:nvPr/>
        </p:nvPicPr>
        <p:blipFill>
          <a:blip r:embed="rId2"/>
          <a:srcRect/>
          <a:stretch>
            <a:fillRect/>
          </a:stretch>
        </p:blipFill>
        <p:spPr bwMode="auto">
          <a:xfrm>
            <a:off x="228600" y="1676401"/>
            <a:ext cx="8686800" cy="4876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506437" y="133958"/>
            <a:ext cx="8529613" cy="611627"/>
          </a:xfrm>
        </p:spPr>
        <p:txBody>
          <a:bodyPr/>
          <a:lstStyle/>
          <a:p>
            <a:r>
              <a:rPr lang="en-US" altLang="zh-TW" dirty="0">
                <a:solidFill>
                  <a:srgbClr val="FFFF00"/>
                </a:solidFill>
                <a:latin typeface="Centaur" pitchFamily="18" charset="0"/>
              </a:rPr>
              <a:t>Techniques for X86 virtualization </a:t>
            </a:r>
          </a:p>
        </p:txBody>
      </p:sp>
      <p:graphicFrame>
        <p:nvGraphicFramePr>
          <p:cNvPr id="56564" name="Group 244"/>
          <p:cNvGraphicFramePr>
            <a:graphicFrameLocks noGrp="1"/>
          </p:cNvGraphicFramePr>
          <p:nvPr>
            <p:ph type="tbl" idx="1"/>
          </p:nvPr>
        </p:nvGraphicFramePr>
        <p:xfrm>
          <a:off x="414997" y="789403"/>
          <a:ext cx="8229600" cy="5783505"/>
        </p:xfrm>
        <a:graphic>
          <a:graphicData uri="http://schemas.openxmlformats.org/drawingml/2006/table">
            <a:tbl>
              <a:tblPr/>
              <a:tblGrid>
                <a:gridCol w="1274763"/>
                <a:gridCol w="2317750"/>
                <a:gridCol w="2317750"/>
                <a:gridCol w="2319337"/>
              </a:tblGrid>
              <a:tr h="5257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500" b="0" i="0" u="none" strike="noStrike" cap="none" normalizeH="0" baseline="0" dirty="0" smtClean="0">
                          <a:ln>
                            <a:noFill/>
                          </a:ln>
                          <a:solidFill>
                            <a:schemeClr val="tx1"/>
                          </a:solidFill>
                          <a:effectLst/>
                          <a:latin typeface="Centaur" pitchFamily="18" charset="0"/>
                          <a:ea typeface="標楷體" pitchFamily="65" charset="-120"/>
                          <a:cs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400" b="1" i="0" u="none" strike="noStrike" cap="none" normalizeH="0" baseline="0" dirty="0" smtClean="0">
                          <a:ln>
                            <a:noFill/>
                          </a:ln>
                          <a:solidFill>
                            <a:srgbClr val="002060"/>
                          </a:solidFill>
                          <a:effectLst/>
                          <a:latin typeface="Centaur" pitchFamily="18" charset="0"/>
                          <a:ea typeface="標楷體" pitchFamily="65" charset="-120"/>
                        </a:rPr>
                        <a:t>Full  Virtualization with Binary Translation </a:t>
                      </a:r>
                      <a:r>
                        <a:rPr kumimoji="1" lang="zh-TW" altLang="en-US" sz="1400" b="1" i="0" u="none" strike="noStrike" cap="none" normalizeH="0" baseline="0" dirty="0" smtClean="0">
                          <a:ln>
                            <a:noFill/>
                          </a:ln>
                          <a:solidFill>
                            <a:srgbClr val="002060"/>
                          </a:solidFill>
                          <a:effectLst/>
                          <a:latin typeface="Centaur" pitchFamily="18" charset="0"/>
                          <a:ea typeface="標楷體" pitchFamily="65" charset="-120"/>
                          <a:cs typeface="新細明體" pitchFamily="18" charset="-120"/>
                        </a:rPr>
                        <a:t>　</a:t>
                      </a:r>
                      <a:endParaRPr kumimoji="1" lang="zh-TW" altLang="en-US" sz="1400" b="1" i="0" u="none" strike="noStrike" cap="none" normalizeH="0" baseline="0" dirty="0" smtClean="0">
                        <a:ln>
                          <a:noFill/>
                        </a:ln>
                        <a:solidFill>
                          <a:srgbClr val="002060"/>
                        </a:solidFill>
                        <a:effectLst/>
                        <a:latin typeface="Centaur" pitchFamily="18"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400" b="1" i="0" u="none" strike="noStrike" cap="none" normalizeH="0" baseline="0" dirty="0" smtClean="0">
                          <a:ln>
                            <a:noFill/>
                          </a:ln>
                          <a:solidFill>
                            <a:srgbClr val="002060"/>
                          </a:solidFill>
                          <a:effectLst/>
                          <a:latin typeface="Centaur" pitchFamily="18" charset="0"/>
                          <a:ea typeface="標楷體" pitchFamily="65" charset="-120"/>
                        </a:rPr>
                        <a:t>Hardware Assisted Virtualization </a:t>
                      </a:r>
                      <a:r>
                        <a:rPr kumimoji="1" lang="zh-TW" altLang="en-US" sz="1400" b="1" i="0" u="none" strike="noStrike" cap="none" normalizeH="0" baseline="0" dirty="0" smtClean="0">
                          <a:ln>
                            <a:noFill/>
                          </a:ln>
                          <a:solidFill>
                            <a:srgbClr val="002060"/>
                          </a:solidFill>
                          <a:effectLst/>
                          <a:latin typeface="Centaur" pitchFamily="18" charset="0"/>
                          <a:ea typeface="標楷體" pitchFamily="65" charset="-120"/>
                          <a:cs typeface="新細明體" pitchFamily="18" charset="-120"/>
                        </a:rPr>
                        <a:t>　</a:t>
                      </a:r>
                      <a:endParaRPr kumimoji="1" lang="zh-TW" altLang="en-US" sz="1400" b="1" i="0" u="none" strike="noStrike" cap="none" normalizeH="0" baseline="0" dirty="0" smtClean="0">
                        <a:ln>
                          <a:noFill/>
                        </a:ln>
                        <a:solidFill>
                          <a:srgbClr val="002060"/>
                        </a:solidFill>
                        <a:effectLst/>
                        <a:latin typeface="Centaur" pitchFamily="18"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400" b="1" i="0" u="none" strike="noStrike" cap="none" normalizeH="0" baseline="0" dirty="0" smtClean="0">
                          <a:ln>
                            <a:noFill/>
                          </a:ln>
                          <a:solidFill>
                            <a:srgbClr val="002060"/>
                          </a:solidFill>
                          <a:effectLst/>
                          <a:latin typeface="Centaur" pitchFamily="18" charset="0"/>
                          <a:ea typeface="標楷體" pitchFamily="65" charset="-120"/>
                        </a:rPr>
                        <a:t>OS Assisted Virtualization / </a:t>
                      </a:r>
                      <a:r>
                        <a:rPr kumimoji="1" lang="en-US" altLang="zh-TW" sz="1400" b="1" i="0" u="none" strike="noStrike" cap="none" normalizeH="0" baseline="0" dirty="0" err="1" smtClean="0">
                          <a:ln>
                            <a:noFill/>
                          </a:ln>
                          <a:solidFill>
                            <a:srgbClr val="002060"/>
                          </a:solidFill>
                          <a:effectLst/>
                          <a:latin typeface="Centaur" pitchFamily="18" charset="0"/>
                          <a:ea typeface="標楷體" pitchFamily="65" charset="-120"/>
                        </a:rPr>
                        <a:t>Paravirtualization</a:t>
                      </a:r>
                      <a:endParaRPr kumimoji="1" lang="en-US" altLang="zh-TW" sz="1400" b="1" i="0" u="none" strike="noStrike" cap="none" normalizeH="0" baseline="0" dirty="0" smtClean="0">
                        <a:ln>
                          <a:noFill/>
                        </a:ln>
                        <a:solidFill>
                          <a:srgbClr val="002060"/>
                        </a:solidFill>
                        <a:effectLst/>
                        <a:latin typeface="Centaur" pitchFamily="18"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140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Technique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Binary Translation and Direct Execution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Exit to Root Mode on Privileged Instructions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Hypercalls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443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Guest Modification / </a:t>
                      </a:r>
                      <a:endParaRPr kumimoji="1" lang="en-US" altLang="zh-TW" sz="1500" b="0" i="0" u="none" strike="noStrike" cap="none" normalizeH="0" baseline="0" dirty="0" smtClean="0">
                        <a:ln>
                          <a:noFill/>
                        </a:ln>
                        <a:solidFill>
                          <a:schemeClr val="tx1"/>
                        </a:solidFill>
                        <a:effectLst/>
                        <a:latin typeface="Centaur"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Compatibility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Unmodified Guest OS </a:t>
                      </a:r>
                      <a:endParaRPr kumimoji="1" lang="en-US" altLang="zh-TW" sz="1500" b="0" i="0" u="none" strike="noStrike" cap="none" normalizeH="0" baseline="0" dirty="0" smtClean="0">
                        <a:ln>
                          <a:noFill/>
                        </a:ln>
                        <a:solidFill>
                          <a:schemeClr val="tx1"/>
                        </a:solidFill>
                        <a:effectLst/>
                        <a:latin typeface="Centaur"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Excellent compatibility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Unmodified Guest OS </a:t>
                      </a:r>
                      <a:endParaRPr kumimoji="1" lang="en-US" altLang="zh-TW" sz="1500" b="0" i="0" u="none" strike="noStrike" cap="none" normalizeH="0" baseline="0" smtClean="0">
                        <a:ln>
                          <a:noFill/>
                        </a:ln>
                        <a:solidFill>
                          <a:schemeClr val="tx1"/>
                        </a:solidFill>
                        <a:effectLst/>
                        <a:latin typeface="Centaur"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Excellent compatibility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Guest OS modified to issue </a:t>
                      </a:r>
                      <a:r>
                        <a:rPr kumimoji="1" lang="en-US" altLang="zh-TW" sz="1500" b="0" i="0" u="none" strike="noStrike" cap="none" normalizeH="0" baseline="0" dirty="0" err="1" smtClean="0">
                          <a:ln>
                            <a:noFill/>
                          </a:ln>
                          <a:solidFill>
                            <a:schemeClr val="tx1"/>
                          </a:solidFill>
                          <a:effectLst/>
                          <a:latin typeface="Centaur" pitchFamily="18" charset="0"/>
                          <a:ea typeface="標楷體" pitchFamily="65" charset="-120"/>
                        </a:rPr>
                        <a:t>Hypercalls</a:t>
                      </a: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 . So it can't run on Native Hardware or other Hypervisors Poor compatibility; </a:t>
                      </a:r>
                      <a:endParaRPr kumimoji="1" lang="en-US" altLang="zh-TW" sz="1500" b="0" i="0" u="none" strike="noStrike" cap="none" normalizeH="0" baseline="0" dirty="0" smtClean="0">
                        <a:ln>
                          <a:noFill/>
                        </a:ln>
                        <a:solidFill>
                          <a:schemeClr val="tx1"/>
                        </a:solidFill>
                        <a:effectLst/>
                        <a:latin typeface="Centaur"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Not available on Windows </a:t>
                      </a:r>
                      <a:r>
                        <a:rPr kumimoji="1" lang="en-US" altLang="zh-TW" sz="1500" b="0" i="0" u="none" strike="noStrike" cap="none" normalizeH="0" baseline="0" dirty="0" err="1" smtClean="0">
                          <a:ln>
                            <a:noFill/>
                          </a:ln>
                          <a:solidFill>
                            <a:schemeClr val="tx1"/>
                          </a:solidFill>
                          <a:effectLst/>
                          <a:latin typeface="Centaur" pitchFamily="18" charset="0"/>
                          <a:ea typeface="標楷體" pitchFamily="65" charset="-120"/>
                        </a:rPr>
                        <a:t>OSes</a:t>
                      </a: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9187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Performance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Good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Fair Current performance lags Binary Translation virtualization on various workloads but will improve over time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Better in certain cases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140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Used By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VMware, Microsoft, Parallels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VMware, Microsoft, Parallels, Xen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VMware, Xen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9187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smtClean="0">
                          <a:ln>
                            <a:noFill/>
                          </a:ln>
                          <a:solidFill>
                            <a:schemeClr val="tx1"/>
                          </a:solidFill>
                          <a:effectLst/>
                          <a:latin typeface="Centaur" pitchFamily="18" charset="0"/>
                          <a:ea typeface="標楷體" pitchFamily="65" charset="-120"/>
                        </a:rPr>
                        <a:t>Guest OS Hypervisor Independent? </a:t>
                      </a:r>
                      <a:r>
                        <a:rPr kumimoji="1" lang="zh-TW" altLang="en-US" sz="1500" b="0" i="0" u="none" strike="noStrike" cap="none" normalizeH="0" baseline="0" smtClean="0">
                          <a:ln>
                            <a:noFill/>
                          </a:ln>
                          <a:solidFill>
                            <a:schemeClr val="tx1"/>
                          </a:solidFill>
                          <a:effectLst/>
                          <a:latin typeface="Centaur" pitchFamily="18" charset="0"/>
                          <a:ea typeface="標楷體" pitchFamily="65" charset="-120"/>
                          <a:cs typeface="新細明體" pitchFamily="18" charset="-120"/>
                        </a:rPr>
                        <a:t>　</a:t>
                      </a:r>
                      <a:endParaRPr kumimoji="1" lang="zh-TW" altLang="en-US" sz="1500" b="0" i="0" u="none" strike="noStrike" cap="none" normalizeH="0" baseline="0" smtClean="0">
                        <a:ln>
                          <a:noFill/>
                        </a:ln>
                        <a:solidFill>
                          <a:schemeClr val="tx1"/>
                        </a:solidFill>
                        <a:effectLst/>
                        <a:latin typeface="Centaur" pitchFamily="18"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yes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yes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err="1" smtClean="0">
                          <a:ln>
                            <a:noFill/>
                          </a:ln>
                          <a:solidFill>
                            <a:schemeClr val="tx1"/>
                          </a:solidFill>
                          <a:effectLst/>
                          <a:latin typeface="Centaur" pitchFamily="18" charset="0"/>
                          <a:ea typeface="標楷體" pitchFamily="65" charset="-120"/>
                        </a:rPr>
                        <a:t>XenLinux</a:t>
                      </a: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 runs only on </a:t>
                      </a:r>
                      <a:r>
                        <a:rPr kumimoji="1" lang="en-US" altLang="zh-TW" sz="1500" b="0" i="0" u="none" strike="noStrike" cap="none" normalizeH="0" baseline="0" dirty="0" err="1" smtClean="0">
                          <a:ln>
                            <a:noFill/>
                          </a:ln>
                          <a:solidFill>
                            <a:schemeClr val="tx1"/>
                          </a:solidFill>
                          <a:effectLst/>
                          <a:latin typeface="Centaur" pitchFamily="18" charset="0"/>
                          <a:ea typeface="標楷體" pitchFamily="65" charset="-120"/>
                        </a:rPr>
                        <a:t>Xen</a:t>
                      </a: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 Hypervisor </a:t>
                      </a:r>
                      <a:endParaRPr kumimoji="1" lang="en-US" altLang="zh-TW" sz="1500" b="0" i="0" u="none" strike="noStrike" cap="none" normalizeH="0" baseline="0" dirty="0" smtClean="0">
                        <a:ln>
                          <a:noFill/>
                        </a:ln>
                        <a:solidFill>
                          <a:schemeClr val="tx1"/>
                        </a:solidFill>
                        <a:effectLst/>
                        <a:latin typeface="Centaur"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VMI-Linux is Hypervisor agnostic </a:t>
                      </a:r>
                      <a:endParaRPr kumimoji="1" lang="en-US" altLang="zh-TW" sz="1500" b="0" i="0" u="none" strike="noStrike" cap="none" normalizeH="0" baseline="0" dirty="0" smtClean="0">
                        <a:ln>
                          <a:noFill/>
                        </a:ln>
                        <a:solidFill>
                          <a:schemeClr val="tx1"/>
                        </a:solidFill>
                        <a:effectLst/>
                        <a:latin typeface="Centaur" pitchFamily="18" charset="0"/>
                        <a:ea typeface="標楷體"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chemeClr val="tx1"/>
                          </a:solidFill>
                          <a:effectLst/>
                          <a:latin typeface="Centaur" pitchFamily="18" charset="0"/>
                          <a:ea typeface="標楷體" pitchFamily="65"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6563" name="Text Box 243"/>
          <p:cNvSpPr txBox="1">
            <a:spLocks noChangeArrowheads="1"/>
          </p:cNvSpPr>
          <p:nvPr/>
        </p:nvSpPr>
        <p:spPr bwMode="auto">
          <a:xfrm>
            <a:off x="1042988" y="6538913"/>
            <a:ext cx="7243762" cy="274637"/>
          </a:xfrm>
          <a:prstGeom prst="rect">
            <a:avLst/>
          </a:prstGeom>
          <a:noFill/>
          <a:ln w="9525">
            <a:noFill/>
            <a:miter lim="800000"/>
            <a:headEnd/>
            <a:tailEnd/>
          </a:ln>
          <a:effectLst/>
        </p:spPr>
        <p:txBody>
          <a:bodyPr wrap="none">
            <a:spAutoFit/>
          </a:bodyPr>
          <a:lstStyle/>
          <a:p>
            <a:r>
              <a:rPr lang="en-US" altLang="zh-TW" sz="1200">
                <a:latin typeface="Arial" charset="0"/>
              </a:rPr>
              <a:t>Source: VMware white paper, “Understanding Full Virtualization, Paravirtualization, and Hardware Assist”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lstStyle/>
          <a:p>
            <a:r>
              <a:rPr lang="en-US" dirty="0" smtClean="0">
                <a:solidFill>
                  <a:srgbClr val="FFFF00"/>
                </a:solidFill>
                <a:latin typeface="Centaur" pitchFamily="18" charset="0"/>
              </a:rPr>
              <a:t>Importance of Virtualization in Cloud</a:t>
            </a:r>
            <a:endParaRPr lang="en-US" dirty="0">
              <a:solidFill>
                <a:srgbClr val="FFFF00"/>
              </a:solidFill>
              <a:latin typeface="Centaur" pitchFamily="18" charset="0"/>
            </a:endParaRPr>
          </a:p>
        </p:txBody>
      </p:sp>
      <p:sp>
        <p:nvSpPr>
          <p:cNvPr id="3" name="Content Placeholder 2"/>
          <p:cNvSpPr>
            <a:spLocks noGrp="1"/>
          </p:cNvSpPr>
          <p:nvPr>
            <p:ph idx="1"/>
          </p:nvPr>
        </p:nvSpPr>
        <p:spPr>
          <a:xfrm>
            <a:off x="457200" y="1600200"/>
            <a:ext cx="8229600" cy="4953000"/>
          </a:xfrm>
        </p:spPr>
        <p:txBody>
          <a:bodyPr/>
          <a:lstStyle/>
          <a:p>
            <a:pPr algn="just"/>
            <a:r>
              <a:rPr lang="en-US" sz="2400" b="1" dirty="0" smtClean="0">
                <a:solidFill>
                  <a:srgbClr val="C00000"/>
                </a:solidFill>
                <a:latin typeface="Centaur" pitchFamily="18" charset="0"/>
              </a:rPr>
              <a:t>Cloud</a:t>
            </a:r>
            <a:r>
              <a:rPr lang="en-US" sz="2400" dirty="0" smtClean="0">
                <a:latin typeface="Centaur" pitchFamily="18" charset="0"/>
              </a:rPr>
              <a:t> can exist </a:t>
            </a:r>
            <a:r>
              <a:rPr lang="en-US" sz="2400" b="1" dirty="0" smtClean="0">
                <a:solidFill>
                  <a:srgbClr val="C00000"/>
                </a:solidFill>
                <a:latin typeface="Centaur" pitchFamily="18" charset="0"/>
              </a:rPr>
              <a:t>without</a:t>
            </a:r>
            <a:r>
              <a:rPr lang="en-US" sz="2400" dirty="0" smtClean="0">
                <a:latin typeface="Centaur" pitchFamily="18" charset="0"/>
              </a:rPr>
              <a:t> </a:t>
            </a:r>
            <a:r>
              <a:rPr lang="en-US" sz="2400" b="1" dirty="0" smtClean="0">
                <a:solidFill>
                  <a:srgbClr val="C00000"/>
                </a:solidFill>
                <a:latin typeface="Centaur" pitchFamily="18" charset="0"/>
              </a:rPr>
              <a:t>Virtualization</a:t>
            </a:r>
            <a:r>
              <a:rPr lang="en-US" sz="2400" dirty="0" smtClean="0">
                <a:latin typeface="Centaur" pitchFamily="18" charset="0"/>
              </a:rPr>
              <a:t>, although it will be difficult and inefficient.</a:t>
            </a:r>
          </a:p>
          <a:p>
            <a:pPr algn="just"/>
            <a:r>
              <a:rPr lang="en-US" sz="2400" dirty="0" smtClean="0">
                <a:latin typeface="Centaur" pitchFamily="18" charset="0"/>
              </a:rPr>
              <a:t>Cloud makes notion of ”</a:t>
            </a:r>
            <a:r>
              <a:rPr lang="en-US" sz="2400" b="1" dirty="0" smtClean="0">
                <a:solidFill>
                  <a:srgbClr val="C00000"/>
                </a:solidFill>
                <a:latin typeface="Centaur" pitchFamily="18" charset="0"/>
              </a:rPr>
              <a:t>Pay for what you use</a:t>
            </a:r>
            <a:r>
              <a:rPr lang="en-US" sz="2400" dirty="0" smtClean="0">
                <a:latin typeface="Centaur" pitchFamily="18" charset="0"/>
              </a:rPr>
              <a:t>” and ”</a:t>
            </a:r>
            <a:r>
              <a:rPr lang="en-US" sz="2400" b="1" dirty="0" smtClean="0">
                <a:solidFill>
                  <a:srgbClr val="C00000"/>
                </a:solidFill>
                <a:latin typeface="Centaur" pitchFamily="18" charset="0"/>
              </a:rPr>
              <a:t>infinite availability- use as much as you want</a:t>
            </a:r>
            <a:r>
              <a:rPr lang="en-US" sz="2400" dirty="0" smtClean="0">
                <a:latin typeface="Centaur" pitchFamily="18" charset="0"/>
              </a:rPr>
              <a:t>”.</a:t>
            </a:r>
          </a:p>
          <a:p>
            <a:pPr algn="just"/>
            <a:r>
              <a:rPr lang="en-US" sz="2400" dirty="0" smtClean="0">
                <a:latin typeface="Centaur" pitchFamily="18" charset="0"/>
              </a:rPr>
              <a:t>These notions are practical only if we have</a:t>
            </a:r>
          </a:p>
          <a:p>
            <a:pPr algn="just">
              <a:buNone/>
            </a:pPr>
            <a:r>
              <a:rPr lang="en-US" sz="2400" dirty="0" smtClean="0">
                <a:latin typeface="Centaur" pitchFamily="18" charset="0"/>
              </a:rPr>
              <a:t>	– </a:t>
            </a:r>
            <a:r>
              <a:rPr lang="en-US" sz="2400" b="1" dirty="0" smtClean="0">
                <a:solidFill>
                  <a:srgbClr val="C00000"/>
                </a:solidFill>
                <a:latin typeface="Centaur" pitchFamily="18" charset="0"/>
              </a:rPr>
              <a:t>lot of flexibility.</a:t>
            </a:r>
          </a:p>
          <a:p>
            <a:pPr algn="just">
              <a:buNone/>
            </a:pPr>
            <a:r>
              <a:rPr lang="en-US" sz="2400" b="1" dirty="0" smtClean="0">
                <a:solidFill>
                  <a:srgbClr val="C00000"/>
                </a:solidFill>
                <a:latin typeface="Centaur" pitchFamily="18" charset="0"/>
              </a:rPr>
              <a:t>	– efficiency in the back-end</a:t>
            </a:r>
            <a:r>
              <a:rPr lang="en-US" sz="2400" dirty="0" smtClean="0">
                <a:latin typeface="Centaur" pitchFamily="18" charset="0"/>
              </a:rPr>
              <a:t>.</a:t>
            </a:r>
          </a:p>
          <a:p>
            <a:pPr algn="just"/>
            <a:r>
              <a:rPr lang="en-US" sz="2400" dirty="0" smtClean="0">
                <a:latin typeface="Centaur" pitchFamily="18" charset="0"/>
              </a:rPr>
              <a:t>This </a:t>
            </a:r>
            <a:r>
              <a:rPr lang="en-US" sz="2400" b="1" dirty="0" smtClean="0">
                <a:solidFill>
                  <a:srgbClr val="C00000"/>
                </a:solidFill>
                <a:latin typeface="Centaur" pitchFamily="18" charset="0"/>
              </a:rPr>
              <a:t>efficiency</a:t>
            </a:r>
            <a:r>
              <a:rPr lang="en-US" sz="2400" dirty="0" smtClean="0">
                <a:latin typeface="Centaur" pitchFamily="18" charset="0"/>
              </a:rPr>
              <a:t> is readily available in </a:t>
            </a:r>
            <a:r>
              <a:rPr lang="en-US" sz="2400" b="1" dirty="0" smtClean="0">
                <a:solidFill>
                  <a:srgbClr val="C00000"/>
                </a:solidFill>
                <a:latin typeface="Centaur" pitchFamily="18" charset="0"/>
              </a:rPr>
              <a:t>Virtualized</a:t>
            </a:r>
            <a:r>
              <a:rPr lang="en-US" sz="2400" dirty="0" smtClean="0">
                <a:latin typeface="Centaur" pitchFamily="18" charset="0"/>
              </a:rPr>
              <a:t> </a:t>
            </a:r>
            <a:r>
              <a:rPr lang="en-US" sz="2400" b="1" dirty="0" smtClean="0">
                <a:solidFill>
                  <a:srgbClr val="C00000"/>
                </a:solidFill>
                <a:latin typeface="Centaur" pitchFamily="18" charset="0"/>
              </a:rPr>
              <a:t>Environments</a:t>
            </a:r>
            <a:r>
              <a:rPr lang="en-US" sz="2400" dirty="0" smtClean="0">
                <a:latin typeface="Centaur" pitchFamily="18" charset="0"/>
              </a:rPr>
              <a:t> and Machines.</a:t>
            </a:r>
          </a:p>
          <a:p>
            <a:r>
              <a:rPr lang="en-US" sz="2400" b="1" dirty="0" smtClean="0">
                <a:solidFill>
                  <a:srgbClr val="C00000"/>
                </a:solidFill>
                <a:latin typeface="Centaur" pitchFamily="18" charset="0"/>
              </a:rPr>
              <a:t>Virtualization</a:t>
            </a:r>
            <a:r>
              <a:rPr lang="en-US" sz="2400" dirty="0" smtClean="0">
                <a:latin typeface="Centaur" pitchFamily="18" charset="0"/>
              </a:rPr>
              <a:t> is </a:t>
            </a:r>
            <a:r>
              <a:rPr lang="en-US" sz="2400" b="1" dirty="0" smtClean="0">
                <a:solidFill>
                  <a:srgbClr val="C00000"/>
                </a:solidFill>
                <a:latin typeface="Centaur" pitchFamily="18" charset="0"/>
              </a:rPr>
              <a:t>not</a:t>
            </a:r>
            <a:r>
              <a:rPr lang="en-US" sz="2400" dirty="0" smtClean="0">
                <a:latin typeface="Centaur" pitchFamily="18" charset="0"/>
              </a:rPr>
              <a:t> </a:t>
            </a:r>
            <a:r>
              <a:rPr lang="en-US" sz="2400" b="1" dirty="0" smtClean="0">
                <a:solidFill>
                  <a:srgbClr val="C00000"/>
                </a:solidFill>
                <a:latin typeface="Centaur" pitchFamily="18" charset="0"/>
              </a:rPr>
              <a:t>necessary</a:t>
            </a:r>
            <a:r>
              <a:rPr lang="en-US" sz="2400" dirty="0" smtClean="0">
                <a:latin typeface="Centaur" pitchFamily="18" charset="0"/>
              </a:rPr>
              <a:t> to create a </a:t>
            </a:r>
            <a:r>
              <a:rPr lang="en-US" sz="2400" b="1" dirty="0" smtClean="0">
                <a:solidFill>
                  <a:srgbClr val="C00000"/>
                </a:solidFill>
                <a:latin typeface="Centaur" pitchFamily="18" charset="0"/>
              </a:rPr>
              <a:t>cloud</a:t>
            </a:r>
            <a:r>
              <a:rPr lang="en-US" sz="2400" dirty="0" smtClean="0">
                <a:latin typeface="Centaur" pitchFamily="18" charset="0"/>
              </a:rPr>
              <a:t> </a:t>
            </a:r>
            <a:r>
              <a:rPr lang="en-US" sz="2400" b="1" dirty="0" smtClean="0">
                <a:solidFill>
                  <a:srgbClr val="C00000"/>
                </a:solidFill>
                <a:latin typeface="Centaur" pitchFamily="18" charset="0"/>
              </a:rPr>
              <a:t>environment</a:t>
            </a:r>
            <a:r>
              <a:rPr lang="en-US" sz="2400" dirty="0" smtClean="0">
                <a:latin typeface="Centaur" pitchFamily="18" charset="0"/>
              </a:rPr>
              <a:t>, but it enables </a:t>
            </a:r>
            <a:r>
              <a:rPr lang="en-US" sz="2400" b="1" dirty="0" smtClean="0">
                <a:solidFill>
                  <a:srgbClr val="C00000"/>
                </a:solidFill>
                <a:latin typeface="Centaur" pitchFamily="18" charset="0"/>
              </a:rPr>
              <a:t>rapid</a:t>
            </a:r>
            <a:r>
              <a:rPr lang="en-US" sz="2400" dirty="0" smtClean="0">
                <a:latin typeface="Centaur" pitchFamily="18" charset="0"/>
              </a:rPr>
              <a:t> </a:t>
            </a:r>
            <a:r>
              <a:rPr lang="en-US" sz="2400" b="1" dirty="0" smtClean="0">
                <a:solidFill>
                  <a:srgbClr val="C00000"/>
                </a:solidFill>
                <a:latin typeface="Centaur" pitchFamily="18" charset="0"/>
              </a:rPr>
              <a:t>scaling</a:t>
            </a:r>
            <a:r>
              <a:rPr lang="en-US" sz="2400" dirty="0" smtClean="0">
                <a:latin typeface="Centaur" pitchFamily="18" charset="0"/>
              </a:rPr>
              <a:t> of </a:t>
            </a:r>
            <a:r>
              <a:rPr lang="en-US" sz="2400" b="1" dirty="0" smtClean="0">
                <a:solidFill>
                  <a:srgbClr val="C00000"/>
                </a:solidFill>
                <a:latin typeface="Centaur" pitchFamily="18" charset="0"/>
              </a:rPr>
              <a:t>resources</a:t>
            </a:r>
            <a:r>
              <a:rPr lang="en-US" sz="2400" dirty="0" smtClean="0">
                <a:latin typeface="Centaur" pitchFamily="18" charset="0"/>
              </a:rPr>
              <a:t> in a way that non-virtualized environments find hard to achieve.</a:t>
            </a:r>
            <a:endParaRPr lang="en-US" sz="2400" dirty="0">
              <a:latin typeface="Centaur"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FFF00"/>
                </a:solidFill>
                <a:latin typeface="Centaur" pitchFamily="18" charset="0"/>
              </a:rPr>
              <a:t>Disadvantages of Virtualization</a:t>
            </a:r>
            <a:endParaRPr lang="en-US" dirty="0">
              <a:solidFill>
                <a:srgbClr val="FFFF00"/>
              </a:solidFill>
              <a:latin typeface="Centaur" pitchFamily="18" charset="0"/>
            </a:endParaRPr>
          </a:p>
        </p:txBody>
      </p:sp>
      <p:sp>
        <p:nvSpPr>
          <p:cNvPr id="7" name="Content Placeholder 6"/>
          <p:cNvSpPr>
            <a:spLocks noGrp="1"/>
          </p:cNvSpPr>
          <p:nvPr>
            <p:ph idx="1"/>
          </p:nvPr>
        </p:nvSpPr>
        <p:spPr>
          <a:xfrm>
            <a:off x="457200" y="1371600"/>
            <a:ext cx="8229600" cy="5257800"/>
          </a:xfrm>
        </p:spPr>
        <p:txBody>
          <a:bodyPr/>
          <a:lstStyle/>
          <a:p>
            <a:pPr algn="just"/>
            <a:r>
              <a:rPr lang="en-US" sz="2000" dirty="0" smtClean="0">
                <a:latin typeface="Centaur" pitchFamily="18" charset="0"/>
              </a:rPr>
              <a:t>Specific </a:t>
            </a:r>
            <a:r>
              <a:rPr lang="en-US" sz="2000" b="1" dirty="0" smtClean="0">
                <a:solidFill>
                  <a:srgbClr val="C00000"/>
                </a:solidFill>
                <a:latin typeface="Centaur" pitchFamily="18" charset="0"/>
              </a:rPr>
              <a:t>hardware</a:t>
            </a:r>
            <a:r>
              <a:rPr lang="en-US" sz="2000" dirty="0" smtClean="0">
                <a:latin typeface="Centaur" pitchFamily="18" charset="0"/>
              </a:rPr>
              <a:t> </a:t>
            </a:r>
            <a:r>
              <a:rPr lang="en-US" sz="2000" b="1" dirty="0" smtClean="0">
                <a:solidFill>
                  <a:srgbClr val="C00000"/>
                </a:solidFill>
                <a:latin typeface="Centaur" pitchFamily="18" charset="0"/>
              </a:rPr>
              <a:t>requirements</a:t>
            </a:r>
          </a:p>
          <a:p>
            <a:pPr algn="just"/>
            <a:r>
              <a:rPr lang="en-US" sz="2000" b="1" dirty="0" smtClean="0">
                <a:solidFill>
                  <a:srgbClr val="C00000"/>
                </a:solidFill>
                <a:latin typeface="Centaur" pitchFamily="18" charset="0"/>
              </a:rPr>
              <a:t>Upfront cost</a:t>
            </a:r>
          </a:p>
          <a:p>
            <a:pPr algn="just"/>
            <a:r>
              <a:rPr lang="en-US" sz="2000" b="1" dirty="0" smtClean="0">
                <a:solidFill>
                  <a:srgbClr val="C00000"/>
                </a:solidFill>
                <a:latin typeface="Centaur" pitchFamily="18" charset="0"/>
              </a:rPr>
              <a:t>Some programs don’t take Virtualization</a:t>
            </a:r>
          </a:p>
          <a:p>
            <a:pPr algn="just"/>
            <a:r>
              <a:rPr lang="en-US" sz="2000" b="1" dirty="0" smtClean="0">
                <a:solidFill>
                  <a:srgbClr val="C00000"/>
                </a:solidFill>
                <a:latin typeface="Centaur" pitchFamily="18" charset="0"/>
              </a:rPr>
              <a:t>VMs need lot of power</a:t>
            </a:r>
          </a:p>
          <a:p>
            <a:pPr algn="just"/>
            <a:r>
              <a:rPr lang="en-US" sz="2000" b="1" dirty="0" smtClean="0">
                <a:solidFill>
                  <a:srgbClr val="C00000"/>
                </a:solidFill>
                <a:latin typeface="Centaur" pitchFamily="18" charset="0"/>
              </a:rPr>
              <a:t>You still need those old desktops</a:t>
            </a:r>
          </a:p>
          <a:p>
            <a:pPr algn="just"/>
            <a:r>
              <a:rPr lang="en-US" sz="2000" b="1" dirty="0" smtClean="0">
                <a:solidFill>
                  <a:srgbClr val="C00000"/>
                </a:solidFill>
                <a:latin typeface="Centaur" pitchFamily="18" charset="0"/>
              </a:rPr>
              <a:t>You will need fast network</a:t>
            </a:r>
          </a:p>
          <a:p>
            <a:pPr algn="just"/>
            <a:r>
              <a:rPr lang="en-US" sz="2000" b="1" dirty="0" smtClean="0">
                <a:solidFill>
                  <a:srgbClr val="C00000"/>
                </a:solidFill>
                <a:latin typeface="Centaur" pitchFamily="18" charset="0"/>
              </a:rPr>
              <a:t>Computing is virtual, peripherals are real.</a:t>
            </a:r>
          </a:p>
          <a:p>
            <a:pPr algn="just"/>
            <a:r>
              <a:rPr lang="en-US" sz="2000" dirty="0" smtClean="0">
                <a:latin typeface="Centaur" pitchFamily="18" charset="0"/>
              </a:rPr>
              <a:t>Some </a:t>
            </a:r>
            <a:r>
              <a:rPr lang="en-US" sz="2000" b="1" dirty="0" smtClean="0">
                <a:solidFill>
                  <a:srgbClr val="C00000"/>
                </a:solidFill>
                <a:latin typeface="Centaur" pitchFamily="18" charset="0"/>
              </a:rPr>
              <a:t>hardware</a:t>
            </a:r>
            <a:r>
              <a:rPr lang="en-US" sz="2000" dirty="0" smtClean="0">
                <a:latin typeface="Centaur" pitchFamily="18" charset="0"/>
              </a:rPr>
              <a:t> </a:t>
            </a:r>
            <a:r>
              <a:rPr lang="en-US" sz="2000" b="1" dirty="0" smtClean="0">
                <a:solidFill>
                  <a:srgbClr val="C00000"/>
                </a:solidFill>
                <a:latin typeface="Centaur" pitchFamily="18" charset="0"/>
              </a:rPr>
              <a:t>architectures</a:t>
            </a:r>
            <a:r>
              <a:rPr lang="en-US" sz="2000" dirty="0" smtClean="0">
                <a:latin typeface="Centaur" pitchFamily="18" charset="0"/>
              </a:rPr>
              <a:t> or features are </a:t>
            </a:r>
            <a:r>
              <a:rPr lang="en-US" sz="2000" b="1" dirty="0" smtClean="0">
                <a:solidFill>
                  <a:srgbClr val="C00000"/>
                </a:solidFill>
                <a:latin typeface="Centaur" pitchFamily="18" charset="0"/>
              </a:rPr>
              <a:t>impossible</a:t>
            </a:r>
            <a:r>
              <a:rPr lang="en-US" sz="2000" dirty="0" smtClean="0">
                <a:latin typeface="Centaur" pitchFamily="18" charset="0"/>
              </a:rPr>
              <a:t> to </a:t>
            </a:r>
            <a:r>
              <a:rPr lang="en-US" sz="2000" b="1" dirty="0" smtClean="0">
                <a:solidFill>
                  <a:srgbClr val="C00000"/>
                </a:solidFill>
                <a:latin typeface="Centaur" pitchFamily="18" charset="0"/>
              </a:rPr>
              <a:t>virtualize</a:t>
            </a:r>
            <a:r>
              <a:rPr lang="en-US" sz="2000" dirty="0" smtClean="0">
                <a:latin typeface="Centaur" pitchFamily="18" charset="0"/>
              </a:rPr>
              <a:t> such as:</a:t>
            </a:r>
          </a:p>
          <a:p>
            <a:pPr algn="just">
              <a:buNone/>
            </a:pPr>
            <a:r>
              <a:rPr lang="en-US" sz="2000" dirty="0" smtClean="0">
                <a:latin typeface="Centaur" pitchFamily="18" charset="0"/>
              </a:rPr>
              <a:t>	– Certain registers or state not exposed</a:t>
            </a:r>
          </a:p>
          <a:p>
            <a:pPr algn="just">
              <a:buNone/>
            </a:pPr>
            <a:r>
              <a:rPr lang="en-US" sz="2000" dirty="0" smtClean="0">
                <a:latin typeface="Centaur" pitchFamily="18" charset="0"/>
              </a:rPr>
              <a:t>	– Clocks, time, and real-time behavior</a:t>
            </a:r>
          </a:p>
          <a:p>
            <a:pPr algn="just"/>
            <a:r>
              <a:rPr lang="en-US" sz="2000" dirty="0" smtClean="0">
                <a:latin typeface="Centaur" pitchFamily="18" charset="0"/>
              </a:rPr>
              <a:t>Virtualization may not work well for :</a:t>
            </a:r>
          </a:p>
          <a:p>
            <a:pPr lvl="1" algn="just"/>
            <a:r>
              <a:rPr lang="en-US" sz="1600" b="1" dirty="0" smtClean="0">
                <a:solidFill>
                  <a:srgbClr val="C00000"/>
                </a:solidFill>
                <a:latin typeface="Centaur" pitchFamily="18" charset="0"/>
              </a:rPr>
              <a:t>Resource-intensive applications</a:t>
            </a:r>
          </a:p>
          <a:p>
            <a:pPr algn="just">
              <a:buNone/>
            </a:pPr>
            <a:r>
              <a:rPr lang="en-US" sz="2000" dirty="0" smtClean="0">
                <a:latin typeface="Centaur" pitchFamily="18" charset="0"/>
              </a:rPr>
              <a:t>	–VMs may have RAM/CPU limitations</a:t>
            </a:r>
          </a:p>
          <a:p>
            <a:pPr lvl="1" algn="just"/>
            <a:r>
              <a:rPr lang="en-US" sz="1600" b="1" dirty="0" smtClean="0">
                <a:solidFill>
                  <a:srgbClr val="C00000"/>
                </a:solidFill>
                <a:latin typeface="Centaur" pitchFamily="18" charset="0"/>
              </a:rPr>
              <a:t>Performance</a:t>
            </a:r>
            <a:r>
              <a:rPr lang="en-US" sz="1600" dirty="0" smtClean="0">
                <a:latin typeface="Centaur" pitchFamily="18" charset="0"/>
              </a:rPr>
              <a:t> </a:t>
            </a:r>
            <a:r>
              <a:rPr lang="en-US" sz="1600" b="1" dirty="0" smtClean="0">
                <a:solidFill>
                  <a:srgbClr val="C00000"/>
                </a:solidFill>
                <a:latin typeface="Centaur" pitchFamily="18" charset="0"/>
              </a:rPr>
              <a:t>testing</a:t>
            </a:r>
          </a:p>
          <a:p>
            <a:pPr lvl="1" algn="just"/>
            <a:r>
              <a:rPr lang="en-US" sz="1600" b="1" dirty="0" smtClean="0">
                <a:solidFill>
                  <a:srgbClr val="C00000"/>
                </a:solidFill>
                <a:latin typeface="Centaur" pitchFamily="18" charset="0"/>
              </a:rPr>
              <a:t>Hardware</a:t>
            </a:r>
            <a:r>
              <a:rPr lang="en-US" sz="1600" dirty="0" smtClean="0">
                <a:latin typeface="Centaur" pitchFamily="18" charset="0"/>
              </a:rPr>
              <a:t> </a:t>
            </a:r>
            <a:r>
              <a:rPr lang="en-US" sz="1600" b="1" dirty="0" smtClean="0">
                <a:solidFill>
                  <a:srgbClr val="C00000"/>
                </a:solidFill>
                <a:latin typeface="Centaur" pitchFamily="18" charset="0"/>
              </a:rPr>
              <a:t>compatibility</a:t>
            </a:r>
            <a:r>
              <a:rPr lang="en-US" sz="1600" dirty="0" smtClean="0">
                <a:latin typeface="Centaur" pitchFamily="18" charset="0"/>
              </a:rPr>
              <a:t> </a:t>
            </a:r>
            <a:r>
              <a:rPr lang="en-US" sz="1600" b="1" dirty="0" smtClean="0">
                <a:solidFill>
                  <a:srgbClr val="C00000"/>
                </a:solidFill>
                <a:latin typeface="Centaur" pitchFamily="18" charset="0"/>
              </a:rPr>
              <a:t>testing</a:t>
            </a:r>
          </a:p>
          <a:p>
            <a:pPr algn="just">
              <a:buNone/>
            </a:pPr>
            <a:endParaRPr lang="en-US" sz="2000" dirty="0" smtClean="0">
              <a:latin typeface="Centaur"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srcRect l="20468" r="19627" b="32130"/>
          <a:stretch>
            <a:fillRect/>
          </a:stretch>
        </p:blipFill>
        <p:spPr bwMode="auto">
          <a:xfrm>
            <a:off x="1243013" y="2039938"/>
            <a:ext cx="7305675" cy="2565400"/>
          </a:xfrm>
          <a:prstGeom prst="rect">
            <a:avLst/>
          </a:prstGeom>
          <a:noFill/>
          <a:ln w="9525">
            <a:noFill/>
            <a:miter lim="800000"/>
            <a:headEnd/>
            <a:tailEnd/>
          </a:ln>
        </p:spPr>
      </p:pic>
      <p:sp>
        <p:nvSpPr>
          <p:cNvPr id="34819" name="Text Box 3"/>
          <p:cNvSpPr txBox="1">
            <a:spLocks noChangeArrowheads="1"/>
          </p:cNvSpPr>
          <p:nvPr/>
        </p:nvSpPr>
        <p:spPr bwMode="auto">
          <a:xfrm>
            <a:off x="749300" y="277813"/>
            <a:ext cx="7705725" cy="1499770"/>
          </a:xfrm>
          <a:prstGeom prst="rect">
            <a:avLst/>
          </a:prstGeom>
          <a:noFill/>
          <a:ln w="9525">
            <a:noFill/>
            <a:miter lim="800000"/>
            <a:headEnd/>
            <a:tailEnd/>
          </a:ln>
        </p:spPr>
        <p:txBody>
          <a:bodyPr>
            <a:spAutoFit/>
          </a:bodyPr>
          <a:lstStyle/>
          <a:p>
            <a:pPr algn="ctr">
              <a:lnSpc>
                <a:spcPct val="130000"/>
              </a:lnSpc>
              <a:spcBef>
                <a:spcPct val="50000"/>
              </a:spcBef>
            </a:pPr>
            <a:r>
              <a:rPr lang="en-US" sz="3600" b="0" dirty="0">
                <a:solidFill>
                  <a:srgbClr val="FFFF00"/>
                </a:solidFill>
                <a:latin typeface="Centaur" pitchFamily="18" charset="0"/>
              </a:rPr>
              <a:t>Multi-Core Virtualization</a:t>
            </a:r>
            <a:r>
              <a:rPr lang="en-US" sz="4400" b="0" dirty="0">
                <a:solidFill>
                  <a:srgbClr val="FFFF00"/>
                </a:solidFill>
                <a:latin typeface="Centaur" pitchFamily="18" charset="0"/>
              </a:rPr>
              <a:t>: </a:t>
            </a:r>
            <a:br>
              <a:rPr lang="en-US" sz="4400" b="0" dirty="0">
                <a:solidFill>
                  <a:srgbClr val="FFFF00"/>
                </a:solidFill>
                <a:latin typeface="Centaur" pitchFamily="18" charset="0"/>
              </a:rPr>
            </a:br>
            <a:r>
              <a:rPr lang="en-US" sz="2800" b="1" dirty="0">
                <a:solidFill>
                  <a:srgbClr val="C00000"/>
                </a:solidFill>
                <a:latin typeface="Centaur" pitchFamily="18" charset="0"/>
              </a:rPr>
              <a:t>VCPU vs. traditional CPU</a:t>
            </a:r>
          </a:p>
        </p:txBody>
      </p:sp>
      <p:sp>
        <p:nvSpPr>
          <p:cNvPr id="223236" name="Rectangle 4"/>
          <p:cNvSpPr>
            <a:spLocks noChangeArrowheads="1"/>
          </p:cNvSpPr>
          <p:nvPr/>
        </p:nvSpPr>
        <p:spPr bwMode="auto">
          <a:xfrm>
            <a:off x="457200" y="4864100"/>
            <a:ext cx="8166100" cy="1631216"/>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wrap="square" anchor="ctr">
            <a:spAutoFit/>
          </a:bodyPr>
          <a:lstStyle/>
          <a:p>
            <a:pPr eaLnBrk="0" hangingPunct="0">
              <a:defRPr/>
            </a:pPr>
            <a:r>
              <a:rPr lang="en-US" sz="2000" b="0" dirty="0">
                <a:solidFill>
                  <a:srgbClr val="C00000"/>
                </a:solidFill>
                <a:latin typeface="Centaur" pitchFamily="18" charset="0"/>
                <a:cs typeface="Arial" charset="0"/>
              </a:rPr>
              <a:t>Figure 3.16 Four VCPUs are exposed  to the software, only three cores are actually present. VCPUs V0, V1, and V3 have been transparently migrated, while VCPU V2 has been transparently suspended. (Courtesy of Wells, et al., “Dynamic Heterogeneity and the Need for Multicore Virtualization”,</a:t>
            </a:r>
            <a:r>
              <a:rPr lang="en-US" sz="2000" b="0" i="1" dirty="0">
                <a:solidFill>
                  <a:srgbClr val="C00000"/>
                </a:solidFill>
                <a:latin typeface="Centaur" pitchFamily="18" charset="0"/>
                <a:cs typeface="Arial" charset="0"/>
              </a:rPr>
              <a:t> ACM SIGOPS Operating Systems Review, </a:t>
            </a:r>
            <a:r>
              <a:rPr lang="en-US" sz="2000" b="0" dirty="0">
                <a:solidFill>
                  <a:srgbClr val="C00000"/>
                </a:solidFill>
                <a:latin typeface="Centaur" pitchFamily="18" charset="0"/>
                <a:cs typeface="Arial" charset="0"/>
              </a:rPr>
              <a:t>ACM Press, 2009 [68] ) </a:t>
            </a:r>
          </a:p>
        </p:txBody>
      </p:sp>
    </p:spTree>
  </p:cSld>
  <p:clrMapOvr>
    <a:masterClrMapping/>
  </p:clrMapOvr>
  <p:transition>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311150" y="414338"/>
            <a:ext cx="8404225" cy="584775"/>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nchor="ctr">
            <a:spAutoFit/>
          </a:bodyPr>
          <a:lstStyle/>
          <a:p>
            <a:pPr algn="ctr" eaLnBrk="0" hangingPunct="0">
              <a:defRPr/>
            </a:pPr>
            <a:r>
              <a:rPr lang="en-US" sz="3200" b="0" dirty="0">
                <a:solidFill>
                  <a:srgbClr val="FFFF00"/>
                </a:solidFill>
                <a:latin typeface="Centaur" pitchFamily="18" charset="0"/>
                <a:ea typeface="Times New Roman" pitchFamily="18" charset="0"/>
                <a:cs typeface="Calibri" pitchFamily="34" charset="0"/>
              </a:rPr>
              <a:t>Virtual  Cores vs. Physical Processor Cores</a:t>
            </a:r>
          </a:p>
        </p:txBody>
      </p:sp>
      <p:graphicFrame>
        <p:nvGraphicFramePr>
          <p:cNvPr id="200792" name="Group 88"/>
          <p:cNvGraphicFramePr>
            <a:graphicFrameLocks noGrp="1"/>
          </p:cNvGraphicFramePr>
          <p:nvPr/>
        </p:nvGraphicFramePr>
        <p:xfrm>
          <a:off x="457200" y="1219200"/>
          <a:ext cx="8370888" cy="5495608"/>
        </p:xfrm>
        <a:graphic>
          <a:graphicData uri="http://schemas.openxmlformats.org/drawingml/2006/table">
            <a:tbl>
              <a:tblPr>
                <a:tableStyleId>{8A107856-5554-42FB-B03E-39F5DBC370BA}</a:tableStyleId>
              </a:tblPr>
              <a:tblGrid>
                <a:gridCol w="4286250"/>
                <a:gridCol w="4084638"/>
              </a:tblGrid>
              <a:tr h="6492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u="none" strike="noStrike" cap="none" normalizeH="0" baseline="0" dirty="0" smtClean="0">
                          <a:ln>
                            <a:noFill/>
                          </a:ln>
                          <a:effectLst/>
                          <a:latin typeface="Centaur" pitchFamily="18" charset="0"/>
                        </a:rPr>
                        <a:t>Physical cores</a:t>
                      </a:r>
                      <a:endParaRPr kumimoji="0" lang="en-US" sz="2400" b="1" i="0" u="none" strike="noStrike" cap="none" normalizeH="0" baseline="0" dirty="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u="none" strike="noStrike" cap="none" normalizeH="0" baseline="0" dirty="0" smtClean="0">
                          <a:ln>
                            <a:noFill/>
                          </a:ln>
                          <a:effectLst/>
                          <a:latin typeface="Centaur" pitchFamily="18" charset="0"/>
                        </a:rPr>
                        <a:t>Virtual cores</a:t>
                      </a:r>
                      <a:endParaRPr kumimoji="0" lang="en-US" sz="2400" b="1" i="0" u="none" strike="noStrike" cap="none" normalizeH="0" baseline="0" dirty="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7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Centaur" pitchFamily="18" charset="0"/>
                        </a:rPr>
                        <a:t>The actual physical cores present in the processor.</a:t>
                      </a:r>
                      <a:endParaRPr kumimoji="0" lang="en-US" sz="2400" b="1" i="0" u="none" strike="noStrike" cap="none" normalizeH="0" baseline="0" dirty="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Centaur" pitchFamily="18" charset="0"/>
                        </a:rPr>
                        <a:t>There can be more virtual cores visible to a single OS than there are physical cores.</a:t>
                      </a:r>
                      <a:endParaRPr kumimoji="0" lang="en-US" sz="2400" b="1" i="0" u="none" strike="noStrike" cap="none" normalizeH="0" baseline="0" dirty="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9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smtClean="0">
                          <a:ln>
                            <a:noFill/>
                          </a:ln>
                          <a:effectLst/>
                          <a:latin typeface="Centaur" pitchFamily="18" charset="0"/>
                        </a:rPr>
                        <a:t>More burden on the software to write applications which can run directly on the cores.</a:t>
                      </a:r>
                      <a:endParaRPr kumimoji="0" lang="en-US" sz="2400" b="1" i="0" u="none" strike="noStrike" cap="none" normalizeH="0" baseline="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Centaur" pitchFamily="18" charset="0"/>
                        </a:rPr>
                        <a:t>Design of software becomes easier as the hardware assists the software in dynamic resource utilization.</a:t>
                      </a:r>
                      <a:endParaRPr kumimoji="0" lang="en-US" sz="2400" b="1" i="0" u="none" strike="noStrike" cap="none" normalizeH="0" baseline="0" dirty="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7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smtClean="0">
                          <a:ln>
                            <a:noFill/>
                          </a:ln>
                          <a:effectLst/>
                          <a:latin typeface="Centaur" pitchFamily="18" charset="0"/>
                        </a:rPr>
                        <a:t>Hardware provides no assistance to the software and is hence simpler.</a:t>
                      </a:r>
                      <a:endParaRPr kumimoji="0" lang="en-US" sz="2400" b="1" i="0" u="none" strike="noStrike" cap="none" normalizeH="0" baseline="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smtClean="0">
                          <a:ln>
                            <a:noFill/>
                          </a:ln>
                          <a:effectLst/>
                          <a:latin typeface="Centaur" pitchFamily="18" charset="0"/>
                        </a:rPr>
                        <a:t>Hardware provides assistance to the software and is hence more complex.</a:t>
                      </a:r>
                      <a:endParaRPr kumimoji="0" lang="en-US" sz="2400" b="1" i="0" u="none" strike="noStrike" cap="none" normalizeH="0" baseline="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smtClean="0">
                          <a:ln>
                            <a:noFill/>
                          </a:ln>
                          <a:effectLst/>
                          <a:latin typeface="Centaur" pitchFamily="18" charset="0"/>
                        </a:rPr>
                        <a:t>Poor resource management.</a:t>
                      </a:r>
                      <a:endParaRPr kumimoji="0" lang="en-US" sz="2400" b="1" i="0" u="none" strike="noStrike" cap="none" normalizeH="0" baseline="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smtClean="0">
                          <a:ln>
                            <a:noFill/>
                          </a:ln>
                          <a:effectLst/>
                          <a:latin typeface="Centaur" pitchFamily="18" charset="0"/>
                        </a:rPr>
                        <a:t>Better resource management.</a:t>
                      </a:r>
                      <a:endParaRPr kumimoji="0" lang="en-US" sz="2400" b="1" i="0" u="none" strike="noStrike" cap="none" normalizeH="0" baseline="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0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smtClean="0">
                          <a:ln>
                            <a:noFill/>
                          </a:ln>
                          <a:effectLst/>
                          <a:latin typeface="Centaur" pitchFamily="18" charset="0"/>
                        </a:rPr>
                        <a:t>The lowest level of system software has to be modified.</a:t>
                      </a:r>
                      <a:endParaRPr kumimoji="0" lang="en-US" sz="2400" b="1" i="0" u="none" strike="noStrike" cap="none" normalizeH="0" baseline="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Centaur" pitchFamily="18" charset="0"/>
                        </a:rPr>
                        <a:t>The lowest level of system software need not be modified.</a:t>
                      </a:r>
                      <a:endParaRPr kumimoji="0" lang="en-US" sz="2400" b="1" i="0" u="none" strike="noStrike" cap="none" normalizeH="0" baseline="0" dirty="0" smtClean="0">
                        <a:ln>
                          <a:noFill/>
                        </a:ln>
                        <a:solidFill>
                          <a:schemeClr val="bg1"/>
                        </a:solidFill>
                        <a:effectLst/>
                        <a:latin typeface="Centaur" pitchFamily="18" charset="0"/>
                        <a:ea typeface="Times New Roman" pitchFamily="18"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0050"/>
            <a:ext cx="8393113" cy="590550"/>
          </a:xfrm>
        </p:spPr>
        <p:txBody>
          <a:bodyPr>
            <a:noAutofit/>
          </a:bodyPr>
          <a:lstStyle/>
          <a:p>
            <a:pPr algn="ctr">
              <a:defRPr/>
            </a:pPr>
            <a:r>
              <a:rPr sz="3600" b="1" smtClean="0">
                <a:solidFill>
                  <a:srgbClr val="FFFF00"/>
                </a:solidFill>
                <a:latin typeface="Centaur" pitchFamily="18" charset="0"/>
              </a:rPr>
              <a:t>Virtual Machines and Virtualization Middleware</a:t>
            </a:r>
            <a:endParaRPr lang="en-US" sz="3600" dirty="0">
              <a:solidFill>
                <a:srgbClr val="FFFF00"/>
              </a:solidFill>
              <a:latin typeface="Centaur" pitchFamily="18" charset="0"/>
            </a:endParaRPr>
          </a:p>
        </p:txBody>
      </p:sp>
      <p:pic>
        <p:nvPicPr>
          <p:cNvPr id="2050" name="Picture 2"/>
          <p:cNvPicPr>
            <a:picLocks noChangeAspect="1" noChangeArrowheads="1"/>
          </p:cNvPicPr>
          <p:nvPr/>
        </p:nvPicPr>
        <p:blipFill>
          <a:blip r:embed="rId3"/>
          <a:srcRect/>
          <a:stretch>
            <a:fillRect/>
          </a:stretch>
        </p:blipFill>
        <p:spPr bwMode="auto">
          <a:xfrm>
            <a:off x="381000" y="1447800"/>
            <a:ext cx="8458200"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srcRect/>
          <a:stretch>
            <a:fillRect/>
          </a:stretch>
        </p:blipFill>
        <p:spPr bwMode="auto">
          <a:xfrm>
            <a:off x="990600" y="1560512"/>
            <a:ext cx="7327900" cy="5297488"/>
          </a:xfrm>
          <a:prstGeom prst="rect">
            <a:avLst/>
          </a:prstGeom>
          <a:noFill/>
          <a:ln w="9525">
            <a:noFill/>
            <a:miter lim="800000"/>
            <a:headEnd/>
            <a:tailEnd/>
          </a:ln>
        </p:spPr>
      </p:pic>
      <p:sp>
        <p:nvSpPr>
          <p:cNvPr id="224259" name="Text Box 3"/>
          <p:cNvSpPr txBox="1">
            <a:spLocks noChangeArrowheads="1"/>
          </p:cNvSpPr>
          <p:nvPr/>
        </p:nvSpPr>
        <p:spPr bwMode="auto">
          <a:xfrm>
            <a:off x="3657600" y="1295400"/>
            <a:ext cx="5233987" cy="461665"/>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wrap="square">
            <a:spAutoFit/>
          </a:bodyPr>
          <a:lstStyle/>
          <a:p>
            <a:pPr>
              <a:spcBef>
                <a:spcPct val="50000"/>
              </a:spcBef>
              <a:defRPr/>
            </a:pPr>
            <a:r>
              <a:rPr lang="en-US" sz="2400" b="1" dirty="0">
                <a:latin typeface="Centaur" pitchFamily="18" charset="0"/>
              </a:rPr>
              <a:t>(Courtesy of  Marty and Hill, 2007)</a:t>
            </a:r>
          </a:p>
        </p:txBody>
      </p:sp>
      <p:sp>
        <p:nvSpPr>
          <p:cNvPr id="4" name="Title 3"/>
          <p:cNvSpPr>
            <a:spLocks noGrp="1"/>
          </p:cNvSpPr>
          <p:nvPr>
            <p:ph type="title"/>
          </p:nvPr>
        </p:nvSpPr>
        <p:spPr>
          <a:xfrm>
            <a:off x="228600" y="228600"/>
            <a:ext cx="8610600" cy="990600"/>
          </a:xfrm>
        </p:spPr>
        <p:txBody>
          <a:bodyPr/>
          <a:lstStyle/>
          <a:p>
            <a:r>
              <a:rPr lang="en-US" sz="3600" dirty="0" smtClean="0">
                <a:solidFill>
                  <a:srgbClr val="FFFF00"/>
                </a:solidFill>
                <a:latin typeface="Centaur" pitchFamily="18" charset="0"/>
              </a:rPr>
              <a:t>CMP Server consolidation by Space-sharing of VMs</a:t>
            </a:r>
            <a:endParaRPr lang="en-US" sz="3600" dirty="0">
              <a:solidFill>
                <a:srgbClr val="FFFF00"/>
              </a:solidFill>
              <a:latin typeface="Centaur" pitchFamily="18" charset="0"/>
            </a:endParaRPr>
          </a:p>
        </p:txBody>
      </p:sp>
    </p:spTree>
  </p:cSld>
  <p:clrMapOvr>
    <a:masterClrMapping/>
  </p:clrMapOvr>
  <p:transition>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srcRect l="21259" r="15871" b="27342"/>
          <a:stretch>
            <a:fillRect/>
          </a:stretch>
        </p:blipFill>
        <p:spPr bwMode="auto">
          <a:xfrm>
            <a:off x="533400" y="2033588"/>
            <a:ext cx="8158163" cy="3865562"/>
          </a:xfrm>
          <a:prstGeom prst="rect">
            <a:avLst/>
          </a:prstGeom>
          <a:noFill/>
          <a:ln w="9525">
            <a:noFill/>
            <a:miter lim="800000"/>
            <a:headEnd/>
            <a:tailEnd/>
          </a:ln>
        </p:spPr>
      </p:pic>
      <p:sp>
        <p:nvSpPr>
          <p:cNvPr id="37891" name="Text Box 3"/>
          <p:cNvSpPr txBox="1">
            <a:spLocks noChangeArrowheads="1"/>
          </p:cNvSpPr>
          <p:nvPr/>
        </p:nvSpPr>
        <p:spPr bwMode="auto">
          <a:xfrm>
            <a:off x="595313" y="225425"/>
            <a:ext cx="8128000" cy="1439863"/>
          </a:xfrm>
          <a:prstGeom prst="rect">
            <a:avLst/>
          </a:prstGeom>
          <a:noFill/>
          <a:ln w="9525">
            <a:noFill/>
            <a:miter lim="800000"/>
            <a:headEnd/>
            <a:tailEnd/>
          </a:ln>
        </p:spPr>
        <p:txBody>
          <a:bodyPr>
            <a:spAutoFit/>
          </a:bodyPr>
          <a:lstStyle/>
          <a:p>
            <a:pPr algn="ctr">
              <a:lnSpc>
                <a:spcPct val="130000"/>
              </a:lnSpc>
              <a:spcBef>
                <a:spcPct val="50000"/>
              </a:spcBef>
            </a:pPr>
            <a:r>
              <a:rPr lang="en-US" sz="4000" b="0" dirty="0">
                <a:solidFill>
                  <a:srgbClr val="FFFF00"/>
                </a:solidFill>
                <a:latin typeface="Centaur" pitchFamily="18" charset="0"/>
              </a:rPr>
              <a:t>Virtual Clusters in Many Cores</a:t>
            </a:r>
            <a:br>
              <a:rPr lang="en-US" sz="4000" b="0" dirty="0">
                <a:solidFill>
                  <a:srgbClr val="FFFF00"/>
                </a:solidFill>
                <a:latin typeface="Centaur" pitchFamily="18" charset="0"/>
              </a:rPr>
            </a:br>
            <a:r>
              <a:rPr lang="en-US" sz="2800" b="0" dirty="0">
                <a:latin typeface="Centaur" pitchFamily="18" charset="0"/>
              </a:rPr>
              <a:t>Space Sharing of VMs -- Virtual Hierarchy</a:t>
            </a:r>
          </a:p>
        </p:txBody>
      </p:sp>
      <p:sp>
        <p:nvSpPr>
          <p:cNvPr id="5" name="Text Box 3"/>
          <p:cNvSpPr txBox="1">
            <a:spLocks noChangeArrowheads="1"/>
          </p:cNvSpPr>
          <p:nvPr/>
        </p:nvSpPr>
        <p:spPr bwMode="auto">
          <a:xfrm>
            <a:off x="3733800" y="5943600"/>
            <a:ext cx="5233987" cy="461665"/>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wrap="square">
            <a:spAutoFit/>
          </a:bodyPr>
          <a:lstStyle/>
          <a:p>
            <a:pPr>
              <a:spcBef>
                <a:spcPct val="50000"/>
              </a:spcBef>
              <a:defRPr/>
            </a:pPr>
            <a:r>
              <a:rPr lang="en-US" sz="2400" b="1" dirty="0">
                <a:latin typeface="Centaur" pitchFamily="18" charset="0"/>
              </a:rPr>
              <a:t>(Courtesy of  Marty and Hill, 2007)</a:t>
            </a:r>
          </a:p>
        </p:txBody>
      </p:sp>
    </p:spTree>
  </p:cSld>
  <p:clrMapOvr>
    <a:masterClrMapping/>
  </p:clrMapOvr>
  <p:transition>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5123" name="Text Box 3"/>
          <p:cNvSpPr txBox="1">
            <a:spLocks noChangeArrowheads="1"/>
          </p:cNvSpPr>
          <p:nvPr/>
        </p:nvSpPr>
        <p:spPr bwMode="auto">
          <a:xfrm>
            <a:off x="838200" y="457200"/>
            <a:ext cx="7804150" cy="646331"/>
          </a:xfrm>
          <a:prstGeom prst="rect">
            <a:avLst/>
          </a:prstGeom>
          <a:noFill/>
          <a:ln w="9525">
            <a:noFill/>
            <a:miter lim="800000"/>
            <a:headEnd/>
            <a:tailEnd/>
          </a:ln>
          <a:effectLst/>
        </p:spPr>
        <p:txBody>
          <a:bodyPr wrap="square">
            <a:spAutoFit/>
          </a:bodyPr>
          <a:lstStyle/>
          <a:p>
            <a:pPr algn="ctr">
              <a:spcBef>
                <a:spcPct val="50000"/>
              </a:spcBef>
              <a:defRPr/>
            </a:pPr>
            <a:r>
              <a:rPr lang="en-US" sz="3600" b="1" dirty="0" smtClean="0">
                <a:solidFill>
                  <a:srgbClr val="FFFF00"/>
                </a:solidFill>
                <a:latin typeface="Centaur" pitchFamily="18" charset="0"/>
              </a:rPr>
              <a:t>Major VMM and Hypervisor Providers </a:t>
            </a:r>
            <a:endParaRPr lang="en-US" sz="3600" b="1" dirty="0">
              <a:solidFill>
                <a:srgbClr val="FFFF00"/>
              </a:solidFill>
              <a:latin typeface="Centaur" pitchFamily="18" charset="0"/>
            </a:endParaRPr>
          </a:p>
        </p:txBody>
      </p:sp>
      <p:pic>
        <p:nvPicPr>
          <p:cNvPr id="6" name="Picture 3"/>
          <p:cNvPicPr>
            <a:picLocks noChangeAspect="1" noChangeArrowheads="1"/>
          </p:cNvPicPr>
          <p:nvPr/>
        </p:nvPicPr>
        <p:blipFill>
          <a:blip r:embed="rId3"/>
          <a:srcRect t="7271"/>
          <a:stretch>
            <a:fillRect/>
          </a:stretch>
        </p:blipFill>
        <p:spPr bwMode="auto">
          <a:xfrm>
            <a:off x="381000" y="1447800"/>
            <a:ext cx="8567738" cy="493079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dirty="0" smtClean="0">
                <a:solidFill>
                  <a:srgbClr val="FFFF00"/>
                </a:solidFill>
                <a:latin typeface="Centaur" pitchFamily="18" charset="0"/>
              </a:rPr>
              <a:t>Summary</a:t>
            </a:r>
            <a:endParaRPr lang="en-US" altLang="zh-TW" dirty="0">
              <a:solidFill>
                <a:srgbClr val="FFFF00"/>
              </a:solidFill>
              <a:latin typeface="Centaur" pitchFamily="18" charset="0"/>
            </a:endParaRPr>
          </a:p>
        </p:txBody>
      </p:sp>
      <p:sp>
        <p:nvSpPr>
          <p:cNvPr id="5" name="Rectangle 3"/>
          <p:cNvSpPr txBox="1">
            <a:spLocks noChangeArrowheads="1"/>
          </p:cNvSpPr>
          <p:nvPr/>
        </p:nvSpPr>
        <p:spPr bwMode="auto">
          <a:xfrm>
            <a:off x="457200" y="16002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0" rtl="0" eaLnBrk="1" fontAlgn="base" latinLnBrk="0" hangingPunct="1">
              <a:lnSpc>
                <a:spcPct val="100000"/>
              </a:lnSpc>
              <a:spcBef>
                <a:spcPct val="20000"/>
              </a:spcBef>
              <a:spcAft>
                <a:spcPct val="0"/>
              </a:spcAft>
              <a:buClrTx/>
              <a:buSzTx/>
              <a:buFont typeface="Arial" pitchFamily="34" charset="0"/>
              <a:buChar char="•"/>
              <a:tabLst/>
              <a:defRPr/>
            </a:pPr>
            <a:r>
              <a:rPr kumimoji="0" lang="en-US" altLang="zh-TW" sz="3200" b="0" i="0" u="none" strike="noStrike" kern="0" cap="none" spc="0" normalizeH="0" baseline="0" noProof="0" dirty="0" smtClean="0">
                <a:ln>
                  <a:noFill/>
                </a:ln>
                <a:solidFill>
                  <a:schemeClr val="tx1"/>
                </a:solidFill>
                <a:effectLst/>
                <a:uLnTx/>
                <a:uFillTx/>
                <a:latin typeface="Centaur" pitchFamily="18" charset="0"/>
                <a:ea typeface="+mn-ea"/>
                <a:cs typeface="+mn-cs"/>
                <a:sym typeface="Calibri" pitchFamily="34" charset="0"/>
              </a:rPr>
              <a:t>Virtualization</a:t>
            </a:r>
          </a:p>
          <a:p>
            <a:pPr marL="342900" marR="0" lvl="0" indent="-342900" algn="just" defTabSz="0" rtl="0" eaLnBrk="1" fontAlgn="base" latinLnBrk="0" hangingPunct="1">
              <a:lnSpc>
                <a:spcPct val="100000"/>
              </a:lnSpc>
              <a:spcBef>
                <a:spcPct val="20000"/>
              </a:spcBef>
              <a:spcAft>
                <a:spcPct val="0"/>
              </a:spcAft>
              <a:buClrTx/>
              <a:buSzTx/>
              <a:buFont typeface="Arial" pitchFamily="34" charset="0"/>
              <a:buChar char="•"/>
              <a:tabLst/>
              <a:defRPr/>
            </a:pPr>
            <a:r>
              <a:rPr kumimoji="0" lang="en-US" sz="3200" b="0" i="0" u="none" strike="noStrike" kern="0" cap="none" spc="0" normalizeH="0" baseline="0" noProof="0" dirty="0" smtClean="0">
                <a:ln>
                  <a:noFill/>
                </a:ln>
                <a:solidFill>
                  <a:schemeClr val="tx1"/>
                </a:solidFill>
                <a:effectLst/>
                <a:uLnTx/>
                <a:uFillTx/>
                <a:latin typeface="Centaur" pitchFamily="18" charset="0"/>
                <a:ea typeface="+mn-ea"/>
                <a:cs typeface="+mn-cs"/>
                <a:sym typeface="Calibri" pitchFamily="34" charset="0"/>
              </a:rPr>
              <a:t>Virtualization Structure Tools and Mechanisms</a:t>
            </a:r>
          </a:p>
          <a:p>
            <a:pPr marL="342900" marR="0" lvl="0" indent="-342900" algn="just" defTabSz="0" rtl="0" eaLnBrk="1" fontAlgn="base" latinLnBrk="0" hangingPunct="1">
              <a:lnSpc>
                <a:spcPct val="100000"/>
              </a:lnSpc>
              <a:spcBef>
                <a:spcPct val="20000"/>
              </a:spcBef>
              <a:spcAft>
                <a:spcPct val="0"/>
              </a:spcAft>
              <a:buClrTx/>
              <a:buSzTx/>
              <a:buFont typeface="Arial" pitchFamily="34" charset="0"/>
              <a:buChar char="•"/>
              <a:tabLst/>
              <a:defRPr/>
            </a:pPr>
            <a:r>
              <a:rPr kumimoji="0" lang="en-US" altLang="zh-TW" sz="3200" b="0" i="0" u="none" strike="noStrike" kern="0" cap="none" spc="0" normalizeH="0" baseline="0" noProof="0" dirty="0" smtClean="0">
                <a:ln>
                  <a:noFill/>
                </a:ln>
                <a:solidFill>
                  <a:schemeClr val="tx1"/>
                </a:solidFill>
                <a:effectLst/>
                <a:uLnTx/>
                <a:uFillTx/>
                <a:latin typeface="Centaur" pitchFamily="18" charset="0"/>
                <a:ea typeface="+mn-ea"/>
                <a:cs typeface="+mn-cs"/>
                <a:sym typeface="Calibri" pitchFamily="34" charset="0"/>
              </a:rPr>
              <a:t>Virtualization of CPU Memory and IO</a:t>
            </a:r>
          </a:p>
          <a:p>
            <a:pPr marL="342900" marR="0" lvl="0" indent="-342900" algn="just" defTabSz="0" rtl="0" eaLnBrk="1" fontAlgn="base" latinLnBrk="0" hangingPunct="1">
              <a:lnSpc>
                <a:spcPct val="100000"/>
              </a:lnSpc>
              <a:spcBef>
                <a:spcPct val="20000"/>
              </a:spcBef>
              <a:spcAft>
                <a:spcPct val="0"/>
              </a:spcAft>
              <a:buClrTx/>
              <a:buSzTx/>
              <a:buFont typeface="Arial" pitchFamily="34" charset="0"/>
              <a:buChar char="•"/>
              <a:tabLst/>
              <a:defRPr/>
            </a:pPr>
            <a:r>
              <a:rPr kumimoji="0" lang="en-US" altLang="zh-TW" sz="3200" b="0" i="0" u="none" strike="noStrike" kern="0" cap="none" spc="0" normalizeH="0" baseline="0" noProof="0" dirty="0" smtClean="0">
                <a:ln>
                  <a:noFill/>
                </a:ln>
                <a:solidFill>
                  <a:schemeClr val="tx1"/>
                </a:solidFill>
                <a:effectLst/>
                <a:uLnTx/>
                <a:uFillTx/>
                <a:latin typeface="Centaur" pitchFamily="18" charset="0"/>
                <a:ea typeface="+mn-ea"/>
                <a:cs typeface="+mn-cs"/>
                <a:sym typeface="Calibri" pitchFamily="34" charset="0"/>
              </a:rPr>
              <a:t>Importance of Virtualization in Cloud</a:t>
            </a:r>
          </a:p>
          <a:p>
            <a:pPr marL="342900" marR="0" lvl="0" indent="-342900" algn="just" defTabSz="0" rtl="0" eaLnBrk="1" fontAlgn="base" latinLnBrk="0" hangingPunct="1">
              <a:lnSpc>
                <a:spcPct val="100000"/>
              </a:lnSpc>
              <a:spcBef>
                <a:spcPct val="20000"/>
              </a:spcBef>
              <a:spcAft>
                <a:spcPct val="0"/>
              </a:spcAft>
              <a:buClrTx/>
              <a:buSzTx/>
              <a:buFont typeface="Arial" pitchFamily="34" charset="0"/>
              <a:buChar char="•"/>
              <a:tabLst/>
              <a:defRPr/>
            </a:pPr>
            <a:r>
              <a:rPr kumimoji="0" lang="en-US" altLang="zh-TW" sz="3200" b="0" i="0" u="none" strike="noStrike" kern="0" cap="none" spc="0" normalizeH="0" baseline="0" noProof="0" dirty="0" smtClean="0">
                <a:ln>
                  <a:noFill/>
                </a:ln>
                <a:solidFill>
                  <a:schemeClr val="tx1"/>
                </a:solidFill>
                <a:effectLst/>
                <a:uLnTx/>
                <a:uFillTx/>
                <a:latin typeface="Centaur" pitchFamily="18" charset="0"/>
                <a:ea typeface="+mn-ea"/>
                <a:cs typeface="+mn-cs"/>
                <a:sym typeface="Calibri" pitchFamily="34" charset="0"/>
              </a:rPr>
              <a:t>Disadvantages of Virtualization</a:t>
            </a:r>
          </a:p>
          <a:p>
            <a:pPr marL="342900" marR="0" lvl="0" indent="-342900" algn="just" defTabSz="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TW" sz="3200" b="0" i="0" u="none" strike="noStrike" kern="0" cap="none" spc="0" normalizeH="0" baseline="0" noProof="0" dirty="0">
              <a:ln>
                <a:noFill/>
              </a:ln>
              <a:solidFill>
                <a:schemeClr val="tx1"/>
              </a:solidFill>
              <a:effectLst/>
              <a:uLnTx/>
              <a:uFillTx/>
              <a:latin typeface="Centaur" pitchFamily="18" charset="0"/>
              <a:ea typeface="+mn-ea"/>
              <a:cs typeface="+mn-cs"/>
              <a:sym typeface="Calibri"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Centaur" pitchFamily="18" charset="0"/>
              </a:rPr>
              <a:t>References</a:t>
            </a:r>
            <a:endParaRPr lang="en-US" dirty="0">
              <a:solidFill>
                <a:srgbClr val="FFFF00"/>
              </a:solidFill>
              <a:latin typeface="Centaur" pitchFamily="18" charset="0"/>
            </a:endParaRPr>
          </a:p>
        </p:txBody>
      </p:sp>
      <p:sp>
        <p:nvSpPr>
          <p:cNvPr id="3" name="Content Placeholder 2"/>
          <p:cNvSpPr>
            <a:spLocks noGrp="1"/>
          </p:cNvSpPr>
          <p:nvPr>
            <p:ph idx="1"/>
          </p:nvPr>
        </p:nvSpPr>
        <p:spPr>
          <a:xfrm>
            <a:off x="381000" y="1447800"/>
            <a:ext cx="8229600" cy="5105400"/>
          </a:xfrm>
        </p:spPr>
        <p:txBody>
          <a:bodyPr/>
          <a:lstStyle/>
          <a:p>
            <a:pPr marL="514350" indent="-514350" algn="just">
              <a:buFont typeface="+mj-lt"/>
              <a:buAutoNum type="arabicPeriod"/>
            </a:pPr>
            <a:r>
              <a:rPr lang="en-US" sz="2200" dirty="0" smtClean="0">
                <a:latin typeface="Centaur" pitchFamily="18" charset="0"/>
              </a:rPr>
              <a:t>“Understanding Full, Para and Hardware Assisted Virtualization,” www.vmware.com/files/pdf/VMware paravirtualization.pdf.</a:t>
            </a:r>
            <a:endParaRPr lang="en-IN" sz="2200" dirty="0" smtClean="0">
              <a:latin typeface="Centaur" pitchFamily="18" charset="0"/>
              <a:hlinkClick r:id="rId2"/>
            </a:endParaRPr>
          </a:p>
          <a:p>
            <a:pPr marL="514350" indent="-514350" algn="just">
              <a:buFont typeface="+mj-lt"/>
              <a:buAutoNum type="arabicPeriod"/>
            </a:pPr>
            <a:r>
              <a:rPr lang="en-IN" sz="2200" dirty="0" smtClean="0">
                <a:latin typeface="Centaur" pitchFamily="18" charset="0"/>
                <a:hlinkClick r:id="rId2"/>
              </a:rPr>
              <a:t>http://www.computerworld.com/article/2551154/virtualization/emulation-or-virtualization-.html</a:t>
            </a:r>
            <a:endParaRPr lang="en-IN" sz="2200" dirty="0" smtClean="0">
              <a:latin typeface="Centaur" pitchFamily="18" charset="0"/>
            </a:endParaRPr>
          </a:p>
          <a:p>
            <a:pPr marL="514350" indent="-514350" algn="just">
              <a:buFont typeface="+mj-lt"/>
              <a:buAutoNum type="arabicPeriod"/>
            </a:pPr>
            <a:r>
              <a:rPr lang="en-IN" sz="2200" dirty="0" smtClean="0">
                <a:latin typeface="Centaur" pitchFamily="18" charset="0"/>
                <a:hlinkClick r:id="rId3"/>
              </a:rPr>
              <a:t>http://www.ravellosystems.com/blog/nested-virtualization-with-binary-translation/</a:t>
            </a:r>
            <a:endParaRPr lang="en-IN" sz="2200" dirty="0" smtClean="0">
              <a:latin typeface="Centaur" pitchFamily="18" charset="0"/>
            </a:endParaRPr>
          </a:p>
          <a:p>
            <a:pPr marL="514350" indent="-514350" algn="just">
              <a:buFont typeface="+mj-lt"/>
              <a:buAutoNum type="arabicPeriod"/>
            </a:pPr>
            <a:r>
              <a:rPr lang="en-US" sz="2200" dirty="0" smtClean="0">
                <a:latin typeface="Centaur" pitchFamily="18" charset="0"/>
              </a:rPr>
              <a:t>“OVA-open-virtualization-alliance,” </a:t>
            </a:r>
            <a:r>
              <a:rPr lang="en-US" sz="2200" dirty="0" smtClean="0">
                <a:latin typeface="Centaur" pitchFamily="18" charset="0"/>
                <a:hlinkClick r:id="rId4"/>
              </a:rPr>
              <a:t>https://openvirtualizationalliance.org/</a:t>
            </a:r>
            <a:r>
              <a:rPr lang="en-US" sz="2200" dirty="0" smtClean="0">
                <a:latin typeface="Centaur" pitchFamily="18" charset="0"/>
              </a:rPr>
              <a:t>.</a:t>
            </a:r>
          </a:p>
          <a:p>
            <a:pPr marL="514350" indent="-514350" algn="just">
              <a:buFont typeface="+mj-lt"/>
              <a:buAutoNum type="arabicPeriod"/>
            </a:pPr>
            <a:r>
              <a:rPr lang="en-US" altLang="zh-TW" sz="2200" dirty="0" smtClean="0">
                <a:latin typeface="Centaur" pitchFamily="18" charset="0"/>
                <a:hlinkClick r:id="rId5"/>
              </a:rPr>
              <a:t>http://www.xen.org/</a:t>
            </a:r>
            <a:endParaRPr lang="en-US" altLang="zh-TW" sz="2200" dirty="0" smtClean="0">
              <a:latin typeface="Centaur" pitchFamily="18" charset="0"/>
            </a:endParaRPr>
          </a:p>
          <a:p>
            <a:pPr marL="514350" indent="-514350" algn="just">
              <a:buFont typeface="+mj-lt"/>
              <a:buAutoNum type="arabicPeriod"/>
            </a:pPr>
            <a:r>
              <a:rPr lang="en-US" sz="2200" dirty="0" smtClean="0">
                <a:latin typeface="Centaur" pitchFamily="18" charset="0"/>
              </a:rPr>
              <a:t>“Open Virtualization Format for Virtual Machines”, available at </a:t>
            </a:r>
            <a:r>
              <a:rPr lang="en-US" sz="2200" dirty="0" smtClean="0">
                <a:latin typeface="Centaur" pitchFamily="18" charset="0"/>
                <a:hlinkClick r:id="rId6"/>
              </a:rPr>
              <a:t>http://www.vmware.com/appliances/getting-started/learn/ovf.html</a:t>
            </a:r>
            <a:endParaRPr lang="en-US" sz="2200" dirty="0" smtClean="0">
              <a:latin typeface="Centaur" pitchFamily="18" charset="0"/>
            </a:endParaRPr>
          </a:p>
          <a:p>
            <a:pPr marL="514350" indent="-514350" algn="just">
              <a:buFont typeface="+mj-lt"/>
              <a:buAutoNum type="arabicPeriod"/>
            </a:pPr>
            <a:r>
              <a:rPr lang="en-US" sz="2200" dirty="0" smtClean="0">
                <a:latin typeface="Centaur" pitchFamily="18" charset="0"/>
              </a:rPr>
              <a:t>M. Marty, M. Hill, Virtual hierarchies to support server consolidation, in: Proceedings of the 34th Annual International Symposium on Computer Architecture (ISCA), 2007.</a:t>
            </a:r>
            <a:endParaRPr lang="en-US" altLang="zh-TW" sz="2200" dirty="0" smtClean="0">
              <a:latin typeface="Centaur" pitchFamily="18" charset="0"/>
            </a:endParaRPr>
          </a:p>
          <a:p>
            <a:pPr algn="just"/>
            <a:endParaRPr lang="en-US" sz="2200" dirty="0" smtClean="0">
              <a:latin typeface="Centaur"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1219200"/>
          </a:xfrm>
        </p:spPr>
        <p:txBody>
          <a:bodyPr>
            <a:normAutofit fontScale="90000"/>
          </a:bodyPr>
          <a:lstStyle/>
          <a:p>
            <a:pPr algn="ctr"/>
            <a:r>
              <a:rPr b="1" smtClean="0">
                <a:solidFill>
                  <a:srgbClr val="FFFF00"/>
                </a:solidFill>
                <a:latin typeface="Centaur" pitchFamily="18" charset="0"/>
              </a:rPr>
              <a:t>Primitive Operations in Virtual Machines</a:t>
            </a:r>
            <a:endParaRPr lang="en-US" dirty="0">
              <a:solidFill>
                <a:srgbClr val="FFFF00"/>
              </a:solidFill>
              <a:latin typeface="Centaur" pitchFamily="18" charset="0"/>
            </a:endParaRPr>
          </a:p>
        </p:txBody>
      </p:sp>
      <p:pic>
        <p:nvPicPr>
          <p:cNvPr id="3074" name="Picture 2"/>
          <p:cNvPicPr>
            <a:picLocks noChangeAspect="1" noChangeArrowheads="1"/>
          </p:cNvPicPr>
          <p:nvPr/>
        </p:nvPicPr>
        <p:blipFill>
          <a:blip r:embed="rId2"/>
          <a:srcRect/>
          <a:stretch>
            <a:fillRect/>
          </a:stretch>
        </p:blipFill>
        <p:spPr bwMode="auto">
          <a:xfrm>
            <a:off x="381001" y="1524000"/>
            <a:ext cx="8305800" cy="49530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lstStyle/>
          <a:p>
            <a:r>
              <a:rPr lang="en-US" b="1" dirty="0" smtClean="0">
                <a:solidFill>
                  <a:srgbClr val="FFFF00"/>
                </a:solidFill>
                <a:latin typeface="Centaur" pitchFamily="18" charset="0"/>
              </a:rPr>
              <a:t>Implementation Levels of Virtualization</a:t>
            </a:r>
            <a:endParaRPr lang="en-US" dirty="0">
              <a:solidFill>
                <a:srgbClr val="FFFF00"/>
              </a:solidFill>
            </a:endParaRPr>
          </a:p>
        </p:txBody>
      </p:sp>
      <p:sp>
        <p:nvSpPr>
          <p:cNvPr id="5" name="Content Placeholder 4"/>
          <p:cNvSpPr>
            <a:spLocks noGrp="1"/>
          </p:cNvSpPr>
          <p:nvPr>
            <p:ph idx="1"/>
          </p:nvPr>
        </p:nvSpPr>
        <p:spPr/>
        <p:txBody>
          <a:bodyPr/>
          <a:lstStyle/>
          <a:p>
            <a:r>
              <a:rPr lang="en-US" dirty="0" smtClean="0">
                <a:latin typeface="Centaur" pitchFamily="18" charset="0"/>
              </a:rPr>
              <a:t>Levels of Virtualization Implementation</a:t>
            </a:r>
          </a:p>
          <a:p>
            <a:r>
              <a:rPr lang="en-US" dirty="0" smtClean="0">
                <a:latin typeface="Centaur" pitchFamily="18" charset="0"/>
              </a:rPr>
              <a:t>VMM Design Requirements and Providers</a:t>
            </a:r>
          </a:p>
          <a:p>
            <a:r>
              <a:rPr lang="en-US" dirty="0" smtClean="0">
                <a:latin typeface="Centaur" pitchFamily="18" charset="0"/>
              </a:rPr>
              <a:t>Virtualization Support at the OS Level</a:t>
            </a:r>
          </a:p>
          <a:p>
            <a:pPr lvl="1"/>
            <a:r>
              <a:rPr lang="en-US" dirty="0" smtClean="0">
                <a:latin typeface="Centaur" pitchFamily="18" charset="0"/>
              </a:rPr>
              <a:t>OS-Level Virtualization</a:t>
            </a:r>
          </a:p>
          <a:p>
            <a:r>
              <a:rPr lang="en-US" dirty="0" smtClean="0">
                <a:latin typeface="Centaur" pitchFamily="18" charset="0"/>
              </a:rPr>
              <a:t>Middleware Support for Virtualization</a:t>
            </a:r>
          </a:p>
          <a:p>
            <a:pPr lvl="1"/>
            <a:r>
              <a:rPr lang="en-US" dirty="0" smtClean="0">
                <a:latin typeface="Centaur" pitchFamily="18" charset="0"/>
              </a:rPr>
              <a:t>CUDA &amp; </a:t>
            </a:r>
            <a:r>
              <a:rPr lang="en-US" dirty="0" err="1" smtClean="0">
                <a:latin typeface="Centaur" pitchFamily="18" charset="0"/>
              </a:rPr>
              <a:t>vCUDA</a:t>
            </a:r>
            <a:endParaRPr lang="en-US" dirty="0" smtClean="0">
              <a:latin typeface="Centaur"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lstStyle/>
          <a:p>
            <a:r>
              <a:rPr lang="en-US" sz="4000" b="1" dirty="0" smtClean="0">
                <a:solidFill>
                  <a:srgbClr val="FFFF00"/>
                </a:solidFill>
                <a:latin typeface="Centaur" pitchFamily="18" charset="0"/>
              </a:rPr>
              <a:t>Virtualization Structures/Tools and Mechanisms</a:t>
            </a:r>
          </a:p>
        </p:txBody>
      </p:sp>
      <p:sp>
        <p:nvSpPr>
          <p:cNvPr id="5" name="Content Placeholder 4"/>
          <p:cNvSpPr>
            <a:spLocks noGrp="1"/>
          </p:cNvSpPr>
          <p:nvPr>
            <p:ph idx="1"/>
          </p:nvPr>
        </p:nvSpPr>
        <p:spPr/>
        <p:txBody>
          <a:bodyPr/>
          <a:lstStyle/>
          <a:p>
            <a:r>
              <a:rPr lang="en-US" dirty="0" smtClean="0">
                <a:latin typeface="Centaur" pitchFamily="18" charset="0"/>
              </a:rPr>
              <a:t>Hypervisor and Xen Architecture</a:t>
            </a:r>
          </a:p>
          <a:p>
            <a:r>
              <a:rPr lang="en-US" dirty="0" smtClean="0">
                <a:latin typeface="Centaur" pitchFamily="18" charset="0"/>
              </a:rPr>
              <a:t>Binary Translation with Full Virtualization</a:t>
            </a:r>
          </a:p>
          <a:p>
            <a:r>
              <a:rPr lang="en-US" dirty="0" smtClean="0">
                <a:latin typeface="Centaur" pitchFamily="18" charset="0"/>
              </a:rPr>
              <a:t>Para-Virtualization with Compiler Supp</a:t>
            </a:r>
            <a:r>
              <a:rPr lang="en-US" dirty="0" smtClean="0"/>
              <a:t>ort</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lstStyle/>
          <a:p>
            <a:r>
              <a:rPr lang="en-US" sz="4000" b="1" dirty="0" smtClean="0">
                <a:solidFill>
                  <a:srgbClr val="FFFF00"/>
                </a:solidFill>
                <a:latin typeface="Centaur" pitchFamily="18" charset="0"/>
              </a:rPr>
              <a:t>Virtualization of CPU, Memory, and I/O Devices</a:t>
            </a:r>
          </a:p>
        </p:txBody>
      </p:sp>
      <p:sp>
        <p:nvSpPr>
          <p:cNvPr id="5" name="Content Placeholder 4"/>
          <p:cNvSpPr>
            <a:spLocks noGrp="1"/>
          </p:cNvSpPr>
          <p:nvPr>
            <p:ph idx="1"/>
          </p:nvPr>
        </p:nvSpPr>
        <p:spPr/>
        <p:txBody>
          <a:bodyPr/>
          <a:lstStyle/>
          <a:p>
            <a:r>
              <a:rPr lang="en-US" dirty="0" smtClean="0">
                <a:latin typeface="Centaur" pitchFamily="18" charset="0"/>
              </a:rPr>
              <a:t>Hardware Support for Virtualization</a:t>
            </a:r>
          </a:p>
          <a:p>
            <a:r>
              <a:rPr lang="en-US" dirty="0" smtClean="0">
                <a:latin typeface="Centaur" pitchFamily="18" charset="0"/>
              </a:rPr>
              <a:t>CPU Virtualization</a:t>
            </a:r>
          </a:p>
          <a:p>
            <a:r>
              <a:rPr lang="en-US" dirty="0" smtClean="0">
                <a:latin typeface="Centaur" pitchFamily="18" charset="0"/>
              </a:rPr>
              <a:t>Memory Virtualization</a:t>
            </a:r>
          </a:p>
          <a:p>
            <a:r>
              <a:rPr lang="en-US" dirty="0" smtClean="0">
                <a:latin typeface="Centaur" pitchFamily="18" charset="0"/>
              </a:rPr>
              <a:t>I/O Virtualization</a:t>
            </a:r>
          </a:p>
          <a:p>
            <a:r>
              <a:rPr lang="it-IT" dirty="0" smtClean="0">
                <a:latin typeface="Centaur" pitchFamily="18" charset="0"/>
              </a:rPr>
              <a:t>Virtualization in Multi-Core Processors</a:t>
            </a:r>
            <a:endParaRPr lang="en-US" dirty="0">
              <a:latin typeface="Centaur"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155336" y="2510155"/>
            <a:ext cx="5762625" cy="1006475"/>
          </a:xfrm>
          <a:prstGeom prst="rect">
            <a:avLst/>
          </a:prstGeom>
          <a:noFill/>
          <a:ln w="9525">
            <a:noFill/>
            <a:miter lim="800000"/>
            <a:headEnd/>
            <a:tailEnd/>
          </a:ln>
          <a:effectLst/>
        </p:spPr>
        <p:txBody>
          <a:bodyPr>
            <a:spAutoFit/>
          </a:bodyPr>
          <a:lstStyle/>
          <a:p>
            <a:pPr eaLnBrk="1" hangingPunct="1"/>
            <a:r>
              <a:rPr lang="zh-CN" altLang="en-US" sz="6000" b="1" i="1" dirty="0">
                <a:solidFill>
                  <a:schemeClr val="folHlink"/>
                </a:solidFill>
                <a:ea typeface="微软雅黑" pitchFamily="34" charset="-122"/>
              </a:rPr>
              <a:t>Thank You</a:t>
            </a:r>
            <a:endParaRPr lang="zh-CN" altLang="en-US" dirty="0"/>
          </a:p>
        </p:txBody>
      </p:sp>
      <p:sp>
        <p:nvSpPr>
          <p:cNvPr id="7172" name="TextBox 5"/>
          <p:cNvSpPr>
            <a:spLocks noChangeArrowheads="1"/>
          </p:cNvSpPr>
          <p:nvPr/>
        </p:nvSpPr>
        <p:spPr bwMode="auto">
          <a:xfrm>
            <a:off x="325438" y="4437063"/>
            <a:ext cx="4457700" cy="762000"/>
          </a:xfrm>
          <a:prstGeom prst="rect">
            <a:avLst/>
          </a:prstGeom>
          <a:noFill/>
          <a:ln w="9525">
            <a:noFill/>
            <a:miter lim="800000"/>
            <a:headEnd/>
            <a:tailEnd/>
          </a:ln>
          <a:effectLst/>
        </p:spPr>
        <p:txBody>
          <a:bodyPr>
            <a:spAutoFit/>
          </a:bodyPr>
          <a:lstStyle/>
          <a:p>
            <a:r>
              <a:rPr lang="zh-CN" altLang="en-US" sz="4400">
                <a:solidFill>
                  <a:schemeClr val="bg1"/>
                </a:solidFill>
                <a:latin typeface="Kozuka Gothic Pr6N B" charset="-128"/>
                <a:ea typeface="Kozuka Gothic Pr6N B" charset="-128"/>
                <a:sym typeface="Haettenschweiler" pitchFamily="34" charset="0"/>
              </a:rPr>
              <a:t>Kingsoft Office</a:t>
            </a:r>
          </a:p>
        </p:txBody>
      </p:sp>
      <p:sp>
        <p:nvSpPr>
          <p:cNvPr id="7177" name="Text Box 9"/>
          <p:cNvSpPr txBox="1">
            <a:spLocks noChangeArrowheads="1"/>
          </p:cNvSpPr>
          <p:nvPr/>
        </p:nvSpPr>
        <p:spPr bwMode="auto">
          <a:xfrm>
            <a:off x="7361238" y="6102350"/>
            <a:ext cx="1263650" cy="366713"/>
          </a:xfrm>
          <a:prstGeom prst="rect">
            <a:avLst/>
          </a:prstGeom>
          <a:noFill/>
          <a:ln w="9525">
            <a:noFill/>
            <a:miter lim="800000"/>
            <a:headEnd/>
            <a:tailEnd/>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TW" dirty="0">
                <a:solidFill>
                  <a:srgbClr val="FFFF00"/>
                </a:solidFill>
                <a:latin typeface="Centaur" pitchFamily="18" charset="0"/>
              </a:rPr>
              <a:t>Types of Virtualization</a:t>
            </a:r>
          </a:p>
        </p:txBody>
      </p:sp>
      <p:sp>
        <p:nvSpPr>
          <p:cNvPr id="74757" name="Rectangle 5"/>
          <p:cNvSpPr>
            <a:spLocks noGrp="1" noChangeArrowheads="1"/>
          </p:cNvSpPr>
          <p:nvPr>
            <p:ph type="body" sz="half" idx="2"/>
          </p:nvPr>
        </p:nvSpPr>
        <p:spPr>
          <a:xfrm>
            <a:off x="304800" y="1600200"/>
            <a:ext cx="8534400" cy="5029200"/>
          </a:xfrm>
        </p:spPr>
        <p:txBody>
          <a:bodyPr/>
          <a:lstStyle/>
          <a:p>
            <a:pPr algn="just"/>
            <a:r>
              <a:rPr lang="en-US" altLang="zh-TW" sz="2400" dirty="0" smtClean="0">
                <a:latin typeface="Centaur" pitchFamily="18" charset="0"/>
              </a:rPr>
              <a:t>We mainly </a:t>
            </a:r>
            <a:r>
              <a:rPr lang="en-US" altLang="zh-TW" sz="2400" dirty="0">
                <a:latin typeface="Centaur" pitchFamily="18" charset="0"/>
              </a:rPr>
              <a:t>focus on Platform virtualization which is mostly related to </a:t>
            </a:r>
            <a:r>
              <a:rPr lang="en-US" altLang="zh-TW" sz="2400" dirty="0" smtClean="0">
                <a:latin typeface="Centaur" pitchFamily="18" charset="0"/>
              </a:rPr>
              <a:t>cloud-computing [1]</a:t>
            </a:r>
          </a:p>
          <a:p>
            <a:pPr algn="just">
              <a:buNone/>
            </a:pPr>
            <a:endParaRPr lang="en-US" altLang="zh-TW" sz="2000" dirty="0">
              <a:latin typeface="Centaur" pitchFamily="18" charset="0"/>
            </a:endParaRPr>
          </a:p>
          <a:p>
            <a:pPr lvl="1" algn="just"/>
            <a:r>
              <a:rPr lang="en-US" altLang="zh-TW" sz="3600" b="1" dirty="0">
                <a:solidFill>
                  <a:srgbClr val="C00000"/>
                </a:solidFill>
                <a:latin typeface="Centaur" pitchFamily="18" charset="0"/>
              </a:rPr>
              <a:t>Full </a:t>
            </a:r>
            <a:r>
              <a:rPr lang="en-US" altLang="zh-TW" sz="3600" b="1" dirty="0" smtClean="0">
                <a:solidFill>
                  <a:srgbClr val="C00000"/>
                </a:solidFill>
                <a:latin typeface="Centaur" pitchFamily="18" charset="0"/>
              </a:rPr>
              <a:t>virtualization with Binary translation</a:t>
            </a:r>
          </a:p>
          <a:p>
            <a:pPr lvl="1" algn="just"/>
            <a:r>
              <a:rPr lang="en-US" altLang="zh-TW" sz="3600" b="1" dirty="0" smtClean="0">
                <a:solidFill>
                  <a:srgbClr val="C00000"/>
                </a:solidFill>
                <a:latin typeface="Centaur" pitchFamily="18" charset="0"/>
              </a:rPr>
              <a:t>Para-Virtualization with Compiler support</a:t>
            </a:r>
            <a:endParaRPr lang="en-US" altLang="zh-TW" sz="3600" b="1" dirty="0">
              <a:solidFill>
                <a:srgbClr val="C00000"/>
              </a:solidFill>
              <a:latin typeface="Centaur" pitchFamily="18" charset="0"/>
            </a:endParaRPr>
          </a:p>
          <a:p>
            <a:pPr lvl="1" algn="just"/>
            <a:r>
              <a:rPr lang="en-US" altLang="zh-TW" sz="3600" b="1" dirty="0">
                <a:solidFill>
                  <a:srgbClr val="C00000"/>
                </a:solidFill>
                <a:latin typeface="Centaur" pitchFamily="18" charset="0"/>
              </a:rPr>
              <a:t>Hardware-assisted virtualization</a:t>
            </a:r>
          </a:p>
          <a:p>
            <a:pPr lvl="1" algn="just"/>
            <a:r>
              <a:rPr lang="en-US" altLang="zh-TW" sz="3600" b="1" dirty="0" smtClean="0">
                <a:solidFill>
                  <a:srgbClr val="C00000"/>
                </a:solidFill>
                <a:latin typeface="Centaur" pitchFamily="18" charset="0"/>
              </a:rPr>
              <a:t>OS-level virtualization</a:t>
            </a:r>
            <a:endParaRPr lang="en-US" altLang="zh-TW" sz="3600" b="1" dirty="0">
              <a:solidFill>
                <a:srgbClr val="C00000"/>
              </a:solidFill>
              <a:latin typeface="Centaur"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lstStyle/>
          <a:p>
            <a:r>
              <a:rPr lang="en-US" sz="4000" dirty="0" smtClean="0">
                <a:solidFill>
                  <a:srgbClr val="FFFF00"/>
                </a:solidFill>
                <a:latin typeface="Centaur" pitchFamily="18" charset="0"/>
              </a:rPr>
              <a:t>Virtualization Structure Tools and Mechanisms</a:t>
            </a:r>
            <a:endParaRPr lang="en-US" sz="4000" dirty="0">
              <a:solidFill>
                <a:srgbClr val="FFFF00"/>
              </a:solidFill>
              <a:latin typeface="Centaur" pitchFamily="18" charset="0"/>
            </a:endParaRPr>
          </a:p>
        </p:txBody>
      </p:sp>
      <p:sp>
        <p:nvSpPr>
          <p:cNvPr id="3" name="Content Placeholder 2"/>
          <p:cNvSpPr>
            <a:spLocks noGrp="1"/>
          </p:cNvSpPr>
          <p:nvPr>
            <p:ph idx="1"/>
          </p:nvPr>
        </p:nvSpPr>
        <p:spPr>
          <a:xfrm>
            <a:off x="228600" y="1828800"/>
            <a:ext cx="8458200" cy="4297363"/>
          </a:xfrm>
        </p:spPr>
        <p:txBody>
          <a:bodyPr/>
          <a:lstStyle/>
          <a:p>
            <a:r>
              <a:rPr lang="en-US" sz="3600" dirty="0" smtClean="0">
                <a:latin typeface="Centaur" pitchFamily="18" charset="0"/>
              </a:rPr>
              <a:t>Full Virtualization with Binary Translation </a:t>
            </a:r>
          </a:p>
          <a:p>
            <a:r>
              <a:rPr lang="en-US" sz="3600" dirty="0" smtClean="0">
                <a:latin typeface="Centaur" pitchFamily="18" charset="0"/>
              </a:rPr>
              <a:t>Para-Virtualization with Compiler Support</a:t>
            </a:r>
          </a:p>
          <a:p>
            <a:endParaRPr lang="en-US" sz="4000" dirty="0">
              <a:latin typeface="Centaur"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TW" dirty="0">
                <a:solidFill>
                  <a:srgbClr val="FFFF00"/>
                </a:solidFill>
                <a:latin typeface="Centaur" pitchFamily="18" charset="0"/>
              </a:rPr>
              <a:t>Binary translation</a:t>
            </a:r>
          </a:p>
        </p:txBody>
      </p:sp>
      <p:sp>
        <p:nvSpPr>
          <p:cNvPr id="95235" name="Rectangle 3"/>
          <p:cNvSpPr>
            <a:spLocks noGrp="1" noChangeArrowheads="1"/>
          </p:cNvSpPr>
          <p:nvPr>
            <p:ph type="body" idx="1"/>
          </p:nvPr>
        </p:nvSpPr>
        <p:spPr>
          <a:xfrm>
            <a:off x="457200" y="1600200"/>
            <a:ext cx="8229600" cy="4969412"/>
          </a:xfrm>
        </p:spPr>
        <p:txBody>
          <a:bodyPr/>
          <a:lstStyle/>
          <a:p>
            <a:pPr algn="just"/>
            <a:r>
              <a:rPr lang="en-US" sz="2800" b="1" dirty="0" smtClean="0">
                <a:solidFill>
                  <a:srgbClr val="C00000"/>
                </a:solidFill>
                <a:latin typeface="Centaur" pitchFamily="18" charset="0"/>
              </a:rPr>
              <a:t>Binary</a:t>
            </a:r>
            <a:r>
              <a:rPr lang="en-US" sz="2800" dirty="0" smtClean="0">
                <a:latin typeface="Centaur" pitchFamily="18" charset="0"/>
              </a:rPr>
              <a:t> </a:t>
            </a:r>
            <a:r>
              <a:rPr lang="en-US" sz="2800" b="1" dirty="0" smtClean="0">
                <a:solidFill>
                  <a:srgbClr val="C00000"/>
                </a:solidFill>
                <a:latin typeface="Centaur" pitchFamily="18" charset="0"/>
              </a:rPr>
              <a:t>translation</a:t>
            </a:r>
            <a:r>
              <a:rPr lang="en-US" sz="2800" dirty="0" smtClean="0">
                <a:latin typeface="Centaur" pitchFamily="18" charset="0"/>
              </a:rPr>
              <a:t> is one specific approach to implementing </a:t>
            </a:r>
            <a:r>
              <a:rPr lang="en-US" sz="2800" b="1" dirty="0" smtClean="0">
                <a:solidFill>
                  <a:srgbClr val="C00000"/>
                </a:solidFill>
                <a:latin typeface="Centaur" pitchFamily="18" charset="0"/>
              </a:rPr>
              <a:t>full</a:t>
            </a:r>
            <a:r>
              <a:rPr lang="en-US" sz="2800" dirty="0" smtClean="0">
                <a:latin typeface="Centaur" pitchFamily="18" charset="0"/>
              </a:rPr>
              <a:t> </a:t>
            </a:r>
            <a:r>
              <a:rPr lang="en-US" sz="2800" b="1" dirty="0" smtClean="0">
                <a:solidFill>
                  <a:srgbClr val="C00000"/>
                </a:solidFill>
                <a:latin typeface="Centaur" pitchFamily="18" charset="0"/>
              </a:rPr>
              <a:t>virtualization</a:t>
            </a:r>
          </a:p>
          <a:p>
            <a:pPr algn="just"/>
            <a:endParaRPr lang="en-IN" sz="2800" b="1" dirty="0" smtClean="0">
              <a:solidFill>
                <a:srgbClr val="C00000"/>
              </a:solidFill>
              <a:latin typeface="Centaur" pitchFamily="18" charset="0"/>
            </a:endParaRPr>
          </a:p>
          <a:p>
            <a:pPr algn="just"/>
            <a:r>
              <a:rPr lang="en-IN" sz="2800" dirty="0" smtClean="0">
                <a:latin typeface="Centaur" pitchFamily="18" charset="0"/>
              </a:rPr>
              <a:t>It involves examining the </a:t>
            </a:r>
            <a:r>
              <a:rPr lang="en-IN" sz="2800" b="1" dirty="0" smtClean="0">
                <a:solidFill>
                  <a:srgbClr val="C00000"/>
                </a:solidFill>
                <a:latin typeface="Centaur" pitchFamily="18" charset="0"/>
              </a:rPr>
              <a:t>executable</a:t>
            </a:r>
            <a:r>
              <a:rPr lang="en-IN" sz="2800" dirty="0" smtClean="0">
                <a:latin typeface="Centaur" pitchFamily="18" charset="0"/>
              </a:rPr>
              <a:t> code of the </a:t>
            </a:r>
            <a:r>
              <a:rPr lang="en-IN" sz="2800" b="1" dirty="0" smtClean="0">
                <a:solidFill>
                  <a:srgbClr val="C00000"/>
                </a:solidFill>
                <a:latin typeface="Centaur" pitchFamily="18" charset="0"/>
              </a:rPr>
              <a:t>virtual</a:t>
            </a:r>
            <a:r>
              <a:rPr lang="en-IN" sz="2800" dirty="0" smtClean="0">
                <a:latin typeface="Centaur" pitchFamily="18" charset="0"/>
              </a:rPr>
              <a:t> </a:t>
            </a:r>
            <a:r>
              <a:rPr lang="en-IN" sz="2800" b="1" dirty="0" smtClean="0">
                <a:solidFill>
                  <a:srgbClr val="C00000"/>
                </a:solidFill>
                <a:latin typeface="Centaur" pitchFamily="18" charset="0"/>
              </a:rPr>
              <a:t>guest</a:t>
            </a:r>
            <a:r>
              <a:rPr lang="en-IN" sz="2800" dirty="0" smtClean="0">
                <a:latin typeface="Centaur" pitchFamily="18" charset="0"/>
              </a:rPr>
              <a:t> for “</a:t>
            </a:r>
            <a:r>
              <a:rPr lang="en-IN" sz="2800" b="1" dirty="0" smtClean="0">
                <a:solidFill>
                  <a:srgbClr val="C00000"/>
                </a:solidFill>
                <a:latin typeface="Centaur" pitchFamily="18" charset="0"/>
              </a:rPr>
              <a:t>unsafe</a:t>
            </a:r>
            <a:r>
              <a:rPr lang="en-IN" sz="2800" dirty="0" smtClean="0">
                <a:latin typeface="Centaur" pitchFamily="18" charset="0"/>
              </a:rPr>
              <a:t>” instructions, </a:t>
            </a:r>
            <a:r>
              <a:rPr lang="en-IN" sz="2800" b="1" dirty="0" smtClean="0">
                <a:solidFill>
                  <a:srgbClr val="C00000"/>
                </a:solidFill>
                <a:latin typeface="Centaur" pitchFamily="18" charset="0"/>
              </a:rPr>
              <a:t>translating</a:t>
            </a:r>
            <a:r>
              <a:rPr lang="en-IN" sz="2800" dirty="0" smtClean="0">
                <a:latin typeface="Centaur" pitchFamily="18" charset="0"/>
              </a:rPr>
              <a:t> these into “</a:t>
            </a:r>
            <a:r>
              <a:rPr lang="en-IN" sz="2800" b="1" dirty="0" smtClean="0">
                <a:solidFill>
                  <a:srgbClr val="C00000"/>
                </a:solidFill>
                <a:latin typeface="Centaur" pitchFamily="18" charset="0"/>
              </a:rPr>
              <a:t>safe</a:t>
            </a:r>
            <a:r>
              <a:rPr lang="en-IN" sz="2800" dirty="0" smtClean="0">
                <a:latin typeface="Centaur" pitchFamily="18" charset="0"/>
              </a:rPr>
              <a:t>” equivalents, and then </a:t>
            </a:r>
            <a:r>
              <a:rPr lang="en-IN" sz="2800" b="1" dirty="0" smtClean="0">
                <a:solidFill>
                  <a:srgbClr val="C00000"/>
                </a:solidFill>
                <a:latin typeface="Centaur" pitchFamily="18" charset="0"/>
              </a:rPr>
              <a:t>executing</a:t>
            </a:r>
            <a:r>
              <a:rPr lang="en-IN" sz="2800" dirty="0" smtClean="0">
                <a:latin typeface="Centaur" pitchFamily="18" charset="0"/>
              </a:rPr>
              <a:t> the </a:t>
            </a:r>
            <a:r>
              <a:rPr lang="en-IN" sz="2800" b="1" dirty="0" smtClean="0">
                <a:solidFill>
                  <a:srgbClr val="C00000"/>
                </a:solidFill>
                <a:latin typeface="Centaur" pitchFamily="18" charset="0"/>
              </a:rPr>
              <a:t>translated</a:t>
            </a:r>
            <a:r>
              <a:rPr lang="en-IN" sz="2800" dirty="0" smtClean="0">
                <a:latin typeface="Centaur" pitchFamily="18" charset="0"/>
              </a:rPr>
              <a:t> </a:t>
            </a:r>
            <a:r>
              <a:rPr lang="en-IN" sz="2800" b="1" dirty="0" smtClean="0">
                <a:solidFill>
                  <a:srgbClr val="C00000"/>
                </a:solidFill>
                <a:latin typeface="Centaur" pitchFamily="18" charset="0"/>
              </a:rPr>
              <a:t>code</a:t>
            </a:r>
            <a:r>
              <a:rPr lang="en-IN" sz="2800" dirty="0" smtClean="0">
                <a:latin typeface="Centaur" pitchFamily="18" charset="0"/>
              </a:rPr>
              <a:t>. </a:t>
            </a:r>
          </a:p>
          <a:p>
            <a:pPr algn="just"/>
            <a:endParaRPr lang="en-IN" sz="2800" dirty="0" smtClean="0">
              <a:latin typeface="Centaur" pitchFamily="18" charset="0"/>
            </a:endParaRPr>
          </a:p>
          <a:p>
            <a:pPr algn="just"/>
            <a:r>
              <a:rPr lang="en-US" sz="2800" dirty="0" smtClean="0">
                <a:latin typeface="Centaur" pitchFamily="18" charset="0"/>
              </a:rPr>
              <a:t>An </a:t>
            </a:r>
            <a:r>
              <a:rPr lang="en-US" sz="2800" b="1" dirty="0" smtClean="0">
                <a:solidFill>
                  <a:srgbClr val="C00000"/>
                </a:solidFill>
                <a:latin typeface="Centaur" pitchFamily="18" charset="0"/>
              </a:rPr>
              <a:t>unsafe</a:t>
            </a:r>
            <a:r>
              <a:rPr lang="en-US" sz="2800" dirty="0" smtClean="0">
                <a:latin typeface="Centaur" pitchFamily="18" charset="0"/>
              </a:rPr>
              <a:t> instruction is one that for example tries to </a:t>
            </a:r>
            <a:r>
              <a:rPr lang="en-US" sz="2800" b="1" dirty="0" smtClean="0">
                <a:solidFill>
                  <a:srgbClr val="C00000"/>
                </a:solidFill>
                <a:latin typeface="Centaur" pitchFamily="18" charset="0"/>
              </a:rPr>
              <a:t>access</a:t>
            </a:r>
            <a:r>
              <a:rPr lang="en-US" sz="2800" dirty="0" smtClean="0">
                <a:latin typeface="Centaur" pitchFamily="18" charset="0"/>
              </a:rPr>
              <a:t> or </a:t>
            </a:r>
            <a:r>
              <a:rPr lang="en-US" sz="2800" b="1" dirty="0" smtClean="0">
                <a:solidFill>
                  <a:srgbClr val="C00000"/>
                </a:solidFill>
                <a:latin typeface="Centaur" pitchFamily="18" charset="0"/>
              </a:rPr>
              <a:t>modify</a:t>
            </a:r>
            <a:r>
              <a:rPr lang="en-US" sz="2800" dirty="0" smtClean="0">
                <a:latin typeface="Centaur" pitchFamily="18" charset="0"/>
              </a:rPr>
              <a:t> the </a:t>
            </a:r>
            <a:r>
              <a:rPr lang="en-US" sz="2800" b="1" dirty="0" smtClean="0">
                <a:solidFill>
                  <a:srgbClr val="C00000"/>
                </a:solidFill>
                <a:latin typeface="Centaur" pitchFamily="18" charset="0"/>
              </a:rPr>
              <a:t>memory</a:t>
            </a:r>
            <a:r>
              <a:rPr lang="en-US" sz="2800" dirty="0" smtClean="0">
                <a:latin typeface="Centaur" pitchFamily="18" charset="0"/>
              </a:rPr>
              <a:t> of </a:t>
            </a:r>
            <a:r>
              <a:rPr lang="en-US" sz="2800" b="1" dirty="0" smtClean="0">
                <a:solidFill>
                  <a:srgbClr val="C00000"/>
                </a:solidFill>
                <a:latin typeface="Centaur" pitchFamily="18" charset="0"/>
              </a:rPr>
              <a:t>another</a:t>
            </a:r>
            <a:r>
              <a:rPr lang="en-US" sz="2800" dirty="0" smtClean="0">
                <a:latin typeface="Centaur" pitchFamily="18" charset="0"/>
              </a:rPr>
              <a:t> </a:t>
            </a:r>
            <a:r>
              <a:rPr lang="en-US" sz="2800" b="1" dirty="0" smtClean="0">
                <a:solidFill>
                  <a:srgbClr val="C00000"/>
                </a:solidFill>
                <a:latin typeface="Centaur" pitchFamily="18" charset="0"/>
              </a:rPr>
              <a:t>guest</a:t>
            </a:r>
            <a:r>
              <a:rPr lang="en-US" sz="2800" dirty="0" smtClean="0">
                <a:latin typeface="Centaur" pitchFamily="18" charset="0"/>
              </a:rPr>
              <a:t>. </a:t>
            </a:r>
          </a:p>
          <a:p>
            <a:pPr lvl="1" algn="just">
              <a:buNone/>
            </a:pPr>
            <a:endParaRPr lang="en-US" altLang="zh-TW" dirty="0">
              <a:latin typeface="Centaur"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ristmas_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Christmas_design">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1190</TotalTime>
  <Pages>0</Pages>
  <Words>2962</Words>
  <Characters>0</Characters>
  <Application>Microsoft Office PowerPoint</Application>
  <DocSecurity>0</DocSecurity>
  <PresentationFormat>On-screen Show (4:3)</PresentationFormat>
  <Lines>0</Lines>
  <Paragraphs>413</Paragraphs>
  <Slides>69</Slides>
  <Notes>9</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Christmas_design</vt:lpstr>
      <vt:lpstr>Virtualization and Types of Virtualization</vt:lpstr>
      <vt:lpstr>Outline</vt:lpstr>
      <vt:lpstr>Virtualization</vt:lpstr>
      <vt:lpstr>Virtualization Layers</vt:lpstr>
      <vt:lpstr>Privilege Rings</vt:lpstr>
      <vt:lpstr>Virtual Machines and Virtualization Middleware</vt:lpstr>
      <vt:lpstr>Types of Virtualization</vt:lpstr>
      <vt:lpstr>Virtualization Structure Tools and Mechanisms</vt:lpstr>
      <vt:lpstr>Binary translation</vt:lpstr>
      <vt:lpstr>Trap and Emulate</vt:lpstr>
      <vt:lpstr>Binary translation</vt:lpstr>
      <vt:lpstr>Virtualization Techniques</vt:lpstr>
      <vt:lpstr>Full Virtualization / Host-based Virtualization</vt:lpstr>
      <vt:lpstr>Full Virtualization</vt:lpstr>
      <vt:lpstr>Full Virtualization with  Binary translation</vt:lpstr>
      <vt:lpstr>Full Virtualization</vt:lpstr>
      <vt:lpstr>Slide 17</vt:lpstr>
      <vt:lpstr>Full Virtualization</vt:lpstr>
      <vt:lpstr>Types of Hypervisor – Bare-Metal VM</vt:lpstr>
      <vt:lpstr>Types of Hypervisor- Hosted VM Host-Based Virtualization</vt:lpstr>
      <vt:lpstr>Types of Hypervisor- Hosted VM Host-based Virtualization</vt:lpstr>
      <vt:lpstr>OS assisted (Para-virtualization)</vt:lpstr>
      <vt:lpstr>OS assisted (Para-virtualization)</vt:lpstr>
      <vt:lpstr>OS assisted (Para-virtualization)</vt:lpstr>
      <vt:lpstr>OS assisted (Para-virtualization)</vt:lpstr>
      <vt:lpstr>VMware ESX Server : Para-virtualization)</vt:lpstr>
      <vt:lpstr>Hardware Assisted Virtualization</vt:lpstr>
      <vt:lpstr>Hardware Assisted Virtualization</vt:lpstr>
      <vt:lpstr>Hardware Assisted Virtualization</vt:lpstr>
      <vt:lpstr>Hardware Assisted Virtualization</vt:lpstr>
      <vt:lpstr>Hardware Assisted Virtualization</vt:lpstr>
      <vt:lpstr>Hardware Assisted Virtualization</vt:lpstr>
      <vt:lpstr>Virtualization  of CPU, Memory &amp; IO</vt:lpstr>
      <vt:lpstr>CPU Virtualization</vt:lpstr>
      <vt:lpstr>CPU Virtualization</vt:lpstr>
      <vt:lpstr>CPU Virtualization</vt:lpstr>
      <vt:lpstr>CPU Virtualization</vt:lpstr>
      <vt:lpstr>CPU Virtualization</vt:lpstr>
      <vt:lpstr>Memory Virtualization </vt:lpstr>
      <vt:lpstr>Memory Virtualization </vt:lpstr>
      <vt:lpstr>Memory Virtualization </vt:lpstr>
      <vt:lpstr>Device and I/O Virtualization</vt:lpstr>
      <vt:lpstr>Device and I/O Virtualization</vt:lpstr>
      <vt:lpstr>Device and I/O Virtualization</vt:lpstr>
      <vt:lpstr>Conclusions on CPU, Memory  and I/O Virtualization </vt:lpstr>
      <vt:lpstr>Conclusions on Full , Para and Hardware –assisted Virtualization </vt:lpstr>
      <vt:lpstr>OS-Level Virtualization</vt:lpstr>
      <vt:lpstr>OS-Level Virtualization</vt:lpstr>
      <vt:lpstr>OS-Level Virtualization</vt:lpstr>
      <vt:lpstr>OS-Level Virtualization</vt:lpstr>
      <vt:lpstr>Confusion…</vt:lpstr>
      <vt:lpstr>Summary of Virtualization Types</vt:lpstr>
      <vt:lpstr>Types of Virtualization</vt:lpstr>
      <vt:lpstr>Virtualization Taxonomy</vt:lpstr>
      <vt:lpstr>Techniques for X86 virtualization </vt:lpstr>
      <vt:lpstr>Importance of Virtualization in Cloud</vt:lpstr>
      <vt:lpstr>Disadvantages of Virtualization</vt:lpstr>
      <vt:lpstr>Slide 58</vt:lpstr>
      <vt:lpstr>Slide 59</vt:lpstr>
      <vt:lpstr>CMP Server consolidation by Space-sharing of VMs</vt:lpstr>
      <vt:lpstr>Slide 61</vt:lpstr>
      <vt:lpstr>Slide 62</vt:lpstr>
      <vt:lpstr>Summary</vt:lpstr>
      <vt:lpstr>References</vt:lpstr>
      <vt:lpstr>Primitive Operations in Virtual Machines</vt:lpstr>
      <vt:lpstr>Implementation Levels of Virtualization</vt:lpstr>
      <vt:lpstr>Virtualization Structures/Tools and Mechanisms</vt:lpstr>
      <vt:lpstr>Virtualization of CPU, Memory, and I/O Devices</vt:lpstr>
      <vt:lpstr>Slide 69</vt:lpstr>
    </vt:vector>
  </TitlesOfParts>
  <Company>微软中国</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微软中国</dc:creator>
  <cp:lastModifiedBy>staff</cp:lastModifiedBy>
  <cp:revision>308</cp:revision>
  <dcterms:created xsi:type="dcterms:W3CDTF">2012-07-29T19:02:00Z</dcterms:created>
  <dcterms:modified xsi:type="dcterms:W3CDTF">2017-07-04T05:20:10Z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1033-8.1.0.3357</vt:lpwstr>
  </property>
</Properties>
</file>