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9"/>
  </p:notesMasterIdLst>
  <p:sldIdLst>
    <p:sldId id="256" r:id="rId2"/>
    <p:sldId id="337" r:id="rId3"/>
    <p:sldId id="338" r:id="rId4"/>
    <p:sldId id="339" r:id="rId5"/>
    <p:sldId id="331" r:id="rId6"/>
    <p:sldId id="332" r:id="rId7"/>
    <p:sldId id="340" r:id="rId8"/>
    <p:sldId id="346" r:id="rId9"/>
    <p:sldId id="341" r:id="rId10"/>
    <p:sldId id="334" r:id="rId11"/>
    <p:sldId id="345" r:id="rId12"/>
    <p:sldId id="344" r:id="rId13"/>
    <p:sldId id="302" r:id="rId14"/>
    <p:sldId id="277" r:id="rId15"/>
    <p:sldId id="278" r:id="rId16"/>
    <p:sldId id="279" r:id="rId17"/>
    <p:sldId id="280" r:id="rId18"/>
    <p:sldId id="281" r:id="rId19"/>
    <p:sldId id="303" r:id="rId20"/>
    <p:sldId id="282" r:id="rId21"/>
    <p:sldId id="283" r:id="rId22"/>
    <p:sldId id="293" r:id="rId23"/>
    <p:sldId id="284" r:id="rId24"/>
    <p:sldId id="294" r:id="rId25"/>
    <p:sldId id="295" r:id="rId26"/>
    <p:sldId id="296" r:id="rId27"/>
    <p:sldId id="327" r:id="rId28"/>
    <p:sldId id="301" r:id="rId29"/>
    <p:sldId id="285" r:id="rId30"/>
    <p:sldId id="297" r:id="rId31"/>
    <p:sldId id="304" r:id="rId32"/>
    <p:sldId id="298" r:id="rId33"/>
    <p:sldId id="299" r:id="rId34"/>
    <p:sldId id="288" r:id="rId35"/>
    <p:sldId id="300" r:id="rId36"/>
    <p:sldId id="305" r:id="rId37"/>
    <p:sldId id="307" r:id="rId38"/>
    <p:sldId id="306" r:id="rId39"/>
    <p:sldId id="308" r:id="rId40"/>
    <p:sldId id="309" r:id="rId41"/>
    <p:sldId id="310" r:id="rId42"/>
    <p:sldId id="311" r:id="rId43"/>
    <p:sldId id="312" r:id="rId44"/>
    <p:sldId id="328" r:id="rId45"/>
    <p:sldId id="326" r:id="rId46"/>
    <p:sldId id="290" r:id="rId47"/>
    <p:sldId id="325" r:id="rId48"/>
    <p:sldId id="315" r:id="rId49"/>
    <p:sldId id="329" r:id="rId50"/>
    <p:sldId id="318" r:id="rId51"/>
    <p:sldId id="330" r:id="rId52"/>
    <p:sldId id="319" r:id="rId53"/>
    <p:sldId id="320" r:id="rId54"/>
    <p:sldId id="321" r:id="rId55"/>
    <p:sldId id="322" r:id="rId56"/>
    <p:sldId id="323" r:id="rId57"/>
    <p:sldId id="324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CCFF"/>
    <a:srgbClr val="CCFFFF"/>
    <a:srgbClr val="DDDDDD"/>
    <a:srgbClr val="FFFFCC"/>
    <a:srgbClr val="FF9900"/>
    <a:srgbClr val="66FF33"/>
    <a:srgbClr val="FFCC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264" autoAdjust="0"/>
    <p:restoredTop sz="90929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671C5B-EEB5-4D4E-8979-CE235A313F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55E9FF-71F0-4E5D-AFE6-2FEE40BBF98A}" type="slidenum">
              <a:rPr lang="en-GB"/>
              <a:pPr/>
              <a:t>2</a:t>
            </a:fld>
            <a:endParaRPr lang="en-GB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91A331-ECAC-4A9C-AE51-713D739D367C}" type="slidenum">
              <a:rPr lang="en-GB"/>
              <a:pPr/>
              <a:t>11</a:t>
            </a:fld>
            <a:endParaRPr lang="en-GB"/>
          </a:p>
        </p:txBody>
      </p:sp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46913-54D8-4DE3-A0CF-F6E912AAD0CF}" type="slidenum">
              <a:rPr lang="en-GB"/>
              <a:pPr/>
              <a:t>12</a:t>
            </a:fld>
            <a:endParaRPr lang="en-GB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Text Box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450"/>
              </a:spcBef>
              <a:buFont typeface="Times New Roman" pitchFamily="18" charset="0"/>
              <a:buChar char="-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MS Gothic" charset="-128"/>
              </a:rPr>
              <a:t>Long running jobs</a:t>
            </a:r>
          </a:p>
          <a:p>
            <a:pPr>
              <a:spcBef>
                <a:spcPts val="450"/>
              </a:spcBef>
              <a:buFont typeface="Times New Roman" pitchFamily="18" charset="0"/>
              <a:buChar char="-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MS Gothic" charset="-128"/>
              </a:rPr>
              <a:t>Jobs require access to different things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6F064-3023-4104-B99C-AF48C5AA501A}" type="slidenum">
              <a:rPr lang="en-US"/>
              <a:pPr/>
              <a:t>20</a:t>
            </a:fld>
            <a:endParaRPr lang="en-US"/>
          </a:p>
        </p:txBody>
      </p:sp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Asymmetric vs. symmetric encryptions – symmetric is cheaper computationally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25A1E-01A8-4AC6-8BCF-31E641B33547}" type="slidenum">
              <a:rPr lang="en-US"/>
              <a:pPr/>
              <a:t>32</a:t>
            </a:fld>
            <a:endParaRPr lang="en-US"/>
          </a:p>
        </p:txBody>
      </p:sp>
      <p:sp>
        <p:nvSpPr>
          <p:cNvPr id="165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talk about certificate chains here.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6F0A8-7058-45F9-B1C8-E768E25BECA3}" type="slidenum">
              <a:rPr lang="en-US"/>
              <a:pPr/>
              <a:t>35</a:t>
            </a:fld>
            <a:endParaRPr lang="en-US"/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also talk about namespaces and RAs here.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40461-3B1C-4910-9E2A-47B161038196}" type="slidenum">
              <a:rPr lang="en-US"/>
              <a:pPr/>
              <a:t>48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slide transition from handshake to session stuff: to explain session key establishment</a:t>
            </a:r>
          </a:p>
          <a:p>
            <a:r>
              <a:rPr lang="en-US"/>
              <a:t>Talk about asymmetric vs symmetric encryption &amp; minimizing long-term key exposure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9E2D6E-FBDB-417A-AE2A-BBCA5BD62BE1}" type="slidenum">
              <a:rPr lang="en-GB"/>
              <a:pPr/>
              <a:t>3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B57681-1A12-4CCE-B0BE-DEFF5AB3B47D}" type="slidenum">
              <a:rPr lang="en-GB"/>
              <a:pPr/>
              <a:t>4</a:t>
            </a:fld>
            <a:endParaRPr lang="en-GB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31F20-DE79-49E1-91EB-B77F5E62FFAA}" type="slidenum">
              <a:rPr lang="en-US"/>
              <a:pPr/>
              <a:t>5</a:t>
            </a:fld>
            <a:endParaRPr lang="en-US"/>
          </a:p>
        </p:txBody>
      </p:sp>
      <p:sp>
        <p:nvSpPr>
          <p:cNvPr id="359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Real life: sensitive data : caBig cancer research; scientific  proprietary data.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6897F-FC95-49C2-8CA1-B5EB5954840B}" type="slidenum">
              <a:rPr lang="en-US"/>
              <a:pPr/>
              <a:t>6</a:t>
            </a:fld>
            <a:endParaRPr lang="en-US"/>
          </a:p>
        </p:txBody>
      </p:sp>
      <p:sp>
        <p:nvSpPr>
          <p:cNvPr id="361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Hack machine and get access to large computing resource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634A38-0D81-451A-90F0-CC29EA78F4B6}" type="slidenum">
              <a:rPr lang="en-GB"/>
              <a:pPr/>
              <a:t>7</a:t>
            </a:fld>
            <a:endParaRPr lang="en-GB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CCBD4-B75B-4E84-A48F-A5BF9B996400}" type="slidenum">
              <a:rPr lang="en-US"/>
              <a:pPr/>
              <a:t>8</a:t>
            </a:fld>
            <a:endParaRPr lang="en-US"/>
          </a:p>
        </p:txBody>
      </p:sp>
      <p:sp>
        <p:nvSpPr>
          <p:cNvPr id="375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A0875-89C0-4A98-B880-07F90A2E1885}" type="slidenum">
              <a:rPr lang="en-GB"/>
              <a:pPr/>
              <a:t>9</a:t>
            </a:fld>
            <a:endParaRPr lang="en-GB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7613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4DAD9-AF79-4816-81E6-57D35C6143F4}" type="slidenum">
              <a:rPr lang="en-US"/>
              <a:pPr/>
              <a:t>10</a:t>
            </a:fld>
            <a:endParaRPr lang="en-US"/>
          </a:p>
        </p:txBody>
      </p:sp>
      <p:sp>
        <p:nvSpPr>
          <p:cNvPr id="409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Long running jobs</a:t>
            </a:r>
          </a:p>
          <a:p>
            <a:pPr>
              <a:buFontTx/>
              <a:buChar char="-"/>
            </a:pPr>
            <a:r>
              <a:rPr lang="en-US"/>
              <a:t>Jobs require access to different things</a:t>
            </a:r>
          </a:p>
          <a:p>
            <a:pPr>
              <a:buFontTx/>
              <a:buChar char="-"/>
            </a:pPr>
            <a:r>
              <a:rPr lang="en-US"/>
              <a:t>workflow.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1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49657B-F0A4-46DB-AB9F-06C903EC0BF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3255" name="Picture 7" descr="D:\users\carl\GlobusWeb\screen-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743200" cy="1362075"/>
          </a:xfrm>
          <a:prstGeom prst="rect">
            <a:avLst/>
          </a:prstGeom>
          <a:noFill/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4800600"/>
            <a:ext cx="1933575" cy="16478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1FF32-58B5-49E4-BEB4-29A2B2236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AD4BF-4794-47AC-AE49-86943E8BAC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10000" cy="4343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DDF3562-FC0C-46A3-800F-68F7BF7761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590800" cy="381000"/>
          </a:xfrm>
        </p:spPr>
        <p:txBody>
          <a:bodyPr/>
          <a:lstStyle>
            <a:lvl1pPr>
              <a:defRPr/>
            </a:lvl1pPr>
          </a:lstStyle>
          <a:p>
            <a:fld id="{512199BD-4545-4646-A6D2-8A72F9263A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53DA6-10C8-497A-B02B-0A2D2DD728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4C838-3B77-4AC9-A0F4-AC0077F90E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A2FA1-6F13-4220-B54A-4128C3CB6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621EB-F483-40E9-8030-58B3E37492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BC2A0-A0A2-4FF1-AF8B-D0743A1BAE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1259C-02A9-482C-A8FD-66E142344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8A912-AEF8-4038-A46E-8F86B725DE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95B2B-C3CE-4D99-A43E-782843A788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1C08CC-65F1-479C-8E17-8D2BAE02C24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2232" name="Picture 8" descr="D:\users\carl\GlobusWeb\screen-logo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2743200" cy="1362075"/>
          </a:xfrm>
          <a:prstGeom prst="rect">
            <a:avLst/>
          </a:prstGeom>
          <a:noFill/>
        </p:spPr>
      </p:pic>
      <p:pic>
        <p:nvPicPr>
          <p:cNvPr id="52233" name="Picture 9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010400" y="4800600"/>
            <a:ext cx="1933575" cy="16478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FF66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FF6633"/>
          </a:solidFill>
          <a:latin typeface="Verdana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FF6633"/>
          </a:solidFill>
          <a:latin typeface="Verdana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FF6633"/>
          </a:solidFill>
          <a:latin typeface="Verdana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FF6633"/>
          </a:solidFill>
          <a:latin typeface="Verdana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FF6633"/>
          </a:solidFill>
          <a:latin typeface="Verdana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FF6633"/>
          </a:solidFill>
          <a:latin typeface="Verdana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FF6633"/>
          </a:solidFill>
          <a:latin typeface="Verdana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FF6633"/>
          </a:solidFill>
          <a:latin typeface="Verdana" pitchFamily="1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60000"/>
        <a:buFont typeface="Monotype Sorts" pitchFamily="1" charset="2"/>
        <a:buChar char="l"/>
        <a:defRPr sz="26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3399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3399"/>
        </a:buClr>
        <a:buChar char="&gt;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1" charset="2"/>
        <a:buChar char="l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1.jpeg"/><Relationship Id="rId4" Type="http://schemas.openxmlformats.org/officeDocument/2006/relationships/image" Target="../media/image4.wmf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81000" y="1600200"/>
            <a:ext cx="8458200" cy="2057400"/>
          </a:xfrm>
        </p:spPr>
        <p:txBody>
          <a:bodyPr/>
          <a:lstStyle/>
          <a:p>
            <a:r>
              <a:rPr lang="en-US" dirty="0" smtClean="0"/>
              <a:t>Authentication, Authorization</a:t>
            </a:r>
            <a:br>
              <a:rPr lang="en-US" dirty="0" smtClean="0"/>
            </a:br>
            <a:r>
              <a:rPr lang="en-US" dirty="0"/>
              <a:t>&amp;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</a:t>
            </a:r>
            <a:r>
              <a:rPr lang="en-US" dirty="0"/>
              <a:t>Security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7475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91000"/>
            <a:ext cx="7620000" cy="18288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Von Welch</a:t>
            </a:r>
          </a:p>
          <a:p>
            <a:r>
              <a:rPr lang="en-US" dirty="0">
                <a:solidFill>
                  <a:srgbClr val="00B0F0"/>
                </a:solidFill>
              </a:rPr>
              <a:t>Distributed Systems Laboratory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Univ. </a:t>
            </a:r>
            <a:r>
              <a:rPr lang="en-US" sz="2000" dirty="0">
                <a:solidFill>
                  <a:srgbClr val="00B0F0"/>
                </a:solidFill>
              </a:rPr>
              <a:t>Of Chicago and Argonne National Laboratory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034B-D07D-46E3-8FE1-3896ADF1FEA6}" type="slidenum">
              <a:rPr lang="en-US"/>
              <a:pPr/>
              <a:t>10</a:t>
            </a:fld>
            <a:endParaRPr lang="en-US"/>
          </a:p>
        </p:txBody>
      </p:sp>
      <p:sp>
        <p:nvSpPr>
          <p:cNvPr id="408578" name="Oval 2"/>
          <p:cNvSpPr>
            <a:spLocks noChangeArrowheads="1"/>
          </p:cNvSpPr>
          <p:nvPr/>
        </p:nvSpPr>
        <p:spPr bwMode="auto">
          <a:xfrm>
            <a:off x="2514600" y="4724400"/>
            <a:ext cx="6477000" cy="1676400"/>
          </a:xfrm>
          <a:prstGeom prst="ellipse">
            <a:avLst/>
          </a:prstGeom>
          <a:noFill/>
          <a:ln w="57150">
            <a:solidFill>
              <a:srgbClr val="008000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08579" name="Picture 3" descr="j01953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181600"/>
            <a:ext cx="671513" cy="685800"/>
          </a:xfrm>
          <a:prstGeom prst="rect">
            <a:avLst/>
          </a:prstGeom>
          <a:noFill/>
        </p:spPr>
      </p:pic>
      <p:pic>
        <p:nvPicPr>
          <p:cNvPr id="408580" name="Picture 4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181600"/>
            <a:ext cx="630238" cy="741363"/>
          </a:xfrm>
          <a:prstGeom prst="rect">
            <a:avLst/>
          </a:prstGeom>
          <a:noFill/>
        </p:spPr>
      </p:pic>
      <p:pic>
        <p:nvPicPr>
          <p:cNvPr id="408581" name="Picture 5" descr="MCj0410203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5181600"/>
            <a:ext cx="990600" cy="846138"/>
          </a:xfrm>
          <a:prstGeom prst="rect">
            <a:avLst/>
          </a:prstGeom>
          <a:noFill/>
        </p:spPr>
      </p:pic>
      <p:pic>
        <p:nvPicPr>
          <p:cNvPr id="408582" name="Picture 6" descr="MCj0398401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5105400"/>
            <a:ext cx="814388" cy="914400"/>
          </a:xfrm>
          <a:prstGeom prst="rect">
            <a:avLst/>
          </a:prstGeom>
          <a:noFill/>
        </p:spPr>
      </p:pic>
      <p:pic>
        <p:nvPicPr>
          <p:cNvPr id="408583" name="Picture 7" descr="MCj0411476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43800" y="5181600"/>
            <a:ext cx="914400" cy="850900"/>
          </a:xfrm>
          <a:prstGeom prst="rect">
            <a:avLst/>
          </a:prstGeom>
          <a:noFill/>
        </p:spPr>
      </p:pic>
      <p:sp>
        <p:nvSpPr>
          <p:cNvPr id="408585" name="Oval 9"/>
          <p:cNvSpPr>
            <a:spLocks noChangeArrowheads="1"/>
          </p:cNvSpPr>
          <p:nvPr/>
        </p:nvSpPr>
        <p:spPr bwMode="auto">
          <a:xfrm>
            <a:off x="304800" y="4724400"/>
            <a:ext cx="5943600" cy="1676400"/>
          </a:xfrm>
          <a:prstGeom prst="ellipse">
            <a:avLst/>
          </a:prstGeom>
          <a:noFill/>
          <a:ln w="57150">
            <a:solidFill>
              <a:schemeClr val="tx2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2667000" y="381000"/>
            <a:ext cx="3276600" cy="11695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</a:rPr>
              <a:t>Grid Security: Single Sign On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</a:rPr>
              <a:t> Authenticate Once</a:t>
            </a:r>
          </a:p>
        </p:txBody>
      </p:sp>
      <p:sp>
        <p:nvSpPr>
          <p:cNvPr id="408587" name="Oval 11"/>
          <p:cNvSpPr>
            <a:spLocks noChangeArrowheads="1"/>
          </p:cNvSpPr>
          <p:nvPr/>
        </p:nvSpPr>
        <p:spPr bwMode="auto">
          <a:xfrm>
            <a:off x="381000" y="838200"/>
            <a:ext cx="2590800" cy="2286000"/>
          </a:xfrm>
          <a:prstGeom prst="ellipse">
            <a:avLst/>
          </a:prstGeom>
          <a:noFill/>
          <a:ln w="76200">
            <a:solidFill>
              <a:schemeClr val="tx2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588" name="tower"/>
          <p:cNvSpPr>
            <a:spLocks noEditPoints="1" noChangeArrowheads="1"/>
          </p:cNvSpPr>
          <p:nvPr/>
        </p:nvSpPr>
        <p:spPr bwMode="auto">
          <a:xfrm>
            <a:off x="914400" y="1143000"/>
            <a:ext cx="452438" cy="9048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89" name="tower"/>
          <p:cNvSpPr>
            <a:spLocks noEditPoints="1" noChangeArrowheads="1"/>
          </p:cNvSpPr>
          <p:nvPr/>
        </p:nvSpPr>
        <p:spPr bwMode="auto">
          <a:xfrm>
            <a:off x="1752600" y="1066800"/>
            <a:ext cx="376238" cy="9810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90" name="server"/>
          <p:cNvSpPr>
            <a:spLocks noEditPoints="1" noChangeArrowheads="1"/>
          </p:cNvSpPr>
          <p:nvPr/>
        </p:nvSpPr>
        <p:spPr bwMode="auto">
          <a:xfrm>
            <a:off x="1676400" y="2438400"/>
            <a:ext cx="914400" cy="838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8591" name="AutoShape 15"/>
          <p:cNvSpPr>
            <a:spLocks noChangeArrowheads="1"/>
          </p:cNvSpPr>
          <p:nvPr/>
        </p:nvSpPr>
        <p:spPr bwMode="auto">
          <a:xfrm>
            <a:off x="609600" y="2133600"/>
            <a:ext cx="381000" cy="533400"/>
          </a:xfrm>
          <a:prstGeom prst="can">
            <a:avLst>
              <a:gd name="adj" fmla="val 35000"/>
            </a:avLst>
          </a:prstGeom>
          <a:noFill/>
          <a:ln w="34925">
            <a:solidFill>
              <a:schemeClr val="accent2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638800" y="457200"/>
            <a:ext cx="2590800" cy="2438400"/>
            <a:chOff x="3552" y="288"/>
            <a:chExt cx="1632" cy="1536"/>
          </a:xfrm>
        </p:grpSpPr>
        <p:sp>
          <p:nvSpPr>
            <p:cNvPr id="408593" name="Oval 17"/>
            <p:cNvSpPr>
              <a:spLocks noChangeArrowheads="1"/>
            </p:cNvSpPr>
            <p:nvPr/>
          </p:nvSpPr>
          <p:spPr bwMode="auto">
            <a:xfrm>
              <a:off x="3552" y="288"/>
              <a:ext cx="1632" cy="1440"/>
            </a:xfrm>
            <a:prstGeom prst="ellipse">
              <a:avLst/>
            </a:prstGeom>
            <a:noFill/>
            <a:ln w="57150">
              <a:solidFill>
                <a:srgbClr val="008000"/>
              </a:solidFill>
              <a:prstDash val="lgDash"/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tower"/>
            <p:cNvSpPr>
              <a:spLocks noEditPoints="1" noChangeArrowheads="1"/>
            </p:cNvSpPr>
            <p:nvPr/>
          </p:nvSpPr>
          <p:spPr bwMode="auto">
            <a:xfrm>
              <a:off x="3888" y="480"/>
              <a:ext cx="285" cy="57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595" name="tower"/>
            <p:cNvSpPr>
              <a:spLocks noEditPoints="1" noChangeArrowheads="1"/>
            </p:cNvSpPr>
            <p:nvPr/>
          </p:nvSpPr>
          <p:spPr bwMode="auto">
            <a:xfrm>
              <a:off x="4416" y="432"/>
              <a:ext cx="237" cy="618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596" name="server"/>
            <p:cNvSpPr>
              <a:spLocks noEditPoints="1" noChangeArrowheads="1"/>
            </p:cNvSpPr>
            <p:nvPr/>
          </p:nvSpPr>
          <p:spPr bwMode="auto">
            <a:xfrm>
              <a:off x="4368" y="1296"/>
              <a:ext cx="576" cy="52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597" name="AutoShape 21"/>
            <p:cNvSpPr>
              <a:spLocks noChangeArrowheads="1"/>
            </p:cNvSpPr>
            <p:nvPr/>
          </p:nvSpPr>
          <p:spPr bwMode="auto">
            <a:xfrm>
              <a:off x="3888" y="1152"/>
              <a:ext cx="240" cy="336"/>
            </a:xfrm>
            <a:prstGeom prst="can">
              <a:avLst>
                <a:gd name="adj" fmla="val 35000"/>
              </a:avLst>
            </a:prstGeom>
            <a:noFill/>
            <a:ln w="34925">
              <a:solidFill>
                <a:schemeClr val="accent2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8598" name="Oval 22"/>
          <p:cNvSpPr>
            <a:spLocks noChangeArrowheads="1"/>
          </p:cNvSpPr>
          <p:nvPr/>
        </p:nvSpPr>
        <p:spPr bwMode="auto">
          <a:xfrm>
            <a:off x="1447800" y="4495800"/>
            <a:ext cx="3352800" cy="2209800"/>
          </a:xfrm>
          <a:prstGeom prst="ellipse">
            <a:avLst/>
          </a:prstGeom>
          <a:noFill/>
          <a:ln w="57150">
            <a:solidFill>
              <a:schemeClr val="accent2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615" name="Line 39"/>
          <p:cNvSpPr>
            <a:spLocks noChangeShapeType="1"/>
          </p:cNvSpPr>
          <p:nvPr/>
        </p:nvSpPr>
        <p:spPr bwMode="auto">
          <a:xfrm flipH="1" flipV="1">
            <a:off x="914400" y="2743200"/>
            <a:ext cx="2971800" cy="2514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16" name="Line 40"/>
          <p:cNvSpPr>
            <a:spLocks noChangeShapeType="1"/>
          </p:cNvSpPr>
          <p:nvPr/>
        </p:nvSpPr>
        <p:spPr bwMode="auto">
          <a:xfrm flipH="1" flipV="1">
            <a:off x="2362200" y="3429000"/>
            <a:ext cx="1752600" cy="1752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8617" name="Line 41"/>
          <p:cNvSpPr>
            <a:spLocks noChangeShapeType="1"/>
          </p:cNvSpPr>
          <p:nvPr/>
        </p:nvSpPr>
        <p:spPr bwMode="auto">
          <a:xfrm flipV="1">
            <a:off x="4191000" y="2514600"/>
            <a:ext cx="2667000" cy="2514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08624" name="Picture 48" descr="MCj0396966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6200" y="5105400"/>
            <a:ext cx="762000" cy="990600"/>
          </a:xfrm>
          <a:prstGeom prst="rect">
            <a:avLst/>
          </a:prstGeom>
          <a:noFill/>
        </p:spPr>
      </p:pic>
      <p:pic>
        <p:nvPicPr>
          <p:cNvPr id="408618" name="Picture 42" descr="MCj0396336000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14775" y="5257800"/>
            <a:ext cx="352425" cy="349250"/>
          </a:xfrm>
          <a:prstGeom prst="rect">
            <a:avLst/>
          </a:prstGeom>
          <a:noFill/>
        </p:spPr>
      </p:pic>
      <p:sp>
        <p:nvSpPr>
          <p:cNvPr id="408619" name="AutoShape 43"/>
          <p:cNvSpPr>
            <a:spLocks noChangeArrowheads="1"/>
          </p:cNvSpPr>
          <p:nvPr/>
        </p:nvSpPr>
        <p:spPr bwMode="auto">
          <a:xfrm>
            <a:off x="3276600" y="54102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tx1"/>
          </a:solidFill>
          <a:ln w="3175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620" name="AutoShape 44"/>
          <p:cNvSpPr>
            <a:spLocks noChangeArrowheads="1"/>
          </p:cNvSpPr>
          <p:nvPr/>
        </p:nvSpPr>
        <p:spPr bwMode="auto">
          <a:xfrm rot="3353112">
            <a:off x="304800" y="3886200"/>
            <a:ext cx="3048000" cy="304800"/>
          </a:xfrm>
          <a:prstGeom prst="leftArrow">
            <a:avLst>
              <a:gd name="adj1" fmla="val 50000"/>
              <a:gd name="adj2" fmla="val 250000"/>
            </a:avLst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621" name="AutoShape 45"/>
          <p:cNvSpPr>
            <a:spLocks noChangeArrowheads="1"/>
          </p:cNvSpPr>
          <p:nvPr/>
        </p:nvSpPr>
        <p:spPr bwMode="auto">
          <a:xfrm rot="4373837">
            <a:off x="1600200" y="4114800"/>
            <a:ext cx="2133600" cy="304800"/>
          </a:xfrm>
          <a:prstGeom prst="leftArrow">
            <a:avLst>
              <a:gd name="adj1" fmla="val 50000"/>
              <a:gd name="adj2" fmla="val 175000"/>
            </a:avLst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622" name="AutoShape 46"/>
          <p:cNvSpPr>
            <a:spLocks noChangeArrowheads="1"/>
          </p:cNvSpPr>
          <p:nvPr/>
        </p:nvSpPr>
        <p:spPr bwMode="auto">
          <a:xfrm rot="8838224">
            <a:off x="2935288" y="3840163"/>
            <a:ext cx="4267200" cy="417512"/>
          </a:xfrm>
          <a:prstGeom prst="leftArrow">
            <a:avLst>
              <a:gd name="adj1" fmla="val 50000"/>
              <a:gd name="adj2" fmla="val 255514"/>
            </a:avLst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08627" name="Picture 51" descr="MCj0396336000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19400" y="5410200"/>
            <a:ext cx="352425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08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08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15" grpId="0" animBg="1"/>
      <p:bldP spid="408615" grpId="1" animBg="1"/>
      <p:bldP spid="408616" grpId="0" animBg="1"/>
      <p:bldP spid="408616" grpId="1" animBg="1"/>
      <p:bldP spid="408617" grpId="0" animBg="1"/>
      <p:bldP spid="408617" grpId="1" animBg="1"/>
      <p:bldP spid="408619" grpId="0" animBg="1"/>
      <p:bldP spid="408619" grpId="1" animBg="1"/>
      <p:bldP spid="408620" grpId="0" animBg="1"/>
      <p:bldP spid="408621" grpId="0" animBg="1"/>
      <p:bldP spid="4086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56613" cy="1295400"/>
          </a:xfrm>
          <a:ln/>
        </p:spPr>
        <p:txBody>
          <a:bodyPr lIns="0" tIns="0" rIns="0" bIns="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Delegation</a:t>
            </a:r>
            <a:br>
              <a:rPr lang="en-GB"/>
            </a:br>
            <a:endParaRPr lang="en-GB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6613" cy="4192588"/>
          </a:xfrm>
          <a:ln/>
        </p:spPr>
        <p:txBody>
          <a:bodyPr lIns="0" tIns="0" rIns="0" bIns="0"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Resources on the grid can act as you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Example: Execution jobs can transfer files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Delegation can be restricted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For example: Delegation only valid for a short period of time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val 1"/>
          <p:cNvSpPr>
            <a:spLocks noChangeArrowheads="1"/>
          </p:cNvSpPr>
          <p:nvPr/>
        </p:nvSpPr>
        <p:spPr bwMode="auto">
          <a:xfrm>
            <a:off x="2819400" y="4953000"/>
            <a:ext cx="5867400" cy="1676400"/>
          </a:xfrm>
          <a:prstGeom prst="ellipse">
            <a:avLst/>
          </a:prstGeom>
          <a:noFill/>
          <a:ln w="57240">
            <a:solidFill>
              <a:srgbClr val="008000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334000"/>
            <a:ext cx="671513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5334000"/>
            <a:ext cx="630238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5410200"/>
            <a:ext cx="990600" cy="846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5334000"/>
            <a:ext cx="814388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5410200"/>
            <a:ext cx="914400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5334000"/>
            <a:ext cx="738188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04800" y="4953000"/>
            <a:ext cx="5486400" cy="1676400"/>
          </a:xfrm>
          <a:prstGeom prst="ellipse">
            <a:avLst/>
          </a:prstGeom>
          <a:noFill/>
          <a:ln w="57240">
            <a:solidFill>
              <a:srgbClr val="FF6633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57200" y="304800"/>
            <a:ext cx="7391400" cy="854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Clr>
                <a:srgbClr val="000066"/>
              </a:buClr>
              <a:buFont typeface="Garamond" pitchFamily="1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800">
                <a:solidFill>
                  <a:srgbClr val="000066"/>
                </a:solidFill>
                <a:latin typeface="Garamond" pitchFamily="1" charset="0"/>
                <a:cs typeface="Arial" charset="0"/>
              </a:rPr>
              <a:t>Delegation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81000" y="1066800"/>
            <a:ext cx="2590800" cy="2286000"/>
          </a:xfrm>
          <a:prstGeom prst="ellipse">
            <a:avLst/>
          </a:prstGeom>
          <a:noFill/>
          <a:ln w="76320">
            <a:solidFill>
              <a:srgbClr val="FF6633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914400" y="1371600"/>
            <a:ext cx="452438" cy="9048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1752600" y="1295400"/>
            <a:ext cx="376238" cy="9810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1676400" y="2667000"/>
            <a:ext cx="914400" cy="838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AutoShape 14"/>
          <p:cNvSpPr>
            <a:spLocks noChangeArrowheads="1"/>
          </p:cNvSpPr>
          <p:nvPr/>
        </p:nvSpPr>
        <p:spPr bwMode="auto">
          <a:xfrm>
            <a:off x="609600" y="2362200"/>
            <a:ext cx="381000" cy="533400"/>
          </a:xfrm>
          <a:prstGeom prst="can">
            <a:avLst>
              <a:gd name="adj" fmla="val 35000"/>
            </a:avLst>
          </a:prstGeom>
          <a:noFill/>
          <a:ln w="3492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38800" y="685800"/>
            <a:ext cx="2589213" cy="2436813"/>
            <a:chOff x="3552" y="432"/>
            <a:chExt cx="1631" cy="1535"/>
          </a:xfrm>
        </p:grpSpPr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3552" y="432"/>
              <a:ext cx="1632" cy="1440"/>
            </a:xfrm>
            <a:prstGeom prst="ellipse">
              <a:avLst/>
            </a:prstGeom>
            <a:noFill/>
            <a:ln w="57240">
              <a:solidFill>
                <a:srgbClr val="0080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AutoShape 17"/>
            <p:cNvSpPr>
              <a:spLocks noChangeArrowheads="1"/>
            </p:cNvSpPr>
            <p:nvPr/>
          </p:nvSpPr>
          <p:spPr bwMode="auto">
            <a:xfrm>
              <a:off x="3888" y="624"/>
              <a:ext cx="285" cy="57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AutoShape 18"/>
            <p:cNvSpPr>
              <a:spLocks noChangeArrowheads="1"/>
            </p:cNvSpPr>
            <p:nvPr/>
          </p:nvSpPr>
          <p:spPr bwMode="auto">
            <a:xfrm>
              <a:off x="4416" y="576"/>
              <a:ext cx="237" cy="618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AutoShape 19"/>
            <p:cNvSpPr>
              <a:spLocks noChangeArrowheads="1"/>
            </p:cNvSpPr>
            <p:nvPr/>
          </p:nvSpPr>
          <p:spPr bwMode="auto">
            <a:xfrm>
              <a:off x="4368" y="1440"/>
              <a:ext cx="576" cy="52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AutoShape 20"/>
            <p:cNvSpPr>
              <a:spLocks noChangeArrowheads="1"/>
            </p:cNvSpPr>
            <p:nvPr/>
          </p:nvSpPr>
          <p:spPr bwMode="auto">
            <a:xfrm>
              <a:off x="3888" y="1296"/>
              <a:ext cx="240" cy="336"/>
            </a:xfrm>
            <a:prstGeom prst="can">
              <a:avLst>
                <a:gd name="adj" fmla="val 35000"/>
              </a:avLst>
            </a:prstGeom>
            <a:noFill/>
            <a:ln w="34920">
              <a:solidFill>
                <a:srgbClr val="33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2057400" y="4800600"/>
            <a:ext cx="1981200" cy="1981200"/>
          </a:xfrm>
          <a:prstGeom prst="ellipse">
            <a:avLst/>
          </a:prstGeom>
          <a:noFill/>
          <a:ln w="57240">
            <a:solidFill>
              <a:srgbClr val="3333CC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 flipV="1">
            <a:off x="2054225" y="3578225"/>
            <a:ext cx="1073150" cy="1987550"/>
          </a:xfrm>
          <a:prstGeom prst="line">
            <a:avLst/>
          </a:prstGeom>
          <a:noFill/>
          <a:ln w="316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2590800" y="2282825"/>
            <a:ext cx="3429000" cy="539750"/>
          </a:xfrm>
          <a:prstGeom prst="line">
            <a:avLst/>
          </a:prstGeom>
          <a:noFill/>
          <a:ln w="316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3336" name="Picture 2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00200" y="3962400"/>
            <a:ext cx="592138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37" name="Picture 2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48200" y="2286000"/>
            <a:ext cx="609600" cy="576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38" name="Picture 2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89263" y="3733800"/>
            <a:ext cx="592137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39" name="Picture 2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57600" y="2057400"/>
            <a:ext cx="592138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340" name="Line 28"/>
          <p:cNvSpPr>
            <a:spLocks noChangeShapeType="1"/>
          </p:cNvSpPr>
          <p:nvPr/>
        </p:nvSpPr>
        <p:spPr bwMode="auto">
          <a:xfrm flipH="1">
            <a:off x="2663825" y="2667000"/>
            <a:ext cx="3511550" cy="685800"/>
          </a:xfrm>
          <a:prstGeom prst="line">
            <a:avLst/>
          </a:prstGeom>
          <a:noFill/>
          <a:ln w="316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2286000" y="3657600"/>
            <a:ext cx="914400" cy="1752600"/>
          </a:xfrm>
          <a:prstGeom prst="line">
            <a:avLst/>
          </a:prstGeom>
          <a:noFill/>
          <a:ln w="316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AutoShape 30"/>
          <p:cNvSpPr>
            <a:spLocks noChangeArrowheads="1"/>
          </p:cNvSpPr>
          <p:nvPr/>
        </p:nvSpPr>
        <p:spPr bwMode="auto">
          <a:xfrm rot="3600000">
            <a:off x="2024857" y="4299743"/>
            <a:ext cx="1905000" cy="309563"/>
          </a:xfrm>
          <a:prstGeom prst="leftArrow">
            <a:avLst>
              <a:gd name="adj1" fmla="val 50000"/>
              <a:gd name="adj2" fmla="val 153846"/>
            </a:avLst>
          </a:prstGeom>
          <a:solidFill>
            <a:srgbClr val="3333CC"/>
          </a:solidFill>
          <a:ln w="3168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AutoShape 31"/>
          <p:cNvSpPr>
            <a:spLocks noChangeArrowheads="1"/>
          </p:cNvSpPr>
          <p:nvPr/>
        </p:nvSpPr>
        <p:spPr bwMode="auto">
          <a:xfrm rot="21000000">
            <a:off x="2662238" y="2530475"/>
            <a:ext cx="3200400" cy="368300"/>
          </a:xfrm>
          <a:prstGeom prst="rightArrow">
            <a:avLst>
              <a:gd name="adj1" fmla="val 50000"/>
              <a:gd name="adj2" fmla="val 217241"/>
            </a:avLst>
          </a:prstGeom>
          <a:solidFill>
            <a:srgbClr val="3333CC"/>
          </a:solidFill>
          <a:ln w="3168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 flipV="1">
            <a:off x="1901825" y="2282825"/>
            <a:ext cx="158750" cy="234950"/>
          </a:xfrm>
          <a:prstGeom prst="line">
            <a:avLst/>
          </a:prstGeom>
          <a:noFill/>
          <a:ln w="316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H="1" flipV="1">
            <a:off x="1292225" y="2282825"/>
            <a:ext cx="692150" cy="311150"/>
          </a:xfrm>
          <a:prstGeom prst="line">
            <a:avLst/>
          </a:prstGeom>
          <a:noFill/>
          <a:ln w="316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nimBg="1"/>
      <p:bldP spid="13334" grpId="1" animBg="1"/>
      <p:bldP spid="13335" grpId="0" animBg="1"/>
      <p:bldP spid="13335" grpId="1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Cryptography Overview</a:t>
            </a:r>
          </a:p>
          <a:p>
            <a:r>
              <a:rPr lang="en-US"/>
              <a:t>Public Key Infrastructure (PKI) Overview</a:t>
            </a:r>
          </a:p>
          <a:p>
            <a:r>
              <a:rPr lang="en-US"/>
              <a:t>Secure Socket Layer (SSL) Overview</a:t>
            </a:r>
          </a:p>
          <a:p>
            <a:r>
              <a:rPr lang="en-US"/>
              <a:t>Grid Security Infrastructure (GSI) Overview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Cryptography 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Keys, Encryption and Decryption</a:t>
            </a:r>
          </a:p>
          <a:p>
            <a:pPr lvl="1"/>
            <a:r>
              <a:rPr lang="en-US" sz="2000"/>
              <a:t>Symmetric and Asymmetric</a:t>
            </a:r>
          </a:p>
          <a:p>
            <a:pPr lvl="1"/>
            <a:r>
              <a:rPr lang="en-US" sz="2000"/>
              <a:t>Public and Private keys</a:t>
            </a:r>
          </a:p>
          <a:p>
            <a:r>
              <a:rPr lang="en-US" sz="2400"/>
              <a:t>Digital Signatures</a:t>
            </a:r>
          </a:p>
          <a:p>
            <a:pPr lvl="1"/>
            <a:r>
              <a:rPr lang="en-US" sz="2000"/>
              <a:t>Secure hashes</a:t>
            </a:r>
          </a:p>
        </p:txBody>
      </p:sp>
      <p:pic>
        <p:nvPicPr>
          <p:cNvPr id="109573" name="Picture 5" descr="C:\Program Files\Microsoft FrontPage\clipart\clip1\PE03328A.gi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1943100"/>
            <a:ext cx="3810000" cy="365601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/>
              <a:t>A key can be thought of as simply a collection of bits</a:t>
            </a:r>
          </a:p>
          <a:p>
            <a:pPr>
              <a:lnSpc>
                <a:spcPct val="100000"/>
              </a:lnSpc>
            </a:pPr>
            <a:r>
              <a:rPr lang="en-US" sz="2000"/>
              <a:t>The more bits, the stronger the key</a:t>
            </a:r>
          </a:p>
          <a:p>
            <a:pPr>
              <a:lnSpc>
                <a:spcPct val="100000"/>
              </a:lnSpc>
            </a:pPr>
            <a:r>
              <a:rPr lang="en-US" sz="2000"/>
              <a:t>Keys are tied to specific encryption algorithms</a:t>
            </a:r>
          </a:p>
          <a:p>
            <a:pPr>
              <a:lnSpc>
                <a:spcPct val="100000"/>
              </a:lnSpc>
            </a:pPr>
            <a:r>
              <a:rPr lang="en-US" sz="2000"/>
              <a:t>Lengths vary depending on the encryption algorithm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e.g. 128 bits is long for some algorithms, but short for others</a:t>
            </a:r>
          </a:p>
        </p:txBody>
      </p:sp>
      <p:pic>
        <p:nvPicPr>
          <p:cNvPr id="112647" name="Picture 7" descr="C:\Documents and Settings\Administrator\Application Data\Microsoft\Media Catalog\KEY00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352800"/>
            <a:ext cx="4419600" cy="1979613"/>
          </a:xfrm>
          <a:prstGeom prst="rect">
            <a:avLst/>
          </a:prstGeom>
          <a:noFill/>
        </p:spPr>
      </p:pic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6553200" y="3048000"/>
            <a:ext cx="2286000" cy="930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0 1 0 1 0 0 1 1 1 0</a:t>
            </a:r>
          </a:p>
          <a:p>
            <a:pPr>
              <a:spcBef>
                <a:spcPct val="50000"/>
              </a:spcBef>
            </a:pPr>
            <a:r>
              <a:rPr lang="en-US" sz="2200"/>
              <a:t>1 0 1 1 1 1 0 1 1 1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Encryption is the process of taking some data and a key and feeding it into a function and getting encrypted data out</a:t>
            </a:r>
          </a:p>
          <a:p>
            <a:r>
              <a:rPr lang="en-US" sz="2400"/>
              <a:t>Encrypted data is, in principal, unreadable unless decrypted</a:t>
            </a:r>
          </a:p>
        </p:txBody>
      </p:sp>
      <p:pic>
        <p:nvPicPr>
          <p:cNvPr id="113669" name="Picture 5" descr="C:\Documents and Settings\Administrator\Application Data\Microsoft\Media Catalog\CS0019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4648200"/>
            <a:ext cx="1620838" cy="1881188"/>
          </a:xfrm>
          <a:prstGeom prst="rect">
            <a:avLst/>
          </a:prstGeom>
          <a:noFill/>
        </p:spPr>
      </p:pic>
      <p:pic>
        <p:nvPicPr>
          <p:cNvPr id="113670" name="Picture 6" descr="C:\Documents and Settings\Administrator\Application Data\Microsoft\Media Catalog\Bit0737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600200"/>
            <a:ext cx="1544638" cy="720725"/>
          </a:xfrm>
          <a:prstGeom prst="rect">
            <a:avLst/>
          </a:prstGeom>
          <a:noFill/>
        </p:spPr>
      </p:pic>
      <p:sp>
        <p:nvSpPr>
          <p:cNvPr id="113671" name="WordArt 7"/>
          <p:cNvSpPr>
            <a:spLocks noChangeArrowheads="1" noChangeShapeType="1" noTextEdit="1"/>
          </p:cNvSpPr>
          <p:nvPr/>
        </p:nvSpPr>
        <p:spPr bwMode="auto">
          <a:xfrm>
            <a:off x="4876800" y="1676400"/>
            <a:ext cx="1162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113672" name="AutoShape 8"/>
          <p:cNvSpPr>
            <a:spLocks noChangeArrowheads="1"/>
          </p:cNvSpPr>
          <p:nvPr/>
        </p:nvSpPr>
        <p:spPr bwMode="auto">
          <a:xfrm>
            <a:off x="5257800" y="3429000"/>
            <a:ext cx="3048000" cy="1066800"/>
          </a:xfrm>
          <a:prstGeom prst="downArrowCallout">
            <a:avLst>
              <a:gd name="adj1" fmla="val 71429"/>
              <a:gd name="adj2" fmla="val 71429"/>
              <a:gd name="adj3" fmla="val 16667"/>
              <a:gd name="adj4" fmla="val 66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Encryption</a:t>
            </a:r>
          </a:p>
          <a:p>
            <a:pPr algn="ctr"/>
            <a:r>
              <a:rPr lang="en-US" sz="2400"/>
              <a:t>Function</a:t>
            </a:r>
          </a:p>
        </p:txBody>
      </p:sp>
      <p:sp>
        <p:nvSpPr>
          <p:cNvPr id="113676" name="AutoShape 12"/>
          <p:cNvSpPr>
            <a:spLocks noChangeArrowheads="1"/>
          </p:cNvSpPr>
          <p:nvPr/>
        </p:nvSpPr>
        <p:spPr bwMode="auto">
          <a:xfrm>
            <a:off x="5257800" y="2438400"/>
            <a:ext cx="609600" cy="9144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AutoShape 13"/>
          <p:cNvSpPr>
            <a:spLocks noChangeArrowheads="1"/>
          </p:cNvSpPr>
          <p:nvPr/>
        </p:nvSpPr>
        <p:spPr bwMode="auto">
          <a:xfrm>
            <a:off x="7391400" y="2438400"/>
            <a:ext cx="609600" cy="9144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Decryption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Decryption is the process of taking encrypted data and a key and feeding it into a function and getting out the original data</a:t>
            </a:r>
          </a:p>
          <a:p>
            <a:pPr lvl="1"/>
            <a:r>
              <a:rPr lang="en-US" sz="2000"/>
              <a:t>Encryption and decryption functions are linked</a:t>
            </a:r>
          </a:p>
        </p:txBody>
      </p:sp>
      <p:pic>
        <p:nvPicPr>
          <p:cNvPr id="115717" name="Picture 5" descr="C:\Documents and Settings\Administrator\Application Data\Microsoft\Media Catalog\Bit073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133600"/>
            <a:ext cx="1544638" cy="720725"/>
          </a:xfrm>
          <a:prstGeom prst="rect">
            <a:avLst/>
          </a:prstGeom>
          <a:noFill/>
        </p:spPr>
      </p:pic>
      <p:sp>
        <p:nvSpPr>
          <p:cNvPr id="115718" name="WordArt 6"/>
          <p:cNvSpPr>
            <a:spLocks noChangeArrowheads="1" noChangeShapeType="1" noTextEdit="1"/>
          </p:cNvSpPr>
          <p:nvPr/>
        </p:nvSpPr>
        <p:spPr bwMode="auto">
          <a:xfrm>
            <a:off x="7010400" y="5562600"/>
            <a:ext cx="1162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5181600" y="4038600"/>
            <a:ext cx="3048000" cy="1066800"/>
          </a:xfrm>
          <a:prstGeom prst="downArrowCallout">
            <a:avLst>
              <a:gd name="adj1" fmla="val 71429"/>
              <a:gd name="adj2" fmla="val 71429"/>
              <a:gd name="adj3" fmla="val 16667"/>
              <a:gd name="adj4" fmla="val 6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Decryption</a:t>
            </a:r>
          </a:p>
          <a:p>
            <a:pPr algn="ctr"/>
            <a:r>
              <a:rPr lang="en-US" sz="2400"/>
              <a:t>Function</a:t>
            </a: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5257800" y="3048000"/>
            <a:ext cx="609600" cy="9144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7391400" y="3048000"/>
            <a:ext cx="609600" cy="9144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5722" name="Picture 10" descr="C:\Documents and Settings\Administrator\Application Data\Microsoft\Media Catalog\CS0019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524000"/>
            <a:ext cx="1247775" cy="1447800"/>
          </a:xfrm>
          <a:prstGeom prst="rect">
            <a:avLst/>
          </a:prstGeom>
          <a:noFill/>
        </p:spPr>
      </p:pic>
      <p:pic>
        <p:nvPicPr>
          <p:cNvPr id="115723" name="Picture 11" descr="C:\Documents and Settings\Administrator\Application Data\Microsoft\Media Catalog\SAFE00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5181600"/>
            <a:ext cx="1012825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Encryption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8100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/>
              <a:t>Encryption and decryption functions that use the same key are called symmetric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In this case everyone wanting to read encrypted data must share the same key</a:t>
            </a:r>
          </a:p>
          <a:p>
            <a:pPr>
              <a:lnSpc>
                <a:spcPct val="100000"/>
              </a:lnSpc>
            </a:pPr>
            <a:r>
              <a:rPr lang="en-US" sz="2400"/>
              <a:t>DES is an example of symmetric encryption</a:t>
            </a:r>
          </a:p>
        </p:txBody>
      </p:sp>
      <p:sp>
        <p:nvSpPr>
          <p:cNvPr id="117766" name="WordArt 6"/>
          <p:cNvSpPr>
            <a:spLocks noChangeArrowheads="1" noChangeShapeType="1" noTextEdit="1"/>
          </p:cNvSpPr>
          <p:nvPr/>
        </p:nvSpPr>
        <p:spPr bwMode="auto">
          <a:xfrm>
            <a:off x="5715000" y="57912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117767" name="WordArt 7"/>
          <p:cNvSpPr>
            <a:spLocks noChangeArrowheads="1" noChangeShapeType="1" noTextEdit="1"/>
          </p:cNvSpPr>
          <p:nvPr/>
        </p:nvSpPr>
        <p:spPr bwMode="auto">
          <a:xfrm>
            <a:off x="5791200" y="16002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pic>
        <p:nvPicPr>
          <p:cNvPr id="117768" name="Picture 8" descr="C:\Documents and Settings\Administrator\Application Data\Microsoft\Media Catalog\CS0019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429000"/>
            <a:ext cx="919163" cy="1066800"/>
          </a:xfrm>
          <a:prstGeom prst="rect">
            <a:avLst/>
          </a:prstGeom>
          <a:noFill/>
        </p:spPr>
      </p:pic>
      <p:pic>
        <p:nvPicPr>
          <p:cNvPr id="117769" name="Picture 9" descr="C:\Documents and Settings\Administrator\Application Data\Microsoft\Media Catalog\Bit0737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3505200"/>
            <a:ext cx="1544638" cy="720725"/>
          </a:xfrm>
          <a:prstGeom prst="rect">
            <a:avLst/>
          </a:prstGeom>
          <a:noFill/>
        </p:spPr>
      </p:pic>
      <p:sp>
        <p:nvSpPr>
          <p:cNvPr id="117770" name="AutoShape 10"/>
          <p:cNvSpPr>
            <a:spLocks noChangeArrowheads="1"/>
          </p:cNvSpPr>
          <p:nvPr/>
        </p:nvSpPr>
        <p:spPr bwMode="auto">
          <a:xfrm>
            <a:off x="5715000" y="2667000"/>
            <a:ext cx="762000" cy="6096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Encrypt</a:t>
            </a:r>
          </a:p>
        </p:txBody>
      </p:sp>
      <p:sp>
        <p:nvSpPr>
          <p:cNvPr id="117771" name="AutoShape 11"/>
          <p:cNvSpPr>
            <a:spLocks noChangeArrowheads="1"/>
          </p:cNvSpPr>
          <p:nvPr/>
        </p:nvSpPr>
        <p:spPr bwMode="auto">
          <a:xfrm>
            <a:off x="5715000" y="5029200"/>
            <a:ext cx="762000" cy="6096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Decrypt</a:t>
            </a:r>
          </a:p>
        </p:txBody>
      </p:sp>
      <p:sp>
        <p:nvSpPr>
          <p:cNvPr id="117772" name="AutoShape 12"/>
          <p:cNvSpPr>
            <a:spLocks noChangeArrowheads="1"/>
          </p:cNvSpPr>
          <p:nvPr/>
        </p:nvSpPr>
        <p:spPr bwMode="auto">
          <a:xfrm>
            <a:off x="5943600" y="2133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AutoShape 13"/>
          <p:cNvSpPr>
            <a:spLocks noChangeArrowheads="1"/>
          </p:cNvSpPr>
          <p:nvPr/>
        </p:nvSpPr>
        <p:spPr bwMode="auto">
          <a:xfrm>
            <a:off x="5943600" y="4572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6" name="AutoShape 16"/>
          <p:cNvSpPr>
            <a:spLocks noChangeArrowheads="1"/>
          </p:cNvSpPr>
          <p:nvPr/>
        </p:nvSpPr>
        <p:spPr bwMode="auto">
          <a:xfrm rot="-5400000">
            <a:off x="7162800" y="2057400"/>
            <a:ext cx="533400" cy="17526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AutoShape 17"/>
          <p:cNvSpPr>
            <a:spLocks noChangeArrowheads="1"/>
          </p:cNvSpPr>
          <p:nvPr/>
        </p:nvSpPr>
        <p:spPr bwMode="auto">
          <a:xfrm rot="5400000" flipV="1">
            <a:off x="7239000" y="4191000"/>
            <a:ext cx="533400" cy="17526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Encryption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Encryption and decryption functions that use a key pair are called asymmetric</a:t>
            </a:r>
          </a:p>
          <a:p>
            <a:pPr lvl="1"/>
            <a:r>
              <a:rPr lang="en-US" sz="2000"/>
              <a:t>Keys are mathematically linked</a:t>
            </a:r>
          </a:p>
          <a:p>
            <a:r>
              <a:rPr lang="en-US" sz="2400"/>
              <a:t>RSA is an example of asymmetric encryption</a:t>
            </a:r>
          </a:p>
        </p:txBody>
      </p:sp>
      <p:pic>
        <p:nvPicPr>
          <p:cNvPr id="179205" name="Picture 5" descr="C:\Documents and Settings\Administrator\Application Data\Microsoft\Media Catalog\HH000625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45038" y="1600200"/>
            <a:ext cx="3614737" cy="4343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56613" cy="1295400"/>
          </a:xfrm>
          <a:ln/>
        </p:spPr>
        <p:txBody>
          <a:bodyPr lIns="0" tIns="0" rIns="0" bIns="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What do we want from security?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6613" cy="4192588"/>
          </a:xfrm>
          <a:ln/>
        </p:spPr>
        <p:txBody>
          <a:bodyPr lIns="0" tIns="0" rIns="0" bIns="0"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Identity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Authentication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Privacy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Integrity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Authorization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Single sign-on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Delegation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Encryption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When data is encrypted with one key, the other key must be used to decrypt the data</a:t>
            </a:r>
          </a:p>
          <a:p>
            <a:pPr lvl="1"/>
            <a:r>
              <a:rPr lang="en-US" sz="2000"/>
              <a:t>And vice versa</a:t>
            </a:r>
          </a:p>
        </p:txBody>
      </p:sp>
      <p:sp>
        <p:nvSpPr>
          <p:cNvPr id="123909" name="WordArt 5"/>
          <p:cNvSpPr>
            <a:spLocks noChangeArrowheads="1" noChangeShapeType="1" noTextEdit="1"/>
          </p:cNvSpPr>
          <p:nvPr/>
        </p:nvSpPr>
        <p:spPr bwMode="auto">
          <a:xfrm>
            <a:off x="4419600" y="57912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123910" name="WordArt 6"/>
          <p:cNvSpPr>
            <a:spLocks noChangeArrowheads="1" noChangeShapeType="1" noTextEdit="1"/>
          </p:cNvSpPr>
          <p:nvPr/>
        </p:nvSpPr>
        <p:spPr bwMode="auto">
          <a:xfrm>
            <a:off x="4495800" y="16002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pic>
        <p:nvPicPr>
          <p:cNvPr id="123911" name="Picture 7" descr="C:\Documents and Settings\Administrator\Application Data\Microsoft\Media Catalog\CS0019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429000"/>
            <a:ext cx="919163" cy="1066800"/>
          </a:xfrm>
          <a:prstGeom prst="rect">
            <a:avLst/>
          </a:prstGeom>
          <a:noFill/>
        </p:spPr>
      </p:pic>
      <p:sp>
        <p:nvSpPr>
          <p:cNvPr id="123913" name="AutoShape 9"/>
          <p:cNvSpPr>
            <a:spLocks noChangeArrowheads="1"/>
          </p:cNvSpPr>
          <p:nvPr/>
        </p:nvSpPr>
        <p:spPr bwMode="auto">
          <a:xfrm>
            <a:off x="4419600" y="2667000"/>
            <a:ext cx="762000" cy="6096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Encrypt</a:t>
            </a:r>
          </a:p>
        </p:txBody>
      </p:sp>
      <p:sp>
        <p:nvSpPr>
          <p:cNvPr id="123914" name="AutoShape 10"/>
          <p:cNvSpPr>
            <a:spLocks noChangeArrowheads="1"/>
          </p:cNvSpPr>
          <p:nvPr/>
        </p:nvSpPr>
        <p:spPr bwMode="auto">
          <a:xfrm>
            <a:off x="4419600" y="5029200"/>
            <a:ext cx="762000" cy="6096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Decrypt</a:t>
            </a:r>
          </a:p>
        </p:txBody>
      </p:sp>
      <p:sp>
        <p:nvSpPr>
          <p:cNvPr id="123915" name="AutoShape 11"/>
          <p:cNvSpPr>
            <a:spLocks noChangeArrowheads="1"/>
          </p:cNvSpPr>
          <p:nvPr/>
        </p:nvSpPr>
        <p:spPr bwMode="auto">
          <a:xfrm>
            <a:off x="4648200" y="2133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6" name="AutoShape 12"/>
          <p:cNvSpPr>
            <a:spLocks noChangeArrowheads="1"/>
          </p:cNvSpPr>
          <p:nvPr/>
        </p:nvSpPr>
        <p:spPr bwMode="auto">
          <a:xfrm>
            <a:off x="4648200" y="4572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919" name="Picture 15" descr="C:\Documents and Settings\Administrator\Application Data\Microsoft\Media Catalog\CCM0133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4876800"/>
            <a:ext cx="1371600" cy="711200"/>
          </a:xfrm>
          <a:prstGeom prst="rect">
            <a:avLst/>
          </a:prstGeom>
          <a:noFill/>
        </p:spPr>
      </p:pic>
      <p:pic>
        <p:nvPicPr>
          <p:cNvPr id="123920" name="Picture 16" descr="C:\Documents and Settings\Administrator\Application Data\Microsoft\Media Catalog\Bit0737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1371600" cy="639763"/>
          </a:xfrm>
          <a:prstGeom prst="rect">
            <a:avLst/>
          </a:prstGeom>
          <a:noFill/>
        </p:spPr>
      </p:pic>
      <p:sp>
        <p:nvSpPr>
          <p:cNvPr id="123921" name="AutoShape 17"/>
          <p:cNvSpPr>
            <a:spLocks noChangeArrowheads="1"/>
          </p:cNvSpPr>
          <p:nvPr/>
        </p:nvSpPr>
        <p:spPr bwMode="auto">
          <a:xfrm>
            <a:off x="5257800" y="27432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2" name="AutoShape 18"/>
          <p:cNvSpPr>
            <a:spLocks noChangeArrowheads="1"/>
          </p:cNvSpPr>
          <p:nvPr/>
        </p:nvSpPr>
        <p:spPr bwMode="auto">
          <a:xfrm>
            <a:off x="5257800" y="51054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923" name="Picture 19" descr="C:\Documents and Settings\Administrator\Application Data\Microsoft\Media Catalog\CS00195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3810000"/>
            <a:ext cx="919163" cy="1066800"/>
          </a:xfrm>
          <a:prstGeom prst="rect">
            <a:avLst/>
          </a:prstGeom>
          <a:noFill/>
        </p:spPr>
      </p:pic>
      <p:sp>
        <p:nvSpPr>
          <p:cNvPr id="123924" name="WordArt 20"/>
          <p:cNvSpPr>
            <a:spLocks noChangeArrowheads="1" noChangeShapeType="1" noTextEdit="1"/>
          </p:cNvSpPr>
          <p:nvPr/>
        </p:nvSpPr>
        <p:spPr bwMode="auto">
          <a:xfrm>
            <a:off x="7848600" y="58674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123925" name="WordArt 21"/>
          <p:cNvSpPr>
            <a:spLocks noChangeArrowheads="1" noChangeShapeType="1" noTextEdit="1"/>
          </p:cNvSpPr>
          <p:nvPr/>
        </p:nvSpPr>
        <p:spPr bwMode="auto">
          <a:xfrm>
            <a:off x="7772400" y="16002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123928" name="AutoShape 24"/>
          <p:cNvSpPr>
            <a:spLocks noChangeArrowheads="1"/>
          </p:cNvSpPr>
          <p:nvPr/>
        </p:nvSpPr>
        <p:spPr bwMode="auto">
          <a:xfrm>
            <a:off x="7772400" y="2362200"/>
            <a:ext cx="838200" cy="685800"/>
          </a:xfrm>
          <a:prstGeom prst="upArrowCallout">
            <a:avLst>
              <a:gd name="adj1" fmla="val 30556"/>
              <a:gd name="adj2" fmla="val 30556"/>
              <a:gd name="adj3" fmla="val 16667"/>
              <a:gd name="adj4" fmla="val 6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Decrypt</a:t>
            </a:r>
          </a:p>
        </p:txBody>
      </p:sp>
      <p:sp>
        <p:nvSpPr>
          <p:cNvPr id="123930" name="AutoShape 26"/>
          <p:cNvSpPr>
            <a:spLocks noChangeArrowheads="1"/>
          </p:cNvSpPr>
          <p:nvPr/>
        </p:nvSpPr>
        <p:spPr bwMode="auto">
          <a:xfrm>
            <a:off x="7848600" y="4876800"/>
            <a:ext cx="838200" cy="533400"/>
          </a:xfrm>
          <a:prstGeom prst="upArrowCallout">
            <a:avLst>
              <a:gd name="adj1" fmla="val 39286"/>
              <a:gd name="adj2" fmla="val 39286"/>
              <a:gd name="adj3" fmla="val 16667"/>
              <a:gd name="adj4" fmla="val 66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Encrypt</a:t>
            </a:r>
          </a:p>
        </p:txBody>
      </p:sp>
      <p:sp>
        <p:nvSpPr>
          <p:cNvPr id="123931" name="AutoShape 27"/>
          <p:cNvSpPr>
            <a:spLocks noChangeArrowheads="1"/>
          </p:cNvSpPr>
          <p:nvPr/>
        </p:nvSpPr>
        <p:spPr bwMode="auto">
          <a:xfrm flipH="1">
            <a:off x="7162800" y="27432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2" name="AutoShape 28"/>
          <p:cNvSpPr>
            <a:spLocks noChangeArrowheads="1"/>
          </p:cNvSpPr>
          <p:nvPr/>
        </p:nvSpPr>
        <p:spPr bwMode="auto">
          <a:xfrm flipH="1">
            <a:off x="7162800" y="51054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3" name="AutoShape 29"/>
          <p:cNvSpPr>
            <a:spLocks noChangeArrowheads="1"/>
          </p:cNvSpPr>
          <p:nvPr/>
        </p:nvSpPr>
        <p:spPr bwMode="auto">
          <a:xfrm flipV="1">
            <a:off x="8077200" y="54864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4" name="AutoShape 30"/>
          <p:cNvSpPr>
            <a:spLocks noChangeArrowheads="1"/>
          </p:cNvSpPr>
          <p:nvPr/>
        </p:nvSpPr>
        <p:spPr bwMode="auto">
          <a:xfrm flipV="1">
            <a:off x="8077200" y="3276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and Private Keys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7543800" cy="1828800"/>
          </a:xfrm>
        </p:spPr>
        <p:txBody>
          <a:bodyPr/>
          <a:lstStyle/>
          <a:p>
            <a:r>
              <a:rPr lang="en-US" sz="2400"/>
              <a:t>With asymmetric encryption each user can be assigned a key pair: a private and public key</a:t>
            </a:r>
          </a:p>
          <a:p>
            <a:pPr lvl="1"/>
            <a:endParaRPr lang="en-US" sz="2000"/>
          </a:p>
        </p:txBody>
      </p:sp>
      <p:pic>
        <p:nvPicPr>
          <p:cNvPr id="125957" name="Picture 5" descr="C:\Documents and Settings\Administrator\Application Data\Microsoft\Media Catalog\SY000459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419600"/>
            <a:ext cx="1828800" cy="1489075"/>
          </a:xfrm>
          <a:prstGeom prst="rect">
            <a:avLst/>
          </a:prstGeom>
          <a:noFill/>
        </p:spPr>
      </p:pic>
      <p:pic>
        <p:nvPicPr>
          <p:cNvPr id="125959" name="Picture 7" descr="C:\Documents and Settings\Administrator\Application Data\Microsoft\Media Catalog\HH1456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419600"/>
            <a:ext cx="1127125" cy="1338263"/>
          </a:xfrm>
          <a:prstGeom prst="rect">
            <a:avLst/>
          </a:prstGeom>
          <a:noFill/>
        </p:spPr>
      </p:pic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1828800" y="4572000"/>
            <a:ext cx="2438400" cy="1096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003399"/>
              </a:buClr>
            </a:pPr>
            <a:r>
              <a:rPr lang="en-US">
                <a:latin typeface="Verdana" pitchFamily="1" charset="0"/>
              </a:rPr>
              <a:t>Private key is known only to owner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6400800" y="4495800"/>
            <a:ext cx="2133600" cy="1644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003399"/>
              </a:buClr>
            </a:pPr>
            <a:r>
              <a:rPr lang="en-US">
                <a:latin typeface="Verdana" pitchFamily="1" charset="0"/>
              </a:rPr>
              <a:t>Public key is given away to the world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and Private keys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Anything encrypted with the private key can only be decrypted with the public key</a:t>
            </a:r>
          </a:p>
          <a:p>
            <a:r>
              <a:rPr lang="en-US" sz="2400"/>
              <a:t>And vice versa</a:t>
            </a:r>
          </a:p>
          <a:p>
            <a:r>
              <a:rPr lang="en-US" sz="2400"/>
              <a:t>Since the private key is known only to the owner, this is very powerful…</a:t>
            </a:r>
          </a:p>
        </p:txBody>
      </p:sp>
      <p:sp>
        <p:nvSpPr>
          <p:cNvPr id="146437" name="WordArt 5"/>
          <p:cNvSpPr>
            <a:spLocks noChangeArrowheads="1" noChangeShapeType="1" noTextEdit="1"/>
          </p:cNvSpPr>
          <p:nvPr/>
        </p:nvSpPr>
        <p:spPr bwMode="auto">
          <a:xfrm>
            <a:off x="5715000" y="57912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146438" name="WordArt 6"/>
          <p:cNvSpPr>
            <a:spLocks noChangeArrowheads="1" noChangeShapeType="1" noTextEdit="1"/>
          </p:cNvSpPr>
          <p:nvPr/>
        </p:nvSpPr>
        <p:spPr bwMode="auto">
          <a:xfrm>
            <a:off x="5791200" y="16002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pic>
        <p:nvPicPr>
          <p:cNvPr id="146439" name="Picture 7" descr="C:\Documents and Settings\Administrator\Application Data\Microsoft\Media Catalog\CS0019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429000"/>
            <a:ext cx="919163" cy="1066800"/>
          </a:xfrm>
          <a:prstGeom prst="rect">
            <a:avLst/>
          </a:prstGeom>
          <a:noFill/>
        </p:spPr>
      </p:pic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5715000" y="2667000"/>
            <a:ext cx="762000" cy="6096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Encrypt</a:t>
            </a:r>
          </a:p>
        </p:txBody>
      </p:sp>
      <p:sp>
        <p:nvSpPr>
          <p:cNvPr id="146441" name="AutoShape 9"/>
          <p:cNvSpPr>
            <a:spLocks noChangeArrowheads="1"/>
          </p:cNvSpPr>
          <p:nvPr/>
        </p:nvSpPr>
        <p:spPr bwMode="auto">
          <a:xfrm>
            <a:off x="5715000" y="5029200"/>
            <a:ext cx="762000" cy="6096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Decrypt</a:t>
            </a:r>
          </a:p>
        </p:txBody>
      </p:sp>
      <p:sp>
        <p:nvSpPr>
          <p:cNvPr id="146442" name="AutoShape 10"/>
          <p:cNvSpPr>
            <a:spLocks noChangeArrowheads="1"/>
          </p:cNvSpPr>
          <p:nvPr/>
        </p:nvSpPr>
        <p:spPr bwMode="auto">
          <a:xfrm>
            <a:off x="5943600" y="2133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3" name="AutoShape 11"/>
          <p:cNvSpPr>
            <a:spLocks noChangeArrowheads="1"/>
          </p:cNvSpPr>
          <p:nvPr/>
        </p:nvSpPr>
        <p:spPr bwMode="auto">
          <a:xfrm>
            <a:off x="5943600" y="4572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6" name="AutoShape 14"/>
          <p:cNvSpPr>
            <a:spLocks noChangeArrowheads="1"/>
          </p:cNvSpPr>
          <p:nvPr/>
        </p:nvSpPr>
        <p:spPr bwMode="auto">
          <a:xfrm>
            <a:off x="6629400" y="27432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47" name="AutoShape 15"/>
          <p:cNvSpPr>
            <a:spLocks noChangeArrowheads="1"/>
          </p:cNvSpPr>
          <p:nvPr/>
        </p:nvSpPr>
        <p:spPr bwMode="auto">
          <a:xfrm>
            <a:off x="6629400" y="51054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6448" name="Picture 16" descr="C:\Documents and Settings\Administrator\Application Data\Microsoft\Media Catalog\HH1456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2209800"/>
            <a:ext cx="1127125" cy="1338263"/>
          </a:xfrm>
          <a:prstGeom prst="rect">
            <a:avLst/>
          </a:prstGeom>
          <a:noFill/>
        </p:spPr>
      </p:pic>
      <p:pic>
        <p:nvPicPr>
          <p:cNvPr id="146449" name="Picture 17" descr="C:\Documents and Settings\Administrator\Application Data\Microsoft\Media Catalog\SY000459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800600"/>
            <a:ext cx="1524000" cy="1241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Digital signatures allow the world to verify I created a </a:t>
            </a:r>
            <a:r>
              <a:rPr lang="en-US" sz="2400" dirty="0" smtClean="0"/>
              <a:t>chunk </a:t>
            </a:r>
            <a:r>
              <a:rPr lang="en-US" sz="2400" dirty="0"/>
              <a:t>of data</a:t>
            </a:r>
          </a:p>
          <a:p>
            <a:pPr lvl="1"/>
            <a:r>
              <a:rPr lang="en-US" sz="2000" dirty="0"/>
              <a:t>e.g. email, code</a:t>
            </a:r>
          </a:p>
        </p:txBody>
      </p:sp>
      <p:pic>
        <p:nvPicPr>
          <p:cNvPr id="126981" name="Picture 5" descr="C:\Documents and Settings\Administrator\Application Data\Microsoft\Media Catalog\Copy of HAND091.WM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493963"/>
            <a:ext cx="3810000" cy="2554287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/>
              <a:t>Digital signatures are created by encrypting a hash of the data with my private key</a:t>
            </a:r>
          </a:p>
          <a:p>
            <a:pPr>
              <a:lnSpc>
                <a:spcPct val="100000"/>
              </a:lnSpc>
            </a:pPr>
            <a:r>
              <a:rPr lang="en-US" sz="2400"/>
              <a:t>The resulting encrypted data is the signature</a:t>
            </a:r>
          </a:p>
          <a:p>
            <a:pPr>
              <a:lnSpc>
                <a:spcPct val="100000"/>
              </a:lnSpc>
            </a:pPr>
            <a:r>
              <a:rPr lang="en-US" sz="2400"/>
              <a:t>This hash can then only be decrypted by my public key</a:t>
            </a:r>
          </a:p>
        </p:txBody>
      </p:sp>
      <p:sp>
        <p:nvSpPr>
          <p:cNvPr id="147461" name="WordArt 5"/>
          <p:cNvSpPr>
            <a:spLocks noChangeArrowheads="1" noChangeShapeType="1" noTextEdit="1"/>
          </p:cNvSpPr>
          <p:nvPr/>
        </p:nvSpPr>
        <p:spPr bwMode="auto">
          <a:xfrm>
            <a:off x="5715000" y="16002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5715000" y="2667000"/>
            <a:ext cx="762000" cy="6096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Hash</a:t>
            </a:r>
          </a:p>
        </p:txBody>
      </p:sp>
      <p:sp>
        <p:nvSpPr>
          <p:cNvPr id="147463" name="AutoShape 7"/>
          <p:cNvSpPr>
            <a:spLocks noChangeArrowheads="1"/>
          </p:cNvSpPr>
          <p:nvPr/>
        </p:nvSpPr>
        <p:spPr bwMode="auto">
          <a:xfrm>
            <a:off x="5943600" y="2133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AutoShape 8"/>
          <p:cNvSpPr>
            <a:spLocks noChangeArrowheads="1"/>
          </p:cNvSpPr>
          <p:nvPr/>
        </p:nvSpPr>
        <p:spPr bwMode="auto">
          <a:xfrm>
            <a:off x="5715000" y="3505200"/>
            <a:ext cx="762000" cy="6096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Encrypt</a:t>
            </a:r>
          </a:p>
        </p:txBody>
      </p:sp>
      <p:sp>
        <p:nvSpPr>
          <p:cNvPr id="147465" name="AutoShape 9"/>
          <p:cNvSpPr>
            <a:spLocks noChangeArrowheads="1"/>
          </p:cNvSpPr>
          <p:nvPr/>
        </p:nvSpPr>
        <p:spPr bwMode="auto">
          <a:xfrm>
            <a:off x="6629400" y="35814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7466" name="Picture 10" descr="C:\Documents and Settings\Administrator\Application Data\Microsoft\Media Catalog\HH1456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971800"/>
            <a:ext cx="1127125" cy="1338263"/>
          </a:xfrm>
          <a:prstGeom prst="rect">
            <a:avLst/>
          </a:prstGeom>
          <a:noFill/>
        </p:spPr>
      </p:pic>
      <p:sp>
        <p:nvSpPr>
          <p:cNvPr id="147470" name="WordArt 14"/>
          <p:cNvSpPr>
            <a:spLocks noChangeArrowheads="1" noChangeShapeType="1" noTextEdit="1"/>
          </p:cNvSpPr>
          <p:nvPr/>
        </p:nvSpPr>
        <p:spPr bwMode="auto">
          <a:xfrm>
            <a:off x="5562600" y="4419600"/>
            <a:ext cx="1152525" cy="514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Script"/>
              </a:rPr>
              <a:t>Signature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153400" cy="2057400"/>
          </a:xfrm>
        </p:spPr>
        <p:txBody>
          <a:bodyPr/>
          <a:lstStyle/>
          <a:p>
            <a:r>
              <a:rPr lang="en-US" sz="2400"/>
              <a:t>Given some data with my signature, if you decrypt a signature with my public key and get the hash of the data, you know it was encrypted with my private key</a:t>
            </a:r>
          </a:p>
        </p:txBody>
      </p:sp>
      <p:sp>
        <p:nvSpPr>
          <p:cNvPr id="149509" name="WordArt 5"/>
          <p:cNvSpPr>
            <a:spLocks noChangeArrowheads="1" noChangeShapeType="1" noTextEdit="1"/>
          </p:cNvSpPr>
          <p:nvPr/>
        </p:nvSpPr>
        <p:spPr bwMode="auto">
          <a:xfrm>
            <a:off x="2057400" y="32766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149511" name="AutoShape 7"/>
          <p:cNvSpPr>
            <a:spLocks noChangeArrowheads="1"/>
          </p:cNvSpPr>
          <p:nvPr/>
        </p:nvSpPr>
        <p:spPr bwMode="auto">
          <a:xfrm flipV="1">
            <a:off x="4191000" y="4953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9517" name="Picture 13" descr="C:\Documents and Settings\Administrator\Application Data\Microsoft\Media Catalog\SY000459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5257800"/>
            <a:ext cx="1524000" cy="1241425"/>
          </a:xfrm>
          <a:prstGeom prst="rect">
            <a:avLst/>
          </a:prstGeom>
          <a:noFill/>
        </p:spPr>
      </p:pic>
      <p:sp>
        <p:nvSpPr>
          <p:cNvPr id="149518" name="AutoShape 14"/>
          <p:cNvSpPr>
            <a:spLocks noChangeArrowheads="1"/>
          </p:cNvSpPr>
          <p:nvPr/>
        </p:nvSpPr>
        <p:spPr bwMode="auto">
          <a:xfrm flipH="1">
            <a:off x="3200400" y="41910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AutoShape 15"/>
          <p:cNvSpPr>
            <a:spLocks noChangeArrowheads="1"/>
          </p:cNvSpPr>
          <p:nvPr/>
        </p:nvSpPr>
        <p:spPr bwMode="auto">
          <a:xfrm>
            <a:off x="3886200" y="3200400"/>
            <a:ext cx="1295400" cy="685800"/>
          </a:xfrm>
          <a:prstGeom prst="rightArrowCallout">
            <a:avLst>
              <a:gd name="adj1" fmla="val 25000"/>
              <a:gd name="adj2" fmla="val 25000"/>
              <a:gd name="adj3" fmla="val 31481"/>
              <a:gd name="adj4" fmla="val 66667"/>
            </a:avLst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Hash</a:t>
            </a:r>
          </a:p>
        </p:txBody>
      </p:sp>
      <p:sp>
        <p:nvSpPr>
          <p:cNvPr id="149522" name="WordArt 18"/>
          <p:cNvSpPr>
            <a:spLocks noChangeArrowheads="1" noChangeShapeType="1" noTextEdit="1"/>
          </p:cNvSpPr>
          <p:nvPr/>
        </p:nvSpPr>
        <p:spPr bwMode="auto">
          <a:xfrm>
            <a:off x="1828800" y="4114800"/>
            <a:ext cx="1152525" cy="514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Script"/>
              </a:rPr>
              <a:t>Signature</a:t>
            </a:r>
          </a:p>
        </p:txBody>
      </p:sp>
      <p:sp>
        <p:nvSpPr>
          <p:cNvPr id="149533" name="WordArt 29"/>
          <p:cNvSpPr>
            <a:spLocks noChangeArrowheads="1" noChangeShapeType="1" noTextEdit="1"/>
          </p:cNvSpPr>
          <p:nvPr/>
        </p:nvSpPr>
        <p:spPr bwMode="auto">
          <a:xfrm>
            <a:off x="5486400" y="3124200"/>
            <a:ext cx="12668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Hash</a:t>
            </a:r>
          </a:p>
        </p:txBody>
      </p:sp>
      <p:sp>
        <p:nvSpPr>
          <p:cNvPr id="149534" name="WordArt 30"/>
          <p:cNvSpPr>
            <a:spLocks noChangeArrowheads="1" noChangeShapeType="1" noTextEdit="1"/>
          </p:cNvSpPr>
          <p:nvPr/>
        </p:nvSpPr>
        <p:spPr bwMode="auto">
          <a:xfrm>
            <a:off x="5410200" y="4191000"/>
            <a:ext cx="12668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Hash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5791200" y="3733800"/>
            <a:ext cx="6731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=?</a:t>
            </a:r>
          </a:p>
        </p:txBody>
      </p:sp>
      <p:sp>
        <p:nvSpPr>
          <p:cNvPr id="149536" name="AutoShape 32"/>
          <p:cNvSpPr>
            <a:spLocks noChangeArrowheads="1"/>
          </p:cNvSpPr>
          <p:nvPr/>
        </p:nvSpPr>
        <p:spPr bwMode="auto">
          <a:xfrm flipH="1">
            <a:off x="3200400" y="33528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37" name="AutoShape 33"/>
          <p:cNvSpPr>
            <a:spLocks noChangeArrowheads="1"/>
          </p:cNvSpPr>
          <p:nvPr/>
        </p:nvSpPr>
        <p:spPr bwMode="auto">
          <a:xfrm>
            <a:off x="3886200" y="4038600"/>
            <a:ext cx="1295400" cy="685800"/>
          </a:xfrm>
          <a:prstGeom prst="rightArrowCallout">
            <a:avLst>
              <a:gd name="adj1" fmla="val 25000"/>
              <a:gd name="adj2" fmla="val 25000"/>
              <a:gd name="adj3" fmla="val 31481"/>
              <a:gd name="adj4" fmla="val 6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Decrypt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Signature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Since I’m the only one with access to my private key, you know I signed the hash and the data associated with it</a:t>
            </a:r>
          </a:p>
          <a:p>
            <a:r>
              <a:rPr lang="en-US" sz="2000"/>
              <a:t>But, how do you know that you have my correct public key?</a:t>
            </a:r>
          </a:p>
          <a:p>
            <a:r>
              <a:rPr lang="en-US" sz="2000"/>
              <a:t>Answer: A Public Key Infrastructure…</a:t>
            </a:r>
          </a:p>
        </p:txBody>
      </p:sp>
      <p:pic>
        <p:nvPicPr>
          <p:cNvPr id="150548" name="Picture 20" descr="C:\Documents and Settings\Administrator\Application Data\Microsoft\Media Catalog\SY000459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828800"/>
            <a:ext cx="1524000" cy="1241425"/>
          </a:xfrm>
          <a:prstGeom prst="rect">
            <a:avLst/>
          </a:prstGeom>
          <a:noFill/>
        </p:spPr>
      </p:pic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6248400" y="3352800"/>
            <a:ext cx="56515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6000" b="1"/>
              <a:t>?</a:t>
            </a:r>
          </a:p>
        </p:txBody>
      </p:sp>
      <p:sp>
        <p:nvSpPr>
          <p:cNvPr id="150551" name="AutoShape 23"/>
          <p:cNvSpPr>
            <a:spLocks noChangeArrowheads="1"/>
          </p:cNvSpPr>
          <p:nvPr/>
        </p:nvSpPr>
        <p:spPr bwMode="auto">
          <a:xfrm>
            <a:off x="5410200" y="3200400"/>
            <a:ext cx="762000" cy="1295400"/>
          </a:xfrm>
          <a:prstGeom prst="upDownArrow">
            <a:avLst>
              <a:gd name="adj1" fmla="val 50000"/>
              <a:gd name="adj2" fmla="val 34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0552" name="Picture 24" descr="C:\Program Files\Microsoft FrontPage\clipart\clip1\WB01426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876800"/>
            <a:ext cx="777875" cy="93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Cryptography Overview</a:t>
            </a:r>
          </a:p>
          <a:p>
            <a:r>
              <a:rPr lang="en-US" b="1"/>
              <a:t>Public Key Infrastructure (PKI) Overview</a:t>
            </a:r>
          </a:p>
          <a:p>
            <a:r>
              <a:rPr lang="en-US"/>
              <a:t>Secure Socket Layer (SSL) Overview</a:t>
            </a:r>
          </a:p>
          <a:p>
            <a:r>
              <a:rPr lang="en-US"/>
              <a:t>Grid Security Infrastructure (GSI) Overview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Infrastructure (PKI)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PKI allows you to know that a given public key belongs to a given user</a:t>
            </a:r>
          </a:p>
          <a:p>
            <a:r>
              <a:rPr lang="en-US" sz="2000"/>
              <a:t>PKI builds off of asymmetric encryption:</a:t>
            </a:r>
          </a:p>
          <a:p>
            <a:pPr lvl="1"/>
            <a:r>
              <a:rPr lang="en-US" sz="1800"/>
              <a:t>Each entity has two keys: public and private</a:t>
            </a:r>
          </a:p>
          <a:p>
            <a:pPr lvl="1"/>
            <a:r>
              <a:rPr lang="en-US" sz="1800"/>
              <a:t>The private key is known only to the entity</a:t>
            </a:r>
          </a:p>
          <a:p>
            <a:r>
              <a:rPr lang="en-US" sz="2000"/>
              <a:t>The public key is given to the world encapsulated in a X.509 certificate</a:t>
            </a:r>
          </a:p>
        </p:txBody>
      </p:sp>
      <p:grpSp>
        <p:nvGrpSpPr>
          <p:cNvPr id="166929" name="Group 17"/>
          <p:cNvGrpSpPr>
            <a:grpSpLocks/>
          </p:cNvGrpSpPr>
          <p:nvPr/>
        </p:nvGrpSpPr>
        <p:grpSpPr bwMode="auto">
          <a:xfrm>
            <a:off x="5105400" y="2667000"/>
            <a:ext cx="2819400" cy="1706563"/>
            <a:chOff x="3216" y="2640"/>
            <a:chExt cx="1776" cy="1075"/>
          </a:xfrm>
        </p:grpSpPr>
        <p:sp>
          <p:nvSpPr>
            <p:cNvPr id="166922" name="Freeform 10"/>
            <p:cNvSpPr>
              <a:spLocks/>
            </p:cNvSpPr>
            <p:nvPr/>
          </p:nvSpPr>
          <p:spPr bwMode="auto">
            <a:xfrm>
              <a:off x="4194" y="2925"/>
              <a:ext cx="798" cy="562"/>
            </a:xfrm>
            <a:custGeom>
              <a:avLst/>
              <a:gdLst/>
              <a:ahLst/>
              <a:cxnLst>
                <a:cxn ang="0">
                  <a:pos x="56" y="146"/>
                </a:cxn>
                <a:cxn ang="0">
                  <a:pos x="67" y="97"/>
                </a:cxn>
                <a:cxn ang="0">
                  <a:pos x="94" y="75"/>
                </a:cxn>
                <a:cxn ang="0">
                  <a:pos x="131" y="67"/>
                </a:cxn>
                <a:cxn ang="0">
                  <a:pos x="176" y="90"/>
                </a:cxn>
                <a:cxn ang="0">
                  <a:pos x="191" y="120"/>
                </a:cxn>
                <a:cxn ang="0">
                  <a:pos x="191" y="153"/>
                </a:cxn>
                <a:cxn ang="0">
                  <a:pos x="176" y="183"/>
                </a:cxn>
                <a:cxn ang="0">
                  <a:pos x="146" y="202"/>
                </a:cxn>
                <a:cxn ang="0">
                  <a:pos x="112" y="206"/>
                </a:cxn>
                <a:cxn ang="0">
                  <a:pos x="79" y="191"/>
                </a:cxn>
                <a:cxn ang="0">
                  <a:pos x="64" y="172"/>
                </a:cxn>
                <a:cxn ang="0">
                  <a:pos x="37" y="164"/>
                </a:cxn>
                <a:cxn ang="0">
                  <a:pos x="4" y="157"/>
                </a:cxn>
                <a:cxn ang="0">
                  <a:pos x="0" y="236"/>
                </a:cxn>
                <a:cxn ang="0">
                  <a:pos x="22" y="288"/>
                </a:cxn>
                <a:cxn ang="0">
                  <a:pos x="56" y="337"/>
                </a:cxn>
                <a:cxn ang="0">
                  <a:pos x="120" y="378"/>
                </a:cxn>
                <a:cxn ang="0">
                  <a:pos x="195" y="393"/>
                </a:cxn>
                <a:cxn ang="0">
                  <a:pos x="270" y="378"/>
                </a:cxn>
                <a:cxn ang="0">
                  <a:pos x="330" y="344"/>
                </a:cxn>
                <a:cxn ang="0">
                  <a:pos x="352" y="374"/>
                </a:cxn>
                <a:cxn ang="0">
                  <a:pos x="363" y="393"/>
                </a:cxn>
                <a:cxn ang="0">
                  <a:pos x="378" y="397"/>
                </a:cxn>
                <a:cxn ang="0">
                  <a:pos x="401" y="374"/>
                </a:cxn>
                <a:cxn ang="0">
                  <a:pos x="472" y="382"/>
                </a:cxn>
                <a:cxn ang="0">
                  <a:pos x="483" y="389"/>
                </a:cxn>
                <a:cxn ang="0">
                  <a:pos x="495" y="427"/>
                </a:cxn>
                <a:cxn ang="0">
                  <a:pos x="543" y="415"/>
                </a:cxn>
                <a:cxn ang="0">
                  <a:pos x="607" y="427"/>
                </a:cxn>
                <a:cxn ang="0">
                  <a:pos x="659" y="457"/>
                </a:cxn>
                <a:cxn ang="0">
                  <a:pos x="682" y="513"/>
                </a:cxn>
                <a:cxn ang="0">
                  <a:pos x="712" y="558"/>
                </a:cxn>
                <a:cxn ang="0">
                  <a:pos x="753" y="550"/>
                </a:cxn>
                <a:cxn ang="0">
                  <a:pos x="772" y="550"/>
                </a:cxn>
                <a:cxn ang="0">
                  <a:pos x="787" y="539"/>
                </a:cxn>
                <a:cxn ang="0">
                  <a:pos x="798" y="513"/>
                </a:cxn>
                <a:cxn ang="0">
                  <a:pos x="787" y="487"/>
                </a:cxn>
                <a:cxn ang="0">
                  <a:pos x="446" y="277"/>
                </a:cxn>
                <a:cxn ang="0">
                  <a:pos x="453" y="251"/>
                </a:cxn>
                <a:cxn ang="0">
                  <a:pos x="450" y="232"/>
                </a:cxn>
                <a:cxn ang="0">
                  <a:pos x="431" y="224"/>
                </a:cxn>
                <a:cxn ang="0">
                  <a:pos x="416" y="232"/>
                </a:cxn>
                <a:cxn ang="0">
                  <a:pos x="401" y="232"/>
                </a:cxn>
                <a:cxn ang="0">
                  <a:pos x="393" y="221"/>
                </a:cxn>
                <a:cxn ang="0">
                  <a:pos x="390" y="157"/>
                </a:cxn>
                <a:cxn ang="0">
                  <a:pos x="360" y="86"/>
                </a:cxn>
                <a:cxn ang="0">
                  <a:pos x="303" y="33"/>
                </a:cxn>
                <a:cxn ang="0">
                  <a:pos x="236" y="3"/>
                </a:cxn>
                <a:cxn ang="0">
                  <a:pos x="157" y="3"/>
                </a:cxn>
                <a:cxn ang="0">
                  <a:pos x="86" y="30"/>
                </a:cxn>
                <a:cxn ang="0">
                  <a:pos x="64" y="48"/>
                </a:cxn>
                <a:cxn ang="0">
                  <a:pos x="30" y="86"/>
                </a:cxn>
                <a:cxn ang="0">
                  <a:pos x="26" y="131"/>
                </a:cxn>
              </a:cxnLst>
              <a:rect l="0" t="0" r="r" b="b"/>
              <a:pathLst>
                <a:path w="798" h="562">
                  <a:moveTo>
                    <a:pt x="26" y="131"/>
                  </a:moveTo>
                  <a:lnTo>
                    <a:pt x="56" y="146"/>
                  </a:lnTo>
                  <a:lnTo>
                    <a:pt x="56" y="120"/>
                  </a:lnTo>
                  <a:lnTo>
                    <a:pt x="67" y="97"/>
                  </a:lnTo>
                  <a:lnTo>
                    <a:pt x="79" y="86"/>
                  </a:lnTo>
                  <a:lnTo>
                    <a:pt x="94" y="75"/>
                  </a:lnTo>
                  <a:lnTo>
                    <a:pt x="112" y="67"/>
                  </a:lnTo>
                  <a:lnTo>
                    <a:pt x="131" y="67"/>
                  </a:lnTo>
                  <a:lnTo>
                    <a:pt x="161" y="75"/>
                  </a:lnTo>
                  <a:lnTo>
                    <a:pt x="176" y="90"/>
                  </a:lnTo>
                  <a:lnTo>
                    <a:pt x="184" y="108"/>
                  </a:lnTo>
                  <a:lnTo>
                    <a:pt x="191" y="120"/>
                  </a:lnTo>
                  <a:lnTo>
                    <a:pt x="195" y="135"/>
                  </a:lnTo>
                  <a:lnTo>
                    <a:pt x="191" y="153"/>
                  </a:lnTo>
                  <a:lnTo>
                    <a:pt x="187" y="168"/>
                  </a:lnTo>
                  <a:lnTo>
                    <a:pt x="176" y="183"/>
                  </a:lnTo>
                  <a:lnTo>
                    <a:pt x="161" y="194"/>
                  </a:lnTo>
                  <a:lnTo>
                    <a:pt x="146" y="202"/>
                  </a:lnTo>
                  <a:lnTo>
                    <a:pt x="127" y="206"/>
                  </a:lnTo>
                  <a:lnTo>
                    <a:pt x="112" y="206"/>
                  </a:lnTo>
                  <a:lnTo>
                    <a:pt x="94" y="198"/>
                  </a:lnTo>
                  <a:lnTo>
                    <a:pt x="79" y="191"/>
                  </a:lnTo>
                  <a:lnTo>
                    <a:pt x="67" y="176"/>
                  </a:lnTo>
                  <a:lnTo>
                    <a:pt x="64" y="172"/>
                  </a:lnTo>
                  <a:lnTo>
                    <a:pt x="52" y="168"/>
                  </a:lnTo>
                  <a:lnTo>
                    <a:pt x="37" y="164"/>
                  </a:lnTo>
                  <a:lnTo>
                    <a:pt x="4" y="146"/>
                  </a:lnTo>
                  <a:lnTo>
                    <a:pt x="4" y="157"/>
                  </a:lnTo>
                  <a:lnTo>
                    <a:pt x="0" y="194"/>
                  </a:lnTo>
                  <a:lnTo>
                    <a:pt x="0" y="236"/>
                  </a:lnTo>
                  <a:lnTo>
                    <a:pt x="11" y="266"/>
                  </a:lnTo>
                  <a:lnTo>
                    <a:pt x="22" y="288"/>
                  </a:lnTo>
                  <a:lnTo>
                    <a:pt x="41" y="318"/>
                  </a:lnTo>
                  <a:lnTo>
                    <a:pt x="56" y="337"/>
                  </a:lnTo>
                  <a:lnTo>
                    <a:pt x="86" y="359"/>
                  </a:lnTo>
                  <a:lnTo>
                    <a:pt x="120" y="378"/>
                  </a:lnTo>
                  <a:lnTo>
                    <a:pt x="157" y="389"/>
                  </a:lnTo>
                  <a:lnTo>
                    <a:pt x="195" y="393"/>
                  </a:lnTo>
                  <a:lnTo>
                    <a:pt x="232" y="389"/>
                  </a:lnTo>
                  <a:lnTo>
                    <a:pt x="270" y="378"/>
                  </a:lnTo>
                  <a:lnTo>
                    <a:pt x="303" y="359"/>
                  </a:lnTo>
                  <a:lnTo>
                    <a:pt x="330" y="344"/>
                  </a:lnTo>
                  <a:lnTo>
                    <a:pt x="345" y="352"/>
                  </a:lnTo>
                  <a:lnTo>
                    <a:pt x="352" y="374"/>
                  </a:lnTo>
                  <a:lnTo>
                    <a:pt x="356" y="389"/>
                  </a:lnTo>
                  <a:lnTo>
                    <a:pt x="363" y="393"/>
                  </a:lnTo>
                  <a:lnTo>
                    <a:pt x="367" y="400"/>
                  </a:lnTo>
                  <a:lnTo>
                    <a:pt x="378" y="397"/>
                  </a:lnTo>
                  <a:lnTo>
                    <a:pt x="390" y="389"/>
                  </a:lnTo>
                  <a:lnTo>
                    <a:pt x="401" y="374"/>
                  </a:lnTo>
                  <a:lnTo>
                    <a:pt x="431" y="389"/>
                  </a:lnTo>
                  <a:lnTo>
                    <a:pt x="472" y="382"/>
                  </a:lnTo>
                  <a:lnTo>
                    <a:pt x="483" y="385"/>
                  </a:lnTo>
                  <a:lnTo>
                    <a:pt x="483" y="389"/>
                  </a:lnTo>
                  <a:lnTo>
                    <a:pt x="491" y="423"/>
                  </a:lnTo>
                  <a:lnTo>
                    <a:pt x="495" y="427"/>
                  </a:lnTo>
                  <a:lnTo>
                    <a:pt x="539" y="412"/>
                  </a:lnTo>
                  <a:lnTo>
                    <a:pt x="543" y="415"/>
                  </a:lnTo>
                  <a:lnTo>
                    <a:pt x="554" y="438"/>
                  </a:lnTo>
                  <a:lnTo>
                    <a:pt x="607" y="427"/>
                  </a:lnTo>
                  <a:lnTo>
                    <a:pt x="618" y="457"/>
                  </a:lnTo>
                  <a:lnTo>
                    <a:pt x="659" y="457"/>
                  </a:lnTo>
                  <a:lnTo>
                    <a:pt x="674" y="509"/>
                  </a:lnTo>
                  <a:lnTo>
                    <a:pt x="682" y="513"/>
                  </a:lnTo>
                  <a:lnTo>
                    <a:pt x="701" y="517"/>
                  </a:lnTo>
                  <a:lnTo>
                    <a:pt x="712" y="558"/>
                  </a:lnTo>
                  <a:lnTo>
                    <a:pt x="723" y="562"/>
                  </a:lnTo>
                  <a:lnTo>
                    <a:pt x="753" y="550"/>
                  </a:lnTo>
                  <a:lnTo>
                    <a:pt x="764" y="547"/>
                  </a:lnTo>
                  <a:lnTo>
                    <a:pt x="772" y="550"/>
                  </a:lnTo>
                  <a:lnTo>
                    <a:pt x="779" y="547"/>
                  </a:lnTo>
                  <a:lnTo>
                    <a:pt x="787" y="539"/>
                  </a:lnTo>
                  <a:lnTo>
                    <a:pt x="794" y="528"/>
                  </a:lnTo>
                  <a:lnTo>
                    <a:pt x="798" y="513"/>
                  </a:lnTo>
                  <a:lnTo>
                    <a:pt x="798" y="498"/>
                  </a:lnTo>
                  <a:lnTo>
                    <a:pt x="787" y="487"/>
                  </a:lnTo>
                  <a:lnTo>
                    <a:pt x="453" y="281"/>
                  </a:lnTo>
                  <a:lnTo>
                    <a:pt x="446" y="277"/>
                  </a:lnTo>
                  <a:lnTo>
                    <a:pt x="446" y="269"/>
                  </a:lnTo>
                  <a:lnTo>
                    <a:pt x="453" y="251"/>
                  </a:lnTo>
                  <a:lnTo>
                    <a:pt x="450" y="239"/>
                  </a:lnTo>
                  <a:lnTo>
                    <a:pt x="450" y="232"/>
                  </a:lnTo>
                  <a:lnTo>
                    <a:pt x="442" y="224"/>
                  </a:lnTo>
                  <a:lnTo>
                    <a:pt x="431" y="224"/>
                  </a:lnTo>
                  <a:lnTo>
                    <a:pt x="423" y="224"/>
                  </a:lnTo>
                  <a:lnTo>
                    <a:pt x="416" y="232"/>
                  </a:lnTo>
                  <a:lnTo>
                    <a:pt x="408" y="236"/>
                  </a:lnTo>
                  <a:lnTo>
                    <a:pt x="401" y="232"/>
                  </a:lnTo>
                  <a:lnTo>
                    <a:pt x="397" y="228"/>
                  </a:lnTo>
                  <a:lnTo>
                    <a:pt x="393" y="221"/>
                  </a:lnTo>
                  <a:lnTo>
                    <a:pt x="393" y="194"/>
                  </a:lnTo>
                  <a:lnTo>
                    <a:pt x="390" y="157"/>
                  </a:lnTo>
                  <a:lnTo>
                    <a:pt x="375" y="120"/>
                  </a:lnTo>
                  <a:lnTo>
                    <a:pt x="360" y="86"/>
                  </a:lnTo>
                  <a:lnTo>
                    <a:pt x="337" y="60"/>
                  </a:lnTo>
                  <a:lnTo>
                    <a:pt x="303" y="33"/>
                  </a:lnTo>
                  <a:lnTo>
                    <a:pt x="270" y="15"/>
                  </a:lnTo>
                  <a:lnTo>
                    <a:pt x="236" y="3"/>
                  </a:lnTo>
                  <a:lnTo>
                    <a:pt x="195" y="0"/>
                  </a:lnTo>
                  <a:lnTo>
                    <a:pt x="157" y="3"/>
                  </a:lnTo>
                  <a:lnTo>
                    <a:pt x="120" y="15"/>
                  </a:lnTo>
                  <a:lnTo>
                    <a:pt x="86" y="30"/>
                  </a:lnTo>
                  <a:lnTo>
                    <a:pt x="75" y="41"/>
                  </a:lnTo>
                  <a:lnTo>
                    <a:pt x="64" y="48"/>
                  </a:lnTo>
                  <a:lnTo>
                    <a:pt x="52" y="56"/>
                  </a:lnTo>
                  <a:lnTo>
                    <a:pt x="30" y="86"/>
                  </a:lnTo>
                  <a:lnTo>
                    <a:pt x="11" y="123"/>
                  </a:lnTo>
                  <a:lnTo>
                    <a:pt x="26" y="131"/>
                  </a:lnTo>
                  <a:close/>
                </a:path>
              </a:pathLst>
            </a:custGeom>
            <a:solidFill>
              <a:srgbClr val="C1BF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3" name="Freeform 11"/>
            <p:cNvSpPr>
              <a:spLocks/>
            </p:cNvSpPr>
            <p:nvPr/>
          </p:nvSpPr>
          <p:spPr bwMode="auto">
            <a:xfrm>
              <a:off x="4130" y="2928"/>
              <a:ext cx="210" cy="169"/>
            </a:xfrm>
            <a:custGeom>
              <a:avLst/>
              <a:gdLst/>
              <a:ahLst/>
              <a:cxnLst>
                <a:cxn ang="0">
                  <a:pos x="173" y="135"/>
                </a:cxn>
                <a:cxn ang="0">
                  <a:pos x="180" y="132"/>
                </a:cxn>
                <a:cxn ang="0">
                  <a:pos x="188" y="128"/>
                </a:cxn>
                <a:cxn ang="0">
                  <a:pos x="191" y="120"/>
                </a:cxn>
                <a:cxn ang="0">
                  <a:pos x="195" y="113"/>
                </a:cxn>
                <a:cxn ang="0">
                  <a:pos x="195" y="105"/>
                </a:cxn>
                <a:cxn ang="0">
                  <a:pos x="195" y="98"/>
                </a:cxn>
                <a:cxn ang="0">
                  <a:pos x="188" y="79"/>
                </a:cxn>
                <a:cxn ang="0">
                  <a:pos x="191" y="83"/>
                </a:cxn>
                <a:cxn ang="0">
                  <a:pos x="195" y="83"/>
                </a:cxn>
                <a:cxn ang="0">
                  <a:pos x="203" y="90"/>
                </a:cxn>
                <a:cxn ang="0">
                  <a:pos x="210" y="102"/>
                </a:cxn>
                <a:cxn ang="0">
                  <a:pos x="210" y="113"/>
                </a:cxn>
                <a:cxn ang="0">
                  <a:pos x="210" y="132"/>
                </a:cxn>
                <a:cxn ang="0">
                  <a:pos x="203" y="143"/>
                </a:cxn>
                <a:cxn ang="0">
                  <a:pos x="195" y="150"/>
                </a:cxn>
                <a:cxn ang="0">
                  <a:pos x="169" y="165"/>
                </a:cxn>
                <a:cxn ang="0">
                  <a:pos x="165" y="165"/>
                </a:cxn>
                <a:cxn ang="0">
                  <a:pos x="150" y="169"/>
                </a:cxn>
                <a:cxn ang="0">
                  <a:pos x="135" y="169"/>
                </a:cxn>
                <a:cxn ang="0">
                  <a:pos x="128" y="165"/>
                </a:cxn>
                <a:cxn ang="0">
                  <a:pos x="116" y="165"/>
                </a:cxn>
                <a:cxn ang="0">
                  <a:pos x="101" y="158"/>
                </a:cxn>
                <a:cxn ang="0">
                  <a:pos x="68" y="143"/>
                </a:cxn>
                <a:cxn ang="0">
                  <a:pos x="49" y="132"/>
                </a:cxn>
                <a:cxn ang="0">
                  <a:pos x="34" y="117"/>
                </a:cxn>
                <a:cxn ang="0">
                  <a:pos x="23" y="102"/>
                </a:cxn>
                <a:cxn ang="0">
                  <a:pos x="15" y="90"/>
                </a:cxn>
                <a:cxn ang="0">
                  <a:pos x="4" y="64"/>
                </a:cxn>
                <a:cxn ang="0">
                  <a:pos x="0" y="53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8" y="19"/>
                </a:cxn>
                <a:cxn ang="0">
                  <a:pos x="11" y="12"/>
                </a:cxn>
                <a:cxn ang="0">
                  <a:pos x="34" y="0"/>
                </a:cxn>
                <a:cxn ang="0">
                  <a:pos x="41" y="0"/>
                </a:cxn>
                <a:cxn ang="0">
                  <a:pos x="45" y="12"/>
                </a:cxn>
                <a:cxn ang="0">
                  <a:pos x="41" y="12"/>
                </a:cxn>
                <a:cxn ang="0">
                  <a:pos x="34" y="19"/>
                </a:cxn>
                <a:cxn ang="0">
                  <a:pos x="30" y="27"/>
                </a:cxn>
                <a:cxn ang="0">
                  <a:pos x="23" y="34"/>
                </a:cxn>
                <a:cxn ang="0">
                  <a:pos x="23" y="42"/>
                </a:cxn>
                <a:cxn ang="0">
                  <a:pos x="23" y="45"/>
                </a:cxn>
                <a:cxn ang="0">
                  <a:pos x="19" y="53"/>
                </a:cxn>
                <a:cxn ang="0">
                  <a:pos x="30" y="83"/>
                </a:cxn>
                <a:cxn ang="0">
                  <a:pos x="45" y="102"/>
                </a:cxn>
                <a:cxn ang="0">
                  <a:pos x="71" y="120"/>
                </a:cxn>
                <a:cxn ang="0">
                  <a:pos x="86" y="132"/>
                </a:cxn>
                <a:cxn ang="0">
                  <a:pos x="101" y="135"/>
                </a:cxn>
                <a:cxn ang="0">
                  <a:pos x="120" y="143"/>
                </a:cxn>
                <a:cxn ang="0">
                  <a:pos x="135" y="143"/>
                </a:cxn>
                <a:cxn ang="0">
                  <a:pos x="154" y="143"/>
                </a:cxn>
                <a:cxn ang="0">
                  <a:pos x="173" y="135"/>
                </a:cxn>
              </a:cxnLst>
              <a:rect l="0" t="0" r="r" b="b"/>
              <a:pathLst>
                <a:path w="210" h="169">
                  <a:moveTo>
                    <a:pt x="173" y="135"/>
                  </a:moveTo>
                  <a:lnTo>
                    <a:pt x="180" y="132"/>
                  </a:lnTo>
                  <a:lnTo>
                    <a:pt x="188" y="128"/>
                  </a:lnTo>
                  <a:lnTo>
                    <a:pt x="191" y="120"/>
                  </a:lnTo>
                  <a:lnTo>
                    <a:pt x="195" y="113"/>
                  </a:lnTo>
                  <a:lnTo>
                    <a:pt x="195" y="105"/>
                  </a:lnTo>
                  <a:lnTo>
                    <a:pt x="195" y="98"/>
                  </a:lnTo>
                  <a:lnTo>
                    <a:pt x="188" y="79"/>
                  </a:lnTo>
                  <a:lnTo>
                    <a:pt x="191" y="83"/>
                  </a:lnTo>
                  <a:lnTo>
                    <a:pt x="195" y="83"/>
                  </a:lnTo>
                  <a:lnTo>
                    <a:pt x="203" y="90"/>
                  </a:lnTo>
                  <a:lnTo>
                    <a:pt x="210" y="102"/>
                  </a:lnTo>
                  <a:lnTo>
                    <a:pt x="210" y="113"/>
                  </a:lnTo>
                  <a:lnTo>
                    <a:pt x="210" y="132"/>
                  </a:lnTo>
                  <a:lnTo>
                    <a:pt x="203" y="143"/>
                  </a:lnTo>
                  <a:lnTo>
                    <a:pt x="195" y="150"/>
                  </a:lnTo>
                  <a:lnTo>
                    <a:pt x="169" y="165"/>
                  </a:lnTo>
                  <a:lnTo>
                    <a:pt x="165" y="165"/>
                  </a:lnTo>
                  <a:lnTo>
                    <a:pt x="150" y="169"/>
                  </a:lnTo>
                  <a:lnTo>
                    <a:pt x="135" y="169"/>
                  </a:lnTo>
                  <a:lnTo>
                    <a:pt x="128" y="165"/>
                  </a:lnTo>
                  <a:lnTo>
                    <a:pt x="116" y="165"/>
                  </a:lnTo>
                  <a:lnTo>
                    <a:pt x="101" y="158"/>
                  </a:lnTo>
                  <a:lnTo>
                    <a:pt x="68" y="143"/>
                  </a:lnTo>
                  <a:lnTo>
                    <a:pt x="49" y="132"/>
                  </a:lnTo>
                  <a:lnTo>
                    <a:pt x="34" y="117"/>
                  </a:lnTo>
                  <a:lnTo>
                    <a:pt x="23" y="102"/>
                  </a:lnTo>
                  <a:lnTo>
                    <a:pt x="15" y="90"/>
                  </a:lnTo>
                  <a:lnTo>
                    <a:pt x="4" y="64"/>
                  </a:lnTo>
                  <a:lnTo>
                    <a:pt x="0" y="53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8" y="19"/>
                  </a:lnTo>
                  <a:lnTo>
                    <a:pt x="11" y="12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12"/>
                  </a:lnTo>
                  <a:lnTo>
                    <a:pt x="41" y="12"/>
                  </a:lnTo>
                  <a:lnTo>
                    <a:pt x="34" y="19"/>
                  </a:lnTo>
                  <a:lnTo>
                    <a:pt x="30" y="27"/>
                  </a:lnTo>
                  <a:lnTo>
                    <a:pt x="23" y="34"/>
                  </a:lnTo>
                  <a:lnTo>
                    <a:pt x="23" y="42"/>
                  </a:lnTo>
                  <a:lnTo>
                    <a:pt x="23" y="45"/>
                  </a:lnTo>
                  <a:lnTo>
                    <a:pt x="19" y="53"/>
                  </a:lnTo>
                  <a:lnTo>
                    <a:pt x="30" y="83"/>
                  </a:lnTo>
                  <a:lnTo>
                    <a:pt x="45" y="102"/>
                  </a:lnTo>
                  <a:lnTo>
                    <a:pt x="71" y="120"/>
                  </a:lnTo>
                  <a:lnTo>
                    <a:pt x="86" y="132"/>
                  </a:lnTo>
                  <a:lnTo>
                    <a:pt x="101" y="135"/>
                  </a:lnTo>
                  <a:lnTo>
                    <a:pt x="120" y="143"/>
                  </a:lnTo>
                  <a:lnTo>
                    <a:pt x="135" y="143"/>
                  </a:lnTo>
                  <a:lnTo>
                    <a:pt x="154" y="143"/>
                  </a:lnTo>
                  <a:lnTo>
                    <a:pt x="173" y="135"/>
                  </a:lnTo>
                  <a:close/>
                </a:path>
              </a:pathLst>
            </a:custGeom>
            <a:solidFill>
              <a:srgbClr val="C1BF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4" name="Freeform 12"/>
            <p:cNvSpPr>
              <a:spLocks/>
            </p:cNvSpPr>
            <p:nvPr/>
          </p:nvSpPr>
          <p:spPr bwMode="auto">
            <a:xfrm>
              <a:off x="4295" y="3082"/>
              <a:ext cx="53" cy="2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3" y="26"/>
                </a:cxn>
                <a:cxn ang="0">
                  <a:pos x="49" y="26"/>
                </a:cxn>
                <a:cxn ang="0">
                  <a:pos x="26" y="26"/>
                </a:cxn>
                <a:cxn ang="0">
                  <a:pos x="11" y="22"/>
                </a:cxn>
                <a:cxn ang="0">
                  <a:pos x="0" y="15"/>
                </a:cxn>
                <a:cxn ang="0">
                  <a:pos x="8" y="11"/>
                </a:cxn>
                <a:cxn ang="0">
                  <a:pos x="34" y="0"/>
                </a:cxn>
              </a:cxnLst>
              <a:rect l="0" t="0" r="r" b="b"/>
              <a:pathLst>
                <a:path w="53" h="26">
                  <a:moveTo>
                    <a:pt x="34" y="0"/>
                  </a:moveTo>
                  <a:lnTo>
                    <a:pt x="53" y="26"/>
                  </a:lnTo>
                  <a:lnTo>
                    <a:pt x="49" y="26"/>
                  </a:lnTo>
                  <a:lnTo>
                    <a:pt x="26" y="26"/>
                  </a:lnTo>
                  <a:lnTo>
                    <a:pt x="11" y="22"/>
                  </a:lnTo>
                  <a:lnTo>
                    <a:pt x="0" y="15"/>
                  </a:lnTo>
                  <a:lnTo>
                    <a:pt x="8" y="1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0F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5" name="Freeform 13"/>
            <p:cNvSpPr>
              <a:spLocks/>
            </p:cNvSpPr>
            <p:nvPr/>
          </p:nvSpPr>
          <p:spPr bwMode="auto">
            <a:xfrm>
              <a:off x="4276" y="3022"/>
              <a:ext cx="30" cy="49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34"/>
                </a:cxn>
                <a:cxn ang="0">
                  <a:pos x="4" y="49"/>
                </a:cxn>
                <a:cxn ang="0">
                  <a:pos x="4" y="49"/>
                </a:cxn>
                <a:cxn ang="0">
                  <a:pos x="19" y="41"/>
                </a:cxn>
                <a:cxn ang="0">
                  <a:pos x="27" y="3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15" y="0"/>
                </a:cxn>
                <a:cxn ang="0">
                  <a:pos x="4" y="19"/>
                </a:cxn>
              </a:cxnLst>
              <a:rect l="0" t="0" r="r" b="b"/>
              <a:pathLst>
                <a:path w="30" h="49">
                  <a:moveTo>
                    <a:pt x="4" y="19"/>
                  </a:moveTo>
                  <a:lnTo>
                    <a:pt x="0" y="34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9" y="41"/>
                  </a:lnTo>
                  <a:lnTo>
                    <a:pt x="27" y="3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15" y="0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C10F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6" name="Freeform 14"/>
            <p:cNvSpPr>
              <a:spLocks/>
            </p:cNvSpPr>
            <p:nvPr/>
          </p:nvSpPr>
          <p:spPr bwMode="auto">
            <a:xfrm>
              <a:off x="3216" y="2640"/>
              <a:ext cx="1038" cy="1075"/>
            </a:xfrm>
            <a:custGeom>
              <a:avLst/>
              <a:gdLst/>
              <a:ahLst/>
              <a:cxnLst>
                <a:cxn ang="0">
                  <a:pos x="970" y="479"/>
                </a:cxn>
                <a:cxn ang="0">
                  <a:pos x="974" y="521"/>
                </a:cxn>
                <a:cxn ang="0">
                  <a:pos x="985" y="554"/>
                </a:cxn>
                <a:cxn ang="0">
                  <a:pos x="997" y="581"/>
                </a:cxn>
                <a:cxn ang="0">
                  <a:pos x="1015" y="607"/>
                </a:cxn>
                <a:cxn ang="0">
                  <a:pos x="330" y="1075"/>
                </a:cxn>
                <a:cxn ang="0">
                  <a:pos x="0" y="581"/>
                </a:cxn>
                <a:cxn ang="0">
                  <a:pos x="817" y="0"/>
                </a:cxn>
                <a:cxn ang="0">
                  <a:pos x="1038" y="330"/>
                </a:cxn>
                <a:cxn ang="0">
                  <a:pos x="1030" y="337"/>
                </a:cxn>
                <a:cxn ang="0">
                  <a:pos x="1004" y="367"/>
                </a:cxn>
                <a:cxn ang="0">
                  <a:pos x="982" y="405"/>
                </a:cxn>
                <a:cxn ang="0">
                  <a:pos x="959" y="386"/>
                </a:cxn>
                <a:cxn ang="0">
                  <a:pos x="948" y="371"/>
                </a:cxn>
                <a:cxn ang="0">
                  <a:pos x="937" y="341"/>
                </a:cxn>
                <a:cxn ang="0">
                  <a:pos x="948" y="333"/>
                </a:cxn>
                <a:cxn ang="0">
                  <a:pos x="952" y="326"/>
                </a:cxn>
                <a:cxn ang="0">
                  <a:pos x="955" y="318"/>
                </a:cxn>
                <a:cxn ang="0">
                  <a:pos x="959" y="311"/>
                </a:cxn>
                <a:cxn ang="0">
                  <a:pos x="963" y="303"/>
                </a:cxn>
                <a:cxn ang="0">
                  <a:pos x="959" y="292"/>
                </a:cxn>
                <a:cxn ang="0">
                  <a:pos x="952" y="281"/>
                </a:cxn>
                <a:cxn ang="0">
                  <a:pos x="948" y="273"/>
                </a:cxn>
                <a:cxn ang="0">
                  <a:pos x="940" y="266"/>
                </a:cxn>
                <a:cxn ang="0">
                  <a:pos x="937" y="262"/>
                </a:cxn>
                <a:cxn ang="0">
                  <a:pos x="929" y="258"/>
                </a:cxn>
                <a:cxn ang="0">
                  <a:pos x="918" y="255"/>
                </a:cxn>
                <a:cxn ang="0">
                  <a:pos x="910" y="251"/>
                </a:cxn>
                <a:cxn ang="0">
                  <a:pos x="899" y="255"/>
                </a:cxn>
                <a:cxn ang="0">
                  <a:pos x="892" y="255"/>
                </a:cxn>
                <a:cxn ang="0">
                  <a:pos x="884" y="258"/>
                </a:cxn>
                <a:cxn ang="0">
                  <a:pos x="877" y="266"/>
                </a:cxn>
                <a:cxn ang="0">
                  <a:pos x="869" y="270"/>
                </a:cxn>
                <a:cxn ang="0">
                  <a:pos x="866" y="281"/>
                </a:cxn>
                <a:cxn ang="0">
                  <a:pos x="858" y="296"/>
                </a:cxn>
                <a:cxn ang="0">
                  <a:pos x="858" y="303"/>
                </a:cxn>
                <a:cxn ang="0">
                  <a:pos x="862" y="315"/>
                </a:cxn>
                <a:cxn ang="0">
                  <a:pos x="862" y="322"/>
                </a:cxn>
                <a:cxn ang="0">
                  <a:pos x="866" y="330"/>
                </a:cxn>
                <a:cxn ang="0">
                  <a:pos x="873" y="337"/>
                </a:cxn>
                <a:cxn ang="0">
                  <a:pos x="877" y="345"/>
                </a:cxn>
                <a:cxn ang="0">
                  <a:pos x="895" y="352"/>
                </a:cxn>
                <a:cxn ang="0">
                  <a:pos x="903" y="352"/>
                </a:cxn>
                <a:cxn ang="0">
                  <a:pos x="914" y="352"/>
                </a:cxn>
                <a:cxn ang="0">
                  <a:pos x="925" y="378"/>
                </a:cxn>
                <a:cxn ang="0">
                  <a:pos x="933" y="393"/>
                </a:cxn>
                <a:cxn ang="0">
                  <a:pos x="944" y="405"/>
                </a:cxn>
                <a:cxn ang="0">
                  <a:pos x="959" y="420"/>
                </a:cxn>
                <a:cxn ang="0">
                  <a:pos x="974" y="427"/>
                </a:cxn>
                <a:cxn ang="0">
                  <a:pos x="970" y="479"/>
                </a:cxn>
              </a:cxnLst>
              <a:rect l="0" t="0" r="r" b="b"/>
              <a:pathLst>
                <a:path w="1038" h="1075">
                  <a:moveTo>
                    <a:pt x="970" y="479"/>
                  </a:moveTo>
                  <a:lnTo>
                    <a:pt x="974" y="521"/>
                  </a:lnTo>
                  <a:lnTo>
                    <a:pt x="985" y="554"/>
                  </a:lnTo>
                  <a:lnTo>
                    <a:pt x="997" y="581"/>
                  </a:lnTo>
                  <a:lnTo>
                    <a:pt x="1015" y="607"/>
                  </a:lnTo>
                  <a:lnTo>
                    <a:pt x="330" y="1075"/>
                  </a:lnTo>
                  <a:lnTo>
                    <a:pt x="0" y="581"/>
                  </a:lnTo>
                  <a:lnTo>
                    <a:pt x="817" y="0"/>
                  </a:lnTo>
                  <a:lnTo>
                    <a:pt x="1038" y="330"/>
                  </a:lnTo>
                  <a:lnTo>
                    <a:pt x="1030" y="337"/>
                  </a:lnTo>
                  <a:lnTo>
                    <a:pt x="1004" y="367"/>
                  </a:lnTo>
                  <a:lnTo>
                    <a:pt x="982" y="405"/>
                  </a:lnTo>
                  <a:lnTo>
                    <a:pt x="959" y="386"/>
                  </a:lnTo>
                  <a:lnTo>
                    <a:pt x="948" y="371"/>
                  </a:lnTo>
                  <a:lnTo>
                    <a:pt x="937" y="341"/>
                  </a:lnTo>
                  <a:lnTo>
                    <a:pt x="948" y="333"/>
                  </a:lnTo>
                  <a:lnTo>
                    <a:pt x="952" y="326"/>
                  </a:lnTo>
                  <a:lnTo>
                    <a:pt x="955" y="318"/>
                  </a:lnTo>
                  <a:lnTo>
                    <a:pt x="959" y="311"/>
                  </a:lnTo>
                  <a:lnTo>
                    <a:pt x="963" y="303"/>
                  </a:lnTo>
                  <a:lnTo>
                    <a:pt x="959" y="292"/>
                  </a:lnTo>
                  <a:lnTo>
                    <a:pt x="952" y="281"/>
                  </a:lnTo>
                  <a:lnTo>
                    <a:pt x="948" y="273"/>
                  </a:lnTo>
                  <a:lnTo>
                    <a:pt x="940" y="266"/>
                  </a:lnTo>
                  <a:lnTo>
                    <a:pt x="937" y="262"/>
                  </a:lnTo>
                  <a:lnTo>
                    <a:pt x="929" y="258"/>
                  </a:lnTo>
                  <a:lnTo>
                    <a:pt x="918" y="255"/>
                  </a:lnTo>
                  <a:lnTo>
                    <a:pt x="910" y="251"/>
                  </a:lnTo>
                  <a:lnTo>
                    <a:pt x="899" y="255"/>
                  </a:lnTo>
                  <a:lnTo>
                    <a:pt x="892" y="255"/>
                  </a:lnTo>
                  <a:lnTo>
                    <a:pt x="884" y="258"/>
                  </a:lnTo>
                  <a:lnTo>
                    <a:pt x="877" y="266"/>
                  </a:lnTo>
                  <a:lnTo>
                    <a:pt x="869" y="270"/>
                  </a:lnTo>
                  <a:lnTo>
                    <a:pt x="866" y="281"/>
                  </a:lnTo>
                  <a:lnTo>
                    <a:pt x="858" y="296"/>
                  </a:lnTo>
                  <a:lnTo>
                    <a:pt x="858" y="303"/>
                  </a:lnTo>
                  <a:lnTo>
                    <a:pt x="862" y="315"/>
                  </a:lnTo>
                  <a:lnTo>
                    <a:pt x="862" y="322"/>
                  </a:lnTo>
                  <a:lnTo>
                    <a:pt x="866" y="330"/>
                  </a:lnTo>
                  <a:lnTo>
                    <a:pt x="873" y="337"/>
                  </a:lnTo>
                  <a:lnTo>
                    <a:pt x="877" y="345"/>
                  </a:lnTo>
                  <a:lnTo>
                    <a:pt x="895" y="352"/>
                  </a:lnTo>
                  <a:lnTo>
                    <a:pt x="903" y="352"/>
                  </a:lnTo>
                  <a:lnTo>
                    <a:pt x="914" y="352"/>
                  </a:lnTo>
                  <a:lnTo>
                    <a:pt x="925" y="378"/>
                  </a:lnTo>
                  <a:lnTo>
                    <a:pt x="933" y="393"/>
                  </a:lnTo>
                  <a:lnTo>
                    <a:pt x="944" y="405"/>
                  </a:lnTo>
                  <a:lnTo>
                    <a:pt x="959" y="420"/>
                  </a:lnTo>
                  <a:lnTo>
                    <a:pt x="974" y="427"/>
                  </a:lnTo>
                  <a:lnTo>
                    <a:pt x="970" y="479"/>
                  </a:lnTo>
                  <a:close/>
                </a:path>
              </a:pathLst>
            </a:custGeom>
            <a:solidFill>
              <a:srgbClr val="C10F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7" name="Freeform 15"/>
            <p:cNvSpPr>
              <a:spLocks/>
            </p:cNvSpPr>
            <p:nvPr/>
          </p:nvSpPr>
          <p:spPr bwMode="auto">
            <a:xfrm>
              <a:off x="3268" y="2696"/>
              <a:ext cx="915" cy="967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0" y="536"/>
                </a:cxn>
                <a:cxn ang="0">
                  <a:pos x="289" y="967"/>
                </a:cxn>
                <a:cxn ang="0">
                  <a:pos x="915" y="540"/>
                </a:cxn>
                <a:cxn ang="0">
                  <a:pos x="900" y="506"/>
                </a:cxn>
                <a:cxn ang="0">
                  <a:pos x="888" y="468"/>
                </a:cxn>
                <a:cxn ang="0">
                  <a:pos x="881" y="431"/>
                </a:cxn>
                <a:cxn ang="0">
                  <a:pos x="885" y="393"/>
                </a:cxn>
                <a:cxn ang="0">
                  <a:pos x="870" y="382"/>
                </a:cxn>
                <a:cxn ang="0">
                  <a:pos x="858" y="367"/>
                </a:cxn>
                <a:cxn ang="0">
                  <a:pos x="847" y="352"/>
                </a:cxn>
                <a:cxn ang="0">
                  <a:pos x="836" y="334"/>
                </a:cxn>
                <a:cxn ang="0">
                  <a:pos x="814" y="322"/>
                </a:cxn>
                <a:cxn ang="0">
                  <a:pos x="799" y="307"/>
                </a:cxn>
                <a:cxn ang="0">
                  <a:pos x="784" y="292"/>
                </a:cxn>
                <a:cxn ang="0">
                  <a:pos x="776" y="274"/>
                </a:cxn>
                <a:cxn ang="0">
                  <a:pos x="772" y="255"/>
                </a:cxn>
                <a:cxn ang="0">
                  <a:pos x="772" y="236"/>
                </a:cxn>
                <a:cxn ang="0">
                  <a:pos x="776" y="217"/>
                </a:cxn>
                <a:cxn ang="0">
                  <a:pos x="784" y="199"/>
                </a:cxn>
                <a:cxn ang="0">
                  <a:pos x="791" y="191"/>
                </a:cxn>
                <a:cxn ang="0">
                  <a:pos x="799" y="184"/>
                </a:cxn>
                <a:cxn ang="0">
                  <a:pos x="810" y="176"/>
                </a:cxn>
                <a:cxn ang="0">
                  <a:pos x="821" y="172"/>
                </a:cxn>
                <a:cxn ang="0">
                  <a:pos x="832" y="169"/>
                </a:cxn>
                <a:cxn ang="0">
                  <a:pos x="843" y="165"/>
                </a:cxn>
                <a:cxn ang="0">
                  <a:pos x="851" y="165"/>
                </a:cxn>
                <a:cxn ang="0">
                  <a:pos x="862" y="165"/>
                </a:cxn>
                <a:cxn ang="0">
                  <a:pos x="754" y="0"/>
                </a:cxn>
              </a:cxnLst>
              <a:rect l="0" t="0" r="r" b="b"/>
              <a:pathLst>
                <a:path w="915" h="967">
                  <a:moveTo>
                    <a:pt x="754" y="0"/>
                  </a:moveTo>
                  <a:lnTo>
                    <a:pt x="0" y="536"/>
                  </a:lnTo>
                  <a:lnTo>
                    <a:pt x="289" y="967"/>
                  </a:lnTo>
                  <a:lnTo>
                    <a:pt x="915" y="540"/>
                  </a:lnTo>
                  <a:lnTo>
                    <a:pt x="900" y="506"/>
                  </a:lnTo>
                  <a:lnTo>
                    <a:pt x="888" y="468"/>
                  </a:lnTo>
                  <a:lnTo>
                    <a:pt x="881" y="431"/>
                  </a:lnTo>
                  <a:lnTo>
                    <a:pt x="885" y="393"/>
                  </a:lnTo>
                  <a:lnTo>
                    <a:pt x="870" y="382"/>
                  </a:lnTo>
                  <a:lnTo>
                    <a:pt x="858" y="367"/>
                  </a:lnTo>
                  <a:lnTo>
                    <a:pt x="847" y="352"/>
                  </a:lnTo>
                  <a:lnTo>
                    <a:pt x="836" y="334"/>
                  </a:lnTo>
                  <a:lnTo>
                    <a:pt x="814" y="322"/>
                  </a:lnTo>
                  <a:lnTo>
                    <a:pt x="799" y="307"/>
                  </a:lnTo>
                  <a:lnTo>
                    <a:pt x="784" y="292"/>
                  </a:lnTo>
                  <a:lnTo>
                    <a:pt x="776" y="274"/>
                  </a:lnTo>
                  <a:lnTo>
                    <a:pt x="772" y="255"/>
                  </a:lnTo>
                  <a:lnTo>
                    <a:pt x="772" y="236"/>
                  </a:lnTo>
                  <a:lnTo>
                    <a:pt x="776" y="217"/>
                  </a:lnTo>
                  <a:lnTo>
                    <a:pt x="784" y="199"/>
                  </a:lnTo>
                  <a:lnTo>
                    <a:pt x="791" y="191"/>
                  </a:lnTo>
                  <a:lnTo>
                    <a:pt x="799" y="184"/>
                  </a:lnTo>
                  <a:lnTo>
                    <a:pt x="810" y="176"/>
                  </a:lnTo>
                  <a:lnTo>
                    <a:pt x="821" y="172"/>
                  </a:lnTo>
                  <a:lnTo>
                    <a:pt x="832" y="169"/>
                  </a:lnTo>
                  <a:lnTo>
                    <a:pt x="843" y="165"/>
                  </a:lnTo>
                  <a:lnTo>
                    <a:pt x="851" y="165"/>
                  </a:lnTo>
                  <a:lnTo>
                    <a:pt x="862" y="165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928" name="Text Box 16"/>
            <p:cNvSpPr txBox="1">
              <a:spLocks noChangeArrowheads="1"/>
            </p:cNvSpPr>
            <p:nvPr/>
          </p:nvSpPr>
          <p:spPr bwMode="auto">
            <a:xfrm rot="-2130344">
              <a:off x="3408" y="3024"/>
              <a:ext cx="68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Owner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762000"/>
          </a:xfrm>
        </p:spPr>
        <p:txBody>
          <a:bodyPr/>
          <a:lstStyle/>
          <a:p>
            <a:r>
              <a:rPr lang="en-US"/>
              <a:t>Public Key Infrastructure (PKI) Overview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4267200" cy="4343400"/>
          </a:xfrm>
        </p:spPr>
        <p:txBody>
          <a:bodyPr/>
          <a:lstStyle/>
          <a:p>
            <a:r>
              <a:rPr lang="en-US" sz="2400"/>
              <a:t>X.509 Certificates</a:t>
            </a:r>
          </a:p>
          <a:p>
            <a:r>
              <a:rPr lang="en-US" sz="2400"/>
              <a:t>Certificate Authorities (CAs)</a:t>
            </a:r>
          </a:p>
          <a:p>
            <a:r>
              <a:rPr lang="en-US" sz="2400"/>
              <a:t>Certificate Policies</a:t>
            </a:r>
          </a:p>
          <a:p>
            <a:pPr lvl="1"/>
            <a:r>
              <a:rPr lang="en-US" sz="2000"/>
              <a:t>Namespaces</a:t>
            </a:r>
          </a:p>
          <a:p>
            <a:r>
              <a:rPr lang="en-US" sz="2400"/>
              <a:t>Requesting a certificate</a:t>
            </a:r>
          </a:p>
          <a:p>
            <a:pPr lvl="1"/>
            <a:r>
              <a:rPr lang="en-US" sz="2000"/>
              <a:t>Certificate Request</a:t>
            </a:r>
          </a:p>
          <a:p>
            <a:pPr lvl="1"/>
            <a:r>
              <a:rPr lang="en-US" sz="2000"/>
              <a:t>Registration Authority</a:t>
            </a:r>
          </a:p>
        </p:txBody>
      </p:sp>
      <p:grpSp>
        <p:nvGrpSpPr>
          <p:cNvPr id="129039" name="Group 15"/>
          <p:cNvGrpSpPr>
            <a:grpSpLocks/>
          </p:cNvGrpSpPr>
          <p:nvPr/>
        </p:nvGrpSpPr>
        <p:grpSpPr bwMode="auto">
          <a:xfrm>
            <a:off x="5105400" y="2667000"/>
            <a:ext cx="2819400" cy="1706563"/>
            <a:chOff x="3216" y="2640"/>
            <a:chExt cx="1776" cy="1075"/>
          </a:xfrm>
        </p:grpSpPr>
        <p:sp>
          <p:nvSpPr>
            <p:cNvPr id="129040" name="Freeform 16"/>
            <p:cNvSpPr>
              <a:spLocks/>
            </p:cNvSpPr>
            <p:nvPr/>
          </p:nvSpPr>
          <p:spPr bwMode="auto">
            <a:xfrm>
              <a:off x="4194" y="2925"/>
              <a:ext cx="798" cy="562"/>
            </a:xfrm>
            <a:custGeom>
              <a:avLst/>
              <a:gdLst/>
              <a:ahLst/>
              <a:cxnLst>
                <a:cxn ang="0">
                  <a:pos x="56" y="146"/>
                </a:cxn>
                <a:cxn ang="0">
                  <a:pos x="67" y="97"/>
                </a:cxn>
                <a:cxn ang="0">
                  <a:pos x="94" y="75"/>
                </a:cxn>
                <a:cxn ang="0">
                  <a:pos x="131" y="67"/>
                </a:cxn>
                <a:cxn ang="0">
                  <a:pos x="176" y="90"/>
                </a:cxn>
                <a:cxn ang="0">
                  <a:pos x="191" y="120"/>
                </a:cxn>
                <a:cxn ang="0">
                  <a:pos x="191" y="153"/>
                </a:cxn>
                <a:cxn ang="0">
                  <a:pos x="176" y="183"/>
                </a:cxn>
                <a:cxn ang="0">
                  <a:pos x="146" y="202"/>
                </a:cxn>
                <a:cxn ang="0">
                  <a:pos x="112" y="206"/>
                </a:cxn>
                <a:cxn ang="0">
                  <a:pos x="79" y="191"/>
                </a:cxn>
                <a:cxn ang="0">
                  <a:pos x="64" y="172"/>
                </a:cxn>
                <a:cxn ang="0">
                  <a:pos x="37" y="164"/>
                </a:cxn>
                <a:cxn ang="0">
                  <a:pos x="4" y="157"/>
                </a:cxn>
                <a:cxn ang="0">
                  <a:pos x="0" y="236"/>
                </a:cxn>
                <a:cxn ang="0">
                  <a:pos x="22" y="288"/>
                </a:cxn>
                <a:cxn ang="0">
                  <a:pos x="56" y="337"/>
                </a:cxn>
                <a:cxn ang="0">
                  <a:pos x="120" y="378"/>
                </a:cxn>
                <a:cxn ang="0">
                  <a:pos x="195" y="393"/>
                </a:cxn>
                <a:cxn ang="0">
                  <a:pos x="270" y="378"/>
                </a:cxn>
                <a:cxn ang="0">
                  <a:pos x="330" y="344"/>
                </a:cxn>
                <a:cxn ang="0">
                  <a:pos x="352" y="374"/>
                </a:cxn>
                <a:cxn ang="0">
                  <a:pos x="363" y="393"/>
                </a:cxn>
                <a:cxn ang="0">
                  <a:pos x="378" y="397"/>
                </a:cxn>
                <a:cxn ang="0">
                  <a:pos x="401" y="374"/>
                </a:cxn>
                <a:cxn ang="0">
                  <a:pos x="472" y="382"/>
                </a:cxn>
                <a:cxn ang="0">
                  <a:pos x="483" y="389"/>
                </a:cxn>
                <a:cxn ang="0">
                  <a:pos x="495" y="427"/>
                </a:cxn>
                <a:cxn ang="0">
                  <a:pos x="543" y="415"/>
                </a:cxn>
                <a:cxn ang="0">
                  <a:pos x="607" y="427"/>
                </a:cxn>
                <a:cxn ang="0">
                  <a:pos x="659" y="457"/>
                </a:cxn>
                <a:cxn ang="0">
                  <a:pos x="682" y="513"/>
                </a:cxn>
                <a:cxn ang="0">
                  <a:pos x="712" y="558"/>
                </a:cxn>
                <a:cxn ang="0">
                  <a:pos x="753" y="550"/>
                </a:cxn>
                <a:cxn ang="0">
                  <a:pos x="772" y="550"/>
                </a:cxn>
                <a:cxn ang="0">
                  <a:pos x="787" y="539"/>
                </a:cxn>
                <a:cxn ang="0">
                  <a:pos x="798" y="513"/>
                </a:cxn>
                <a:cxn ang="0">
                  <a:pos x="787" y="487"/>
                </a:cxn>
                <a:cxn ang="0">
                  <a:pos x="446" y="277"/>
                </a:cxn>
                <a:cxn ang="0">
                  <a:pos x="453" y="251"/>
                </a:cxn>
                <a:cxn ang="0">
                  <a:pos x="450" y="232"/>
                </a:cxn>
                <a:cxn ang="0">
                  <a:pos x="431" y="224"/>
                </a:cxn>
                <a:cxn ang="0">
                  <a:pos x="416" y="232"/>
                </a:cxn>
                <a:cxn ang="0">
                  <a:pos x="401" y="232"/>
                </a:cxn>
                <a:cxn ang="0">
                  <a:pos x="393" y="221"/>
                </a:cxn>
                <a:cxn ang="0">
                  <a:pos x="390" y="157"/>
                </a:cxn>
                <a:cxn ang="0">
                  <a:pos x="360" y="86"/>
                </a:cxn>
                <a:cxn ang="0">
                  <a:pos x="303" y="33"/>
                </a:cxn>
                <a:cxn ang="0">
                  <a:pos x="236" y="3"/>
                </a:cxn>
                <a:cxn ang="0">
                  <a:pos x="157" y="3"/>
                </a:cxn>
                <a:cxn ang="0">
                  <a:pos x="86" y="30"/>
                </a:cxn>
                <a:cxn ang="0">
                  <a:pos x="64" y="48"/>
                </a:cxn>
                <a:cxn ang="0">
                  <a:pos x="30" y="86"/>
                </a:cxn>
                <a:cxn ang="0">
                  <a:pos x="26" y="131"/>
                </a:cxn>
              </a:cxnLst>
              <a:rect l="0" t="0" r="r" b="b"/>
              <a:pathLst>
                <a:path w="798" h="562">
                  <a:moveTo>
                    <a:pt x="26" y="131"/>
                  </a:moveTo>
                  <a:lnTo>
                    <a:pt x="56" y="146"/>
                  </a:lnTo>
                  <a:lnTo>
                    <a:pt x="56" y="120"/>
                  </a:lnTo>
                  <a:lnTo>
                    <a:pt x="67" y="97"/>
                  </a:lnTo>
                  <a:lnTo>
                    <a:pt x="79" y="86"/>
                  </a:lnTo>
                  <a:lnTo>
                    <a:pt x="94" y="75"/>
                  </a:lnTo>
                  <a:lnTo>
                    <a:pt x="112" y="67"/>
                  </a:lnTo>
                  <a:lnTo>
                    <a:pt x="131" y="67"/>
                  </a:lnTo>
                  <a:lnTo>
                    <a:pt x="161" y="75"/>
                  </a:lnTo>
                  <a:lnTo>
                    <a:pt x="176" y="90"/>
                  </a:lnTo>
                  <a:lnTo>
                    <a:pt x="184" y="108"/>
                  </a:lnTo>
                  <a:lnTo>
                    <a:pt x="191" y="120"/>
                  </a:lnTo>
                  <a:lnTo>
                    <a:pt x="195" y="135"/>
                  </a:lnTo>
                  <a:lnTo>
                    <a:pt x="191" y="153"/>
                  </a:lnTo>
                  <a:lnTo>
                    <a:pt x="187" y="168"/>
                  </a:lnTo>
                  <a:lnTo>
                    <a:pt x="176" y="183"/>
                  </a:lnTo>
                  <a:lnTo>
                    <a:pt x="161" y="194"/>
                  </a:lnTo>
                  <a:lnTo>
                    <a:pt x="146" y="202"/>
                  </a:lnTo>
                  <a:lnTo>
                    <a:pt x="127" y="206"/>
                  </a:lnTo>
                  <a:lnTo>
                    <a:pt x="112" y="206"/>
                  </a:lnTo>
                  <a:lnTo>
                    <a:pt x="94" y="198"/>
                  </a:lnTo>
                  <a:lnTo>
                    <a:pt x="79" y="191"/>
                  </a:lnTo>
                  <a:lnTo>
                    <a:pt x="67" y="176"/>
                  </a:lnTo>
                  <a:lnTo>
                    <a:pt x="64" y="172"/>
                  </a:lnTo>
                  <a:lnTo>
                    <a:pt x="52" y="168"/>
                  </a:lnTo>
                  <a:lnTo>
                    <a:pt x="37" y="164"/>
                  </a:lnTo>
                  <a:lnTo>
                    <a:pt x="4" y="146"/>
                  </a:lnTo>
                  <a:lnTo>
                    <a:pt x="4" y="157"/>
                  </a:lnTo>
                  <a:lnTo>
                    <a:pt x="0" y="194"/>
                  </a:lnTo>
                  <a:lnTo>
                    <a:pt x="0" y="236"/>
                  </a:lnTo>
                  <a:lnTo>
                    <a:pt x="11" y="266"/>
                  </a:lnTo>
                  <a:lnTo>
                    <a:pt x="22" y="288"/>
                  </a:lnTo>
                  <a:lnTo>
                    <a:pt x="41" y="318"/>
                  </a:lnTo>
                  <a:lnTo>
                    <a:pt x="56" y="337"/>
                  </a:lnTo>
                  <a:lnTo>
                    <a:pt x="86" y="359"/>
                  </a:lnTo>
                  <a:lnTo>
                    <a:pt x="120" y="378"/>
                  </a:lnTo>
                  <a:lnTo>
                    <a:pt x="157" y="389"/>
                  </a:lnTo>
                  <a:lnTo>
                    <a:pt x="195" y="393"/>
                  </a:lnTo>
                  <a:lnTo>
                    <a:pt x="232" y="389"/>
                  </a:lnTo>
                  <a:lnTo>
                    <a:pt x="270" y="378"/>
                  </a:lnTo>
                  <a:lnTo>
                    <a:pt x="303" y="359"/>
                  </a:lnTo>
                  <a:lnTo>
                    <a:pt x="330" y="344"/>
                  </a:lnTo>
                  <a:lnTo>
                    <a:pt x="345" y="352"/>
                  </a:lnTo>
                  <a:lnTo>
                    <a:pt x="352" y="374"/>
                  </a:lnTo>
                  <a:lnTo>
                    <a:pt x="356" y="389"/>
                  </a:lnTo>
                  <a:lnTo>
                    <a:pt x="363" y="393"/>
                  </a:lnTo>
                  <a:lnTo>
                    <a:pt x="367" y="400"/>
                  </a:lnTo>
                  <a:lnTo>
                    <a:pt x="378" y="397"/>
                  </a:lnTo>
                  <a:lnTo>
                    <a:pt x="390" y="389"/>
                  </a:lnTo>
                  <a:lnTo>
                    <a:pt x="401" y="374"/>
                  </a:lnTo>
                  <a:lnTo>
                    <a:pt x="431" y="389"/>
                  </a:lnTo>
                  <a:lnTo>
                    <a:pt x="472" y="382"/>
                  </a:lnTo>
                  <a:lnTo>
                    <a:pt x="483" y="385"/>
                  </a:lnTo>
                  <a:lnTo>
                    <a:pt x="483" y="389"/>
                  </a:lnTo>
                  <a:lnTo>
                    <a:pt x="491" y="423"/>
                  </a:lnTo>
                  <a:lnTo>
                    <a:pt x="495" y="427"/>
                  </a:lnTo>
                  <a:lnTo>
                    <a:pt x="539" y="412"/>
                  </a:lnTo>
                  <a:lnTo>
                    <a:pt x="543" y="415"/>
                  </a:lnTo>
                  <a:lnTo>
                    <a:pt x="554" y="438"/>
                  </a:lnTo>
                  <a:lnTo>
                    <a:pt x="607" y="427"/>
                  </a:lnTo>
                  <a:lnTo>
                    <a:pt x="618" y="457"/>
                  </a:lnTo>
                  <a:lnTo>
                    <a:pt x="659" y="457"/>
                  </a:lnTo>
                  <a:lnTo>
                    <a:pt x="674" y="509"/>
                  </a:lnTo>
                  <a:lnTo>
                    <a:pt x="682" y="513"/>
                  </a:lnTo>
                  <a:lnTo>
                    <a:pt x="701" y="517"/>
                  </a:lnTo>
                  <a:lnTo>
                    <a:pt x="712" y="558"/>
                  </a:lnTo>
                  <a:lnTo>
                    <a:pt x="723" y="562"/>
                  </a:lnTo>
                  <a:lnTo>
                    <a:pt x="753" y="550"/>
                  </a:lnTo>
                  <a:lnTo>
                    <a:pt x="764" y="547"/>
                  </a:lnTo>
                  <a:lnTo>
                    <a:pt x="772" y="550"/>
                  </a:lnTo>
                  <a:lnTo>
                    <a:pt x="779" y="547"/>
                  </a:lnTo>
                  <a:lnTo>
                    <a:pt x="787" y="539"/>
                  </a:lnTo>
                  <a:lnTo>
                    <a:pt x="794" y="528"/>
                  </a:lnTo>
                  <a:lnTo>
                    <a:pt x="798" y="513"/>
                  </a:lnTo>
                  <a:lnTo>
                    <a:pt x="798" y="498"/>
                  </a:lnTo>
                  <a:lnTo>
                    <a:pt x="787" y="487"/>
                  </a:lnTo>
                  <a:lnTo>
                    <a:pt x="453" y="281"/>
                  </a:lnTo>
                  <a:lnTo>
                    <a:pt x="446" y="277"/>
                  </a:lnTo>
                  <a:lnTo>
                    <a:pt x="446" y="269"/>
                  </a:lnTo>
                  <a:lnTo>
                    <a:pt x="453" y="251"/>
                  </a:lnTo>
                  <a:lnTo>
                    <a:pt x="450" y="239"/>
                  </a:lnTo>
                  <a:lnTo>
                    <a:pt x="450" y="232"/>
                  </a:lnTo>
                  <a:lnTo>
                    <a:pt x="442" y="224"/>
                  </a:lnTo>
                  <a:lnTo>
                    <a:pt x="431" y="224"/>
                  </a:lnTo>
                  <a:lnTo>
                    <a:pt x="423" y="224"/>
                  </a:lnTo>
                  <a:lnTo>
                    <a:pt x="416" y="232"/>
                  </a:lnTo>
                  <a:lnTo>
                    <a:pt x="408" y="236"/>
                  </a:lnTo>
                  <a:lnTo>
                    <a:pt x="401" y="232"/>
                  </a:lnTo>
                  <a:lnTo>
                    <a:pt x="397" y="228"/>
                  </a:lnTo>
                  <a:lnTo>
                    <a:pt x="393" y="221"/>
                  </a:lnTo>
                  <a:lnTo>
                    <a:pt x="393" y="194"/>
                  </a:lnTo>
                  <a:lnTo>
                    <a:pt x="390" y="157"/>
                  </a:lnTo>
                  <a:lnTo>
                    <a:pt x="375" y="120"/>
                  </a:lnTo>
                  <a:lnTo>
                    <a:pt x="360" y="86"/>
                  </a:lnTo>
                  <a:lnTo>
                    <a:pt x="337" y="60"/>
                  </a:lnTo>
                  <a:lnTo>
                    <a:pt x="303" y="33"/>
                  </a:lnTo>
                  <a:lnTo>
                    <a:pt x="270" y="15"/>
                  </a:lnTo>
                  <a:lnTo>
                    <a:pt x="236" y="3"/>
                  </a:lnTo>
                  <a:lnTo>
                    <a:pt x="195" y="0"/>
                  </a:lnTo>
                  <a:lnTo>
                    <a:pt x="157" y="3"/>
                  </a:lnTo>
                  <a:lnTo>
                    <a:pt x="120" y="15"/>
                  </a:lnTo>
                  <a:lnTo>
                    <a:pt x="86" y="30"/>
                  </a:lnTo>
                  <a:lnTo>
                    <a:pt x="75" y="41"/>
                  </a:lnTo>
                  <a:lnTo>
                    <a:pt x="64" y="48"/>
                  </a:lnTo>
                  <a:lnTo>
                    <a:pt x="52" y="56"/>
                  </a:lnTo>
                  <a:lnTo>
                    <a:pt x="30" y="86"/>
                  </a:lnTo>
                  <a:lnTo>
                    <a:pt x="11" y="123"/>
                  </a:lnTo>
                  <a:lnTo>
                    <a:pt x="26" y="131"/>
                  </a:lnTo>
                  <a:close/>
                </a:path>
              </a:pathLst>
            </a:custGeom>
            <a:solidFill>
              <a:srgbClr val="C1BF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1" name="Freeform 17"/>
            <p:cNvSpPr>
              <a:spLocks/>
            </p:cNvSpPr>
            <p:nvPr/>
          </p:nvSpPr>
          <p:spPr bwMode="auto">
            <a:xfrm>
              <a:off x="4130" y="2928"/>
              <a:ext cx="210" cy="169"/>
            </a:xfrm>
            <a:custGeom>
              <a:avLst/>
              <a:gdLst/>
              <a:ahLst/>
              <a:cxnLst>
                <a:cxn ang="0">
                  <a:pos x="173" y="135"/>
                </a:cxn>
                <a:cxn ang="0">
                  <a:pos x="180" y="132"/>
                </a:cxn>
                <a:cxn ang="0">
                  <a:pos x="188" y="128"/>
                </a:cxn>
                <a:cxn ang="0">
                  <a:pos x="191" y="120"/>
                </a:cxn>
                <a:cxn ang="0">
                  <a:pos x="195" y="113"/>
                </a:cxn>
                <a:cxn ang="0">
                  <a:pos x="195" y="105"/>
                </a:cxn>
                <a:cxn ang="0">
                  <a:pos x="195" y="98"/>
                </a:cxn>
                <a:cxn ang="0">
                  <a:pos x="188" y="79"/>
                </a:cxn>
                <a:cxn ang="0">
                  <a:pos x="191" y="83"/>
                </a:cxn>
                <a:cxn ang="0">
                  <a:pos x="195" y="83"/>
                </a:cxn>
                <a:cxn ang="0">
                  <a:pos x="203" y="90"/>
                </a:cxn>
                <a:cxn ang="0">
                  <a:pos x="210" y="102"/>
                </a:cxn>
                <a:cxn ang="0">
                  <a:pos x="210" y="113"/>
                </a:cxn>
                <a:cxn ang="0">
                  <a:pos x="210" y="132"/>
                </a:cxn>
                <a:cxn ang="0">
                  <a:pos x="203" y="143"/>
                </a:cxn>
                <a:cxn ang="0">
                  <a:pos x="195" y="150"/>
                </a:cxn>
                <a:cxn ang="0">
                  <a:pos x="169" y="165"/>
                </a:cxn>
                <a:cxn ang="0">
                  <a:pos x="165" y="165"/>
                </a:cxn>
                <a:cxn ang="0">
                  <a:pos x="150" y="169"/>
                </a:cxn>
                <a:cxn ang="0">
                  <a:pos x="135" y="169"/>
                </a:cxn>
                <a:cxn ang="0">
                  <a:pos x="128" y="165"/>
                </a:cxn>
                <a:cxn ang="0">
                  <a:pos x="116" y="165"/>
                </a:cxn>
                <a:cxn ang="0">
                  <a:pos x="101" y="158"/>
                </a:cxn>
                <a:cxn ang="0">
                  <a:pos x="68" y="143"/>
                </a:cxn>
                <a:cxn ang="0">
                  <a:pos x="49" y="132"/>
                </a:cxn>
                <a:cxn ang="0">
                  <a:pos x="34" y="117"/>
                </a:cxn>
                <a:cxn ang="0">
                  <a:pos x="23" y="102"/>
                </a:cxn>
                <a:cxn ang="0">
                  <a:pos x="15" y="90"/>
                </a:cxn>
                <a:cxn ang="0">
                  <a:pos x="4" y="64"/>
                </a:cxn>
                <a:cxn ang="0">
                  <a:pos x="0" y="53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8" y="19"/>
                </a:cxn>
                <a:cxn ang="0">
                  <a:pos x="11" y="12"/>
                </a:cxn>
                <a:cxn ang="0">
                  <a:pos x="34" y="0"/>
                </a:cxn>
                <a:cxn ang="0">
                  <a:pos x="41" y="0"/>
                </a:cxn>
                <a:cxn ang="0">
                  <a:pos x="45" y="12"/>
                </a:cxn>
                <a:cxn ang="0">
                  <a:pos x="41" y="12"/>
                </a:cxn>
                <a:cxn ang="0">
                  <a:pos x="34" y="19"/>
                </a:cxn>
                <a:cxn ang="0">
                  <a:pos x="30" y="27"/>
                </a:cxn>
                <a:cxn ang="0">
                  <a:pos x="23" y="34"/>
                </a:cxn>
                <a:cxn ang="0">
                  <a:pos x="23" y="42"/>
                </a:cxn>
                <a:cxn ang="0">
                  <a:pos x="23" y="45"/>
                </a:cxn>
                <a:cxn ang="0">
                  <a:pos x="19" y="53"/>
                </a:cxn>
                <a:cxn ang="0">
                  <a:pos x="30" y="83"/>
                </a:cxn>
                <a:cxn ang="0">
                  <a:pos x="45" y="102"/>
                </a:cxn>
                <a:cxn ang="0">
                  <a:pos x="71" y="120"/>
                </a:cxn>
                <a:cxn ang="0">
                  <a:pos x="86" y="132"/>
                </a:cxn>
                <a:cxn ang="0">
                  <a:pos x="101" y="135"/>
                </a:cxn>
                <a:cxn ang="0">
                  <a:pos x="120" y="143"/>
                </a:cxn>
                <a:cxn ang="0">
                  <a:pos x="135" y="143"/>
                </a:cxn>
                <a:cxn ang="0">
                  <a:pos x="154" y="143"/>
                </a:cxn>
                <a:cxn ang="0">
                  <a:pos x="173" y="135"/>
                </a:cxn>
              </a:cxnLst>
              <a:rect l="0" t="0" r="r" b="b"/>
              <a:pathLst>
                <a:path w="210" h="169">
                  <a:moveTo>
                    <a:pt x="173" y="135"/>
                  </a:moveTo>
                  <a:lnTo>
                    <a:pt x="180" y="132"/>
                  </a:lnTo>
                  <a:lnTo>
                    <a:pt x="188" y="128"/>
                  </a:lnTo>
                  <a:lnTo>
                    <a:pt x="191" y="120"/>
                  </a:lnTo>
                  <a:lnTo>
                    <a:pt x="195" y="113"/>
                  </a:lnTo>
                  <a:lnTo>
                    <a:pt x="195" y="105"/>
                  </a:lnTo>
                  <a:lnTo>
                    <a:pt x="195" y="98"/>
                  </a:lnTo>
                  <a:lnTo>
                    <a:pt x="188" y="79"/>
                  </a:lnTo>
                  <a:lnTo>
                    <a:pt x="191" y="83"/>
                  </a:lnTo>
                  <a:lnTo>
                    <a:pt x="195" y="83"/>
                  </a:lnTo>
                  <a:lnTo>
                    <a:pt x="203" y="90"/>
                  </a:lnTo>
                  <a:lnTo>
                    <a:pt x="210" y="102"/>
                  </a:lnTo>
                  <a:lnTo>
                    <a:pt x="210" y="113"/>
                  </a:lnTo>
                  <a:lnTo>
                    <a:pt x="210" y="132"/>
                  </a:lnTo>
                  <a:lnTo>
                    <a:pt x="203" y="143"/>
                  </a:lnTo>
                  <a:lnTo>
                    <a:pt x="195" y="150"/>
                  </a:lnTo>
                  <a:lnTo>
                    <a:pt x="169" y="165"/>
                  </a:lnTo>
                  <a:lnTo>
                    <a:pt x="165" y="165"/>
                  </a:lnTo>
                  <a:lnTo>
                    <a:pt x="150" y="169"/>
                  </a:lnTo>
                  <a:lnTo>
                    <a:pt x="135" y="169"/>
                  </a:lnTo>
                  <a:lnTo>
                    <a:pt x="128" y="165"/>
                  </a:lnTo>
                  <a:lnTo>
                    <a:pt x="116" y="165"/>
                  </a:lnTo>
                  <a:lnTo>
                    <a:pt x="101" y="158"/>
                  </a:lnTo>
                  <a:lnTo>
                    <a:pt x="68" y="143"/>
                  </a:lnTo>
                  <a:lnTo>
                    <a:pt x="49" y="132"/>
                  </a:lnTo>
                  <a:lnTo>
                    <a:pt x="34" y="117"/>
                  </a:lnTo>
                  <a:lnTo>
                    <a:pt x="23" y="102"/>
                  </a:lnTo>
                  <a:lnTo>
                    <a:pt x="15" y="90"/>
                  </a:lnTo>
                  <a:lnTo>
                    <a:pt x="4" y="64"/>
                  </a:lnTo>
                  <a:lnTo>
                    <a:pt x="0" y="53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8" y="19"/>
                  </a:lnTo>
                  <a:lnTo>
                    <a:pt x="11" y="12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12"/>
                  </a:lnTo>
                  <a:lnTo>
                    <a:pt x="41" y="12"/>
                  </a:lnTo>
                  <a:lnTo>
                    <a:pt x="34" y="19"/>
                  </a:lnTo>
                  <a:lnTo>
                    <a:pt x="30" y="27"/>
                  </a:lnTo>
                  <a:lnTo>
                    <a:pt x="23" y="34"/>
                  </a:lnTo>
                  <a:lnTo>
                    <a:pt x="23" y="42"/>
                  </a:lnTo>
                  <a:lnTo>
                    <a:pt x="23" y="45"/>
                  </a:lnTo>
                  <a:lnTo>
                    <a:pt x="19" y="53"/>
                  </a:lnTo>
                  <a:lnTo>
                    <a:pt x="30" y="83"/>
                  </a:lnTo>
                  <a:lnTo>
                    <a:pt x="45" y="102"/>
                  </a:lnTo>
                  <a:lnTo>
                    <a:pt x="71" y="120"/>
                  </a:lnTo>
                  <a:lnTo>
                    <a:pt x="86" y="132"/>
                  </a:lnTo>
                  <a:lnTo>
                    <a:pt x="101" y="135"/>
                  </a:lnTo>
                  <a:lnTo>
                    <a:pt x="120" y="143"/>
                  </a:lnTo>
                  <a:lnTo>
                    <a:pt x="135" y="143"/>
                  </a:lnTo>
                  <a:lnTo>
                    <a:pt x="154" y="143"/>
                  </a:lnTo>
                  <a:lnTo>
                    <a:pt x="173" y="135"/>
                  </a:lnTo>
                  <a:close/>
                </a:path>
              </a:pathLst>
            </a:custGeom>
            <a:solidFill>
              <a:srgbClr val="C1BF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2" name="Freeform 18"/>
            <p:cNvSpPr>
              <a:spLocks/>
            </p:cNvSpPr>
            <p:nvPr/>
          </p:nvSpPr>
          <p:spPr bwMode="auto">
            <a:xfrm>
              <a:off x="4295" y="3082"/>
              <a:ext cx="53" cy="2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3" y="26"/>
                </a:cxn>
                <a:cxn ang="0">
                  <a:pos x="49" y="26"/>
                </a:cxn>
                <a:cxn ang="0">
                  <a:pos x="26" y="26"/>
                </a:cxn>
                <a:cxn ang="0">
                  <a:pos x="11" y="22"/>
                </a:cxn>
                <a:cxn ang="0">
                  <a:pos x="0" y="15"/>
                </a:cxn>
                <a:cxn ang="0">
                  <a:pos x="8" y="11"/>
                </a:cxn>
                <a:cxn ang="0">
                  <a:pos x="34" y="0"/>
                </a:cxn>
              </a:cxnLst>
              <a:rect l="0" t="0" r="r" b="b"/>
              <a:pathLst>
                <a:path w="53" h="26">
                  <a:moveTo>
                    <a:pt x="34" y="0"/>
                  </a:moveTo>
                  <a:lnTo>
                    <a:pt x="53" y="26"/>
                  </a:lnTo>
                  <a:lnTo>
                    <a:pt x="49" y="26"/>
                  </a:lnTo>
                  <a:lnTo>
                    <a:pt x="26" y="26"/>
                  </a:lnTo>
                  <a:lnTo>
                    <a:pt x="11" y="22"/>
                  </a:lnTo>
                  <a:lnTo>
                    <a:pt x="0" y="15"/>
                  </a:lnTo>
                  <a:lnTo>
                    <a:pt x="8" y="1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0F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3" name="Freeform 19"/>
            <p:cNvSpPr>
              <a:spLocks/>
            </p:cNvSpPr>
            <p:nvPr/>
          </p:nvSpPr>
          <p:spPr bwMode="auto">
            <a:xfrm>
              <a:off x="4276" y="3022"/>
              <a:ext cx="30" cy="49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34"/>
                </a:cxn>
                <a:cxn ang="0">
                  <a:pos x="4" y="49"/>
                </a:cxn>
                <a:cxn ang="0">
                  <a:pos x="4" y="49"/>
                </a:cxn>
                <a:cxn ang="0">
                  <a:pos x="19" y="41"/>
                </a:cxn>
                <a:cxn ang="0">
                  <a:pos x="27" y="3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15" y="0"/>
                </a:cxn>
                <a:cxn ang="0">
                  <a:pos x="4" y="19"/>
                </a:cxn>
              </a:cxnLst>
              <a:rect l="0" t="0" r="r" b="b"/>
              <a:pathLst>
                <a:path w="30" h="49">
                  <a:moveTo>
                    <a:pt x="4" y="19"/>
                  </a:moveTo>
                  <a:lnTo>
                    <a:pt x="0" y="34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9" y="41"/>
                  </a:lnTo>
                  <a:lnTo>
                    <a:pt x="27" y="3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15" y="0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C10F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4" name="Freeform 20"/>
            <p:cNvSpPr>
              <a:spLocks/>
            </p:cNvSpPr>
            <p:nvPr/>
          </p:nvSpPr>
          <p:spPr bwMode="auto">
            <a:xfrm>
              <a:off x="3216" y="2640"/>
              <a:ext cx="1038" cy="1075"/>
            </a:xfrm>
            <a:custGeom>
              <a:avLst/>
              <a:gdLst/>
              <a:ahLst/>
              <a:cxnLst>
                <a:cxn ang="0">
                  <a:pos x="970" y="479"/>
                </a:cxn>
                <a:cxn ang="0">
                  <a:pos x="974" y="521"/>
                </a:cxn>
                <a:cxn ang="0">
                  <a:pos x="985" y="554"/>
                </a:cxn>
                <a:cxn ang="0">
                  <a:pos x="997" y="581"/>
                </a:cxn>
                <a:cxn ang="0">
                  <a:pos x="1015" y="607"/>
                </a:cxn>
                <a:cxn ang="0">
                  <a:pos x="330" y="1075"/>
                </a:cxn>
                <a:cxn ang="0">
                  <a:pos x="0" y="581"/>
                </a:cxn>
                <a:cxn ang="0">
                  <a:pos x="817" y="0"/>
                </a:cxn>
                <a:cxn ang="0">
                  <a:pos x="1038" y="330"/>
                </a:cxn>
                <a:cxn ang="0">
                  <a:pos x="1030" y="337"/>
                </a:cxn>
                <a:cxn ang="0">
                  <a:pos x="1004" y="367"/>
                </a:cxn>
                <a:cxn ang="0">
                  <a:pos x="982" y="405"/>
                </a:cxn>
                <a:cxn ang="0">
                  <a:pos x="959" y="386"/>
                </a:cxn>
                <a:cxn ang="0">
                  <a:pos x="948" y="371"/>
                </a:cxn>
                <a:cxn ang="0">
                  <a:pos x="937" y="341"/>
                </a:cxn>
                <a:cxn ang="0">
                  <a:pos x="948" y="333"/>
                </a:cxn>
                <a:cxn ang="0">
                  <a:pos x="952" y="326"/>
                </a:cxn>
                <a:cxn ang="0">
                  <a:pos x="955" y="318"/>
                </a:cxn>
                <a:cxn ang="0">
                  <a:pos x="959" y="311"/>
                </a:cxn>
                <a:cxn ang="0">
                  <a:pos x="963" y="303"/>
                </a:cxn>
                <a:cxn ang="0">
                  <a:pos x="959" y="292"/>
                </a:cxn>
                <a:cxn ang="0">
                  <a:pos x="952" y="281"/>
                </a:cxn>
                <a:cxn ang="0">
                  <a:pos x="948" y="273"/>
                </a:cxn>
                <a:cxn ang="0">
                  <a:pos x="940" y="266"/>
                </a:cxn>
                <a:cxn ang="0">
                  <a:pos x="937" y="262"/>
                </a:cxn>
                <a:cxn ang="0">
                  <a:pos x="929" y="258"/>
                </a:cxn>
                <a:cxn ang="0">
                  <a:pos x="918" y="255"/>
                </a:cxn>
                <a:cxn ang="0">
                  <a:pos x="910" y="251"/>
                </a:cxn>
                <a:cxn ang="0">
                  <a:pos x="899" y="255"/>
                </a:cxn>
                <a:cxn ang="0">
                  <a:pos x="892" y="255"/>
                </a:cxn>
                <a:cxn ang="0">
                  <a:pos x="884" y="258"/>
                </a:cxn>
                <a:cxn ang="0">
                  <a:pos x="877" y="266"/>
                </a:cxn>
                <a:cxn ang="0">
                  <a:pos x="869" y="270"/>
                </a:cxn>
                <a:cxn ang="0">
                  <a:pos x="866" y="281"/>
                </a:cxn>
                <a:cxn ang="0">
                  <a:pos x="858" y="296"/>
                </a:cxn>
                <a:cxn ang="0">
                  <a:pos x="858" y="303"/>
                </a:cxn>
                <a:cxn ang="0">
                  <a:pos x="862" y="315"/>
                </a:cxn>
                <a:cxn ang="0">
                  <a:pos x="862" y="322"/>
                </a:cxn>
                <a:cxn ang="0">
                  <a:pos x="866" y="330"/>
                </a:cxn>
                <a:cxn ang="0">
                  <a:pos x="873" y="337"/>
                </a:cxn>
                <a:cxn ang="0">
                  <a:pos x="877" y="345"/>
                </a:cxn>
                <a:cxn ang="0">
                  <a:pos x="895" y="352"/>
                </a:cxn>
                <a:cxn ang="0">
                  <a:pos x="903" y="352"/>
                </a:cxn>
                <a:cxn ang="0">
                  <a:pos x="914" y="352"/>
                </a:cxn>
                <a:cxn ang="0">
                  <a:pos x="925" y="378"/>
                </a:cxn>
                <a:cxn ang="0">
                  <a:pos x="933" y="393"/>
                </a:cxn>
                <a:cxn ang="0">
                  <a:pos x="944" y="405"/>
                </a:cxn>
                <a:cxn ang="0">
                  <a:pos x="959" y="420"/>
                </a:cxn>
                <a:cxn ang="0">
                  <a:pos x="974" y="427"/>
                </a:cxn>
                <a:cxn ang="0">
                  <a:pos x="970" y="479"/>
                </a:cxn>
              </a:cxnLst>
              <a:rect l="0" t="0" r="r" b="b"/>
              <a:pathLst>
                <a:path w="1038" h="1075">
                  <a:moveTo>
                    <a:pt x="970" y="479"/>
                  </a:moveTo>
                  <a:lnTo>
                    <a:pt x="974" y="521"/>
                  </a:lnTo>
                  <a:lnTo>
                    <a:pt x="985" y="554"/>
                  </a:lnTo>
                  <a:lnTo>
                    <a:pt x="997" y="581"/>
                  </a:lnTo>
                  <a:lnTo>
                    <a:pt x="1015" y="607"/>
                  </a:lnTo>
                  <a:lnTo>
                    <a:pt x="330" y="1075"/>
                  </a:lnTo>
                  <a:lnTo>
                    <a:pt x="0" y="581"/>
                  </a:lnTo>
                  <a:lnTo>
                    <a:pt x="817" y="0"/>
                  </a:lnTo>
                  <a:lnTo>
                    <a:pt x="1038" y="330"/>
                  </a:lnTo>
                  <a:lnTo>
                    <a:pt x="1030" y="337"/>
                  </a:lnTo>
                  <a:lnTo>
                    <a:pt x="1004" y="367"/>
                  </a:lnTo>
                  <a:lnTo>
                    <a:pt x="982" y="405"/>
                  </a:lnTo>
                  <a:lnTo>
                    <a:pt x="959" y="386"/>
                  </a:lnTo>
                  <a:lnTo>
                    <a:pt x="948" y="371"/>
                  </a:lnTo>
                  <a:lnTo>
                    <a:pt x="937" y="341"/>
                  </a:lnTo>
                  <a:lnTo>
                    <a:pt x="948" y="333"/>
                  </a:lnTo>
                  <a:lnTo>
                    <a:pt x="952" y="326"/>
                  </a:lnTo>
                  <a:lnTo>
                    <a:pt x="955" y="318"/>
                  </a:lnTo>
                  <a:lnTo>
                    <a:pt x="959" y="311"/>
                  </a:lnTo>
                  <a:lnTo>
                    <a:pt x="963" y="303"/>
                  </a:lnTo>
                  <a:lnTo>
                    <a:pt x="959" y="292"/>
                  </a:lnTo>
                  <a:lnTo>
                    <a:pt x="952" y="281"/>
                  </a:lnTo>
                  <a:lnTo>
                    <a:pt x="948" y="273"/>
                  </a:lnTo>
                  <a:lnTo>
                    <a:pt x="940" y="266"/>
                  </a:lnTo>
                  <a:lnTo>
                    <a:pt x="937" y="262"/>
                  </a:lnTo>
                  <a:lnTo>
                    <a:pt x="929" y="258"/>
                  </a:lnTo>
                  <a:lnTo>
                    <a:pt x="918" y="255"/>
                  </a:lnTo>
                  <a:lnTo>
                    <a:pt x="910" y="251"/>
                  </a:lnTo>
                  <a:lnTo>
                    <a:pt x="899" y="255"/>
                  </a:lnTo>
                  <a:lnTo>
                    <a:pt x="892" y="255"/>
                  </a:lnTo>
                  <a:lnTo>
                    <a:pt x="884" y="258"/>
                  </a:lnTo>
                  <a:lnTo>
                    <a:pt x="877" y="266"/>
                  </a:lnTo>
                  <a:lnTo>
                    <a:pt x="869" y="270"/>
                  </a:lnTo>
                  <a:lnTo>
                    <a:pt x="866" y="281"/>
                  </a:lnTo>
                  <a:lnTo>
                    <a:pt x="858" y="296"/>
                  </a:lnTo>
                  <a:lnTo>
                    <a:pt x="858" y="303"/>
                  </a:lnTo>
                  <a:lnTo>
                    <a:pt x="862" y="315"/>
                  </a:lnTo>
                  <a:lnTo>
                    <a:pt x="862" y="322"/>
                  </a:lnTo>
                  <a:lnTo>
                    <a:pt x="866" y="330"/>
                  </a:lnTo>
                  <a:lnTo>
                    <a:pt x="873" y="337"/>
                  </a:lnTo>
                  <a:lnTo>
                    <a:pt x="877" y="345"/>
                  </a:lnTo>
                  <a:lnTo>
                    <a:pt x="895" y="352"/>
                  </a:lnTo>
                  <a:lnTo>
                    <a:pt x="903" y="352"/>
                  </a:lnTo>
                  <a:lnTo>
                    <a:pt x="914" y="352"/>
                  </a:lnTo>
                  <a:lnTo>
                    <a:pt x="925" y="378"/>
                  </a:lnTo>
                  <a:lnTo>
                    <a:pt x="933" y="393"/>
                  </a:lnTo>
                  <a:lnTo>
                    <a:pt x="944" y="405"/>
                  </a:lnTo>
                  <a:lnTo>
                    <a:pt x="959" y="420"/>
                  </a:lnTo>
                  <a:lnTo>
                    <a:pt x="974" y="427"/>
                  </a:lnTo>
                  <a:lnTo>
                    <a:pt x="970" y="479"/>
                  </a:lnTo>
                  <a:close/>
                </a:path>
              </a:pathLst>
            </a:custGeom>
            <a:solidFill>
              <a:srgbClr val="C10F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5" name="Freeform 21"/>
            <p:cNvSpPr>
              <a:spLocks/>
            </p:cNvSpPr>
            <p:nvPr/>
          </p:nvSpPr>
          <p:spPr bwMode="auto">
            <a:xfrm>
              <a:off x="3268" y="2696"/>
              <a:ext cx="915" cy="967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0" y="536"/>
                </a:cxn>
                <a:cxn ang="0">
                  <a:pos x="289" y="967"/>
                </a:cxn>
                <a:cxn ang="0">
                  <a:pos x="915" y="540"/>
                </a:cxn>
                <a:cxn ang="0">
                  <a:pos x="900" y="506"/>
                </a:cxn>
                <a:cxn ang="0">
                  <a:pos x="888" y="468"/>
                </a:cxn>
                <a:cxn ang="0">
                  <a:pos x="881" y="431"/>
                </a:cxn>
                <a:cxn ang="0">
                  <a:pos x="885" y="393"/>
                </a:cxn>
                <a:cxn ang="0">
                  <a:pos x="870" y="382"/>
                </a:cxn>
                <a:cxn ang="0">
                  <a:pos x="858" y="367"/>
                </a:cxn>
                <a:cxn ang="0">
                  <a:pos x="847" y="352"/>
                </a:cxn>
                <a:cxn ang="0">
                  <a:pos x="836" y="334"/>
                </a:cxn>
                <a:cxn ang="0">
                  <a:pos x="814" y="322"/>
                </a:cxn>
                <a:cxn ang="0">
                  <a:pos x="799" y="307"/>
                </a:cxn>
                <a:cxn ang="0">
                  <a:pos x="784" y="292"/>
                </a:cxn>
                <a:cxn ang="0">
                  <a:pos x="776" y="274"/>
                </a:cxn>
                <a:cxn ang="0">
                  <a:pos x="772" y="255"/>
                </a:cxn>
                <a:cxn ang="0">
                  <a:pos x="772" y="236"/>
                </a:cxn>
                <a:cxn ang="0">
                  <a:pos x="776" y="217"/>
                </a:cxn>
                <a:cxn ang="0">
                  <a:pos x="784" y="199"/>
                </a:cxn>
                <a:cxn ang="0">
                  <a:pos x="791" y="191"/>
                </a:cxn>
                <a:cxn ang="0">
                  <a:pos x="799" y="184"/>
                </a:cxn>
                <a:cxn ang="0">
                  <a:pos x="810" y="176"/>
                </a:cxn>
                <a:cxn ang="0">
                  <a:pos x="821" y="172"/>
                </a:cxn>
                <a:cxn ang="0">
                  <a:pos x="832" y="169"/>
                </a:cxn>
                <a:cxn ang="0">
                  <a:pos x="843" y="165"/>
                </a:cxn>
                <a:cxn ang="0">
                  <a:pos x="851" y="165"/>
                </a:cxn>
                <a:cxn ang="0">
                  <a:pos x="862" y="165"/>
                </a:cxn>
                <a:cxn ang="0">
                  <a:pos x="754" y="0"/>
                </a:cxn>
              </a:cxnLst>
              <a:rect l="0" t="0" r="r" b="b"/>
              <a:pathLst>
                <a:path w="915" h="967">
                  <a:moveTo>
                    <a:pt x="754" y="0"/>
                  </a:moveTo>
                  <a:lnTo>
                    <a:pt x="0" y="536"/>
                  </a:lnTo>
                  <a:lnTo>
                    <a:pt x="289" y="967"/>
                  </a:lnTo>
                  <a:lnTo>
                    <a:pt x="915" y="540"/>
                  </a:lnTo>
                  <a:lnTo>
                    <a:pt x="900" y="506"/>
                  </a:lnTo>
                  <a:lnTo>
                    <a:pt x="888" y="468"/>
                  </a:lnTo>
                  <a:lnTo>
                    <a:pt x="881" y="431"/>
                  </a:lnTo>
                  <a:lnTo>
                    <a:pt x="885" y="393"/>
                  </a:lnTo>
                  <a:lnTo>
                    <a:pt x="870" y="382"/>
                  </a:lnTo>
                  <a:lnTo>
                    <a:pt x="858" y="367"/>
                  </a:lnTo>
                  <a:lnTo>
                    <a:pt x="847" y="352"/>
                  </a:lnTo>
                  <a:lnTo>
                    <a:pt x="836" y="334"/>
                  </a:lnTo>
                  <a:lnTo>
                    <a:pt x="814" y="322"/>
                  </a:lnTo>
                  <a:lnTo>
                    <a:pt x="799" y="307"/>
                  </a:lnTo>
                  <a:lnTo>
                    <a:pt x="784" y="292"/>
                  </a:lnTo>
                  <a:lnTo>
                    <a:pt x="776" y="274"/>
                  </a:lnTo>
                  <a:lnTo>
                    <a:pt x="772" y="255"/>
                  </a:lnTo>
                  <a:lnTo>
                    <a:pt x="772" y="236"/>
                  </a:lnTo>
                  <a:lnTo>
                    <a:pt x="776" y="217"/>
                  </a:lnTo>
                  <a:lnTo>
                    <a:pt x="784" y="199"/>
                  </a:lnTo>
                  <a:lnTo>
                    <a:pt x="791" y="191"/>
                  </a:lnTo>
                  <a:lnTo>
                    <a:pt x="799" y="184"/>
                  </a:lnTo>
                  <a:lnTo>
                    <a:pt x="810" y="176"/>
                  </a:lnTo>
                  <a:lnTo>
                    <a:pt x="821" y="172"/>
                  </a:lnTo>
                  <a:lnTo>
                    <a:pt x="832" y="169"/>
                  </a:lnTo>
                  <a:lnTo>
                    <a:pt x="843" y="165"/>
                  </a:lnTo>
                  <a:lnTo>
                    <a:pt x="851" y="165"/>
                  </a:lnTo>
                  <a:lnTo>
                    <a:pt x="862" y="165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046" name="Text Box 22"/>
            <p:cNvSpPr txBox="1">
              <a:spLocks noChangeArrowheads="1"/>
            </p:cNvSpPr>
            <p:nvPr/>
          </p:nvSpPr>
          <p:spPr bwMode="auto">
            <a:xfrm rot="-2130344">
              <a:off x="3408" y="3024"/>
              <a:ext cx="68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Owner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58200" cy="1219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Identity &amp; Authentication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40213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Each entity should have an identity</a:t>
            </a:r>
          </a:p>
          <a:p>
            <a:pPr lvl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Who are you?</a:t>
            </a:r>
          </a:p>
          <a:p>
            <a:pPr lvl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Example: Unix login name</a:t>
            </a:r>
          </a:p>
          <a:p>
            <a:pPr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Authentication:</a:t>
            </a:r>
          </a:p>
          <a:p>
            <a:pPr lvl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Prove your identity</a:t>
            </a:r>
          </a:p>
          <a:p>
            <a:pPr lvl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Stops masquerading imposters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Examples: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Passport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Username and password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A X.509 certificate binds a public key to a name</a:t>
            </a:r>
          </a:p>
          <a:p>
            <a:r>
              <a:rPr lang="en-US" sz="2400"/>
              <a:t>It includes a name and a public key (among other things) bundled together and signed by a trusted party (Issuer)</a:t>
            </a:r>
          </a:p>
        </p:txBody>
      </p:sp>
      <p:grpSp>
        <p:nvGrpSpPr>
          <p:cNvPr id="154645" name="Group 21"/>
          <p:cNvGrpSpPr>
            <a:grpSpLocks/>
          </p:cNvGrpSpPr>
          <p:nvPr/>
        </p:nvGrpSpPr>
        <p:grpSpPr bwMode="auto">
          <a:xfrm>
            <a:off x="5257800" y="2362200"/>
            <a:ext cx="2895600" cy="2667000"/>
            <a:chOff x="3360" y="1008"/>
            <a:chExt cx="1824" cy="1680"/>
          </a:xfrm>
        </p:grpSpPr>
        <p:sp>
          <p:nvSpPr>
            <p:cNvPr id="154642" name="AutoShape 18"/>
            <p:cNvSpPr>
              <a:spLocks noChangeArrowheads="1"/>
            </p:cNvSpPr>
            <p:nvPr/>
          </p:nvSpPr>
          <p:spPr bwMode="auto">
            <a:xfrm>
              <a:off x="3360" y="1008"/>
              <a:ext cx="1824" cy="1680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Text Box 20"/>
            <p:cNvSpPr txBox="1">
              <a:spLocks noChangeArrowheads="1"/>
            </p:cNvSpPr>
            <p:nvPr/>
          </p:nvSpPr>
          <p:spPr bwMode="auto">
            <a:xfrm>
              <a:off x="3734" y="1353"/>
              <a:ext cx="831" cy="826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Name</a:t>
              </a:r>
            </a:p>
            <a:p>
              <a:r>
                <a:rPr lang="en-US"/>
                <a:t>Issuer</a:t>
              </a:r>
            </a:p>
            <a:p>
              <a:r>
                <a:rPr lang="en-US"/>
                <a:t>Public Key</a:t>
              </a:r>
            </a:p>
            <a:p>
              <a:r>
                <a:rPr lang="en-US"/>
                <a:t>Signature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69" name="Group 21"/>
          <p:cNvGrpSpPr>
            <a:grpSpLocks/>
          </p:cNvGrpSpPr>
          <p:nvPr/>
        </p:nvGrpSpPr>
        <p:grpSpPr bwMode="auto">
          <a:xfrm>
            <a:off x="5105400" y="2895600"/>
            <a:ext cx="3886200" cy="2438400"/>
            <a:chOff x="3216" y="1824"/>
            <a:chExt cx="2448" cy="1536"/>
          </a:xfrm>
        </p:grpSpPr>
        <p:sp>
          <p:nvSpPr>
            <p:cNvPr id="181254" name="AutoShape 6"/>
            <p:cNvSpPr>
              <a:spLocks noChangeArrowheads="1"/>
            </p:cNvSpPr>
            <p:nvPr/>
          </p:nvSpPr>
          <p:spPr bwMode="auto">
            <a:xfrm>
              <a:off x="3216" y="1824"/>
              <a:ext cx="2448" cy="15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GB" sz="1200"/>
            </a:p>
          </p:txBody>
        </p:sp>
        <p:pic>
          <p:nvPicPr>
            <p:cNvPr id="181255" name="Picture 7" descr="C:\Program Files\Microsoft FrontPage\clipart\clip1\WB01427_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51" y="2198"/>
              <a:ext cx="796" cy="913"/>
            </a:xfrm>
            <a:prstGeom prst="rect">
              <a:avLst/>
            </a:prstGeom>
            <a:solidFill>
              <a:schemeClr val="hlink"/>
            </a:solidFill>
          </p:spPr>
        </p:pic>
        <p:sp>
          <p:nvSpPr>
            <p:cNvPr id="181256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423" y="1907"/>
              <a:ext cx="1992" cy="2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99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State of Illinois</a:t>
              </a:r>
            </a:p>
          </p:txBody>
        </p:sp>
        <p:sp>
          <p:nvSpPr>
            <p:cNvPr id="181257" name="Text Box 9"/>
            <p:cNvSpPr txBox="1">
              <a:spLocks noChangeArrowheads="1"/>
            </p:cNvSpPr>
            <p:nvPr/>
          </p:nvSpPr>
          <p:spPr bwMode="auto">
            <a:xfrm>
              <a:off x="3299" y="2281"/>
              <a:ext cx="1044" cy="52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John Doe</a:t>
              </a:r>
            </a:p>
            <a:p>
              <a:r>
                <a:rPr lang="en-US" sz="1600">
                  <a:solidFill>
                    <a:srgbClr val="FF0000"/>
                  </a:solidFill>
                </a:rPr>
                <a:t>755 E. Woodlawn</a:t>
              </a:r>
            </a:p>
            <a:p>
              <a:r>
                <a:rPr lang="en-US" sz="1600">
                  <a:solidFill>
                    <a:srgbClr val="FF0000"/>
                  </a:solidFill>
                </a:rPr>
                <a:t>Urbana IL 61801</a:t>
              </a:r>
            </a:p>
          </p:txBody>
        </p:sp>
        <p:sp>
          <p:nvSpPr>
            <p:cNvPr id="181258" name="Text Box 10"/>
            <p:cNvSpPr txBox="1">
              <a:spLocks noChangeArrowheads="1"/>
            </p:cNvSpPr>
            <p:nvPr/>
          </p:nvSpPr>
          <p:spPr bwMode="auto">
            <a:xfrm>
              <a:off x="3340" y="2820"/>
              <a:ext cx="1014" cy="52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BD 08-06-65</a:t>
              </a:r>
            </a:p>
            <a:p>
              <a:r>
                <a:rPr lang="en-US" sz="1600"/>
                <a:t>Male 6’0” 200lbs</a:t>
              </a:r>
            </a:p>
            <a:p>
              <a:r>
                <a:rPr lang="en-US" sz="1600"/>
                <a:t>GRN Eyes</a:t>
              </a:r>
            </a:p>
          </p:txBody>
        </p:sp>
        <p:sp>
          <p:nvSpPr>
            <p:cNvPr id="181260" name="Text Box 12"/>
            <p:cNvSpPr txBox="1">
              <a:spLocks noChangeArrowheads="1"/>
            </p:cNvSpPr>
            <p:nvPr/>
          </p:nvSpPr>
          <p:spPr bwMode="auto">
            <a:xfrm>
              <a:off x="4308" y="2447"/>
              <a:ext cx="413" cy="40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accent2"/>
                  </a:solidFill>
                </a:rPr>
                <a:t>State of</a:t>
              </a:r>
            </a:p>
            <a:p>
              <a:pPr algn="ctr"/>
              <a:r>
                <a:rPr lang="en-US" sz="1200">
                  <a:solidFill>
                    <a:schemeClr val="accent2"/>
                  </a:solidFill>
                </a:rPr>
                <a:t>Illinois</a:t>
              </a:r>
            </a:p>
            <a:p>
              <a:pPr algn="ctr"/>
              <a:r>
                <a:rPr lang="en-US" sz="1200">
                  <a:solidFill>
                    <a:schemeClr val="accent2"/>
                  </a:solidFill>
                </a:rPr>
                <a:t>Seal</a:t>
              </a:r>
            </a:p>
          </p:txBody>
        </p:sp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4253" y="3152"/>
              <a:ext cx="116" cy="17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GB" sz="12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81259" name="Oval 11"/>
            <p:cNvSpPr>
              <a:spLocks noChangeArrowheads="1"/>
            </p:cNvSpPr>
            <p:nvPr/>
          </p:nvSpPr>
          <p:spPr bwMode="auto">
            <a:xfrm>
              <a:off x="4253" y="2405"/>
              <a:ext cx="540" cy="457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</p:grp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162800" cy="914400"/>
          </a:xfrm>
        </p:spPr>
        <p:txBody>
          <a:bodyPr/>
          <a:lstStyle/>
          <a:p>
            <a:r>
              <a:rPr lang="en-US" sz="2400"/>
              <a:t>Similar to passport or driver’s license</a:t>
            </a:r>
          </a:p>
          <a:p>
            <a:endParaRPr lang="en-US" sz="2400"/>
          </a:p>
        </p:txBody>
      </p:sp>
      <p:grpSp>
        <p:nvGrpSpPr>
          <p:cNvPr id="181262" name="Group 14"/>
          <p:cNvGrpSpPr>
            <a:grpSpLocks/>
          </p:cNvGrpSpPr>
          <p:nvPr/>
        </p:nvGrpSpPr>
        <p:grpSpPr bwMode="auto">
          <a:xfrm>
            <a:off x="609600" y="2971800"/>
            <a:ext cx="2895600" cy="2667000"/>
            <a:chOff x="3360" y="1008"/>
            <a:chExt cx="1824" cy="1680"/>
          </a:xfrm>
        </p:grpSpPr>
        <p:sp>
          <p:nvSpPr>
            <p:cNvPr id="181263" name="AutoShape 15"/>
            <p:cNvSpPr>
              <a:spLocks noChangeArrowheads="1"/>
            </p:cNvSpPr>
            <p:nvPr/>
          </p:nvSpPr>
          <p:spPr bwMode="auto">
            <a:xfrm>
              <a:off x="3360" y="1008"/>
              <a:ext cx="1824" cy="1680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4" name="Text Box 16"/>
            <p:cNvSpPr txBox="1">
              <a:spLocks noChangeArrowheads="1"/>
            </p:cNvSpPr>
            <p:nvPr/>
          </p:nvSpPr>
          <p:spPr bwMode="auto">
            <a:xfrm>
              <a:off x="3734" y="1353"/>
              <a:ext cx="831" cy="826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Name</a:t>
              </a:r>
            </a:p>
            <a:p>
              <a:r>
                <a:rPr lang="en-US">
                  <a:solidFill>
                    <a:srgbClr val="FF9900"/>
                  </a:solidFill>
                </a:rPr>
                <a:t>Issuer</a:t>
              </a:r>
            </a:p>
            <a:p>
              <a:r>
                <a:rPr lang="en-US"/>
                <a:t>Public Key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Signature</a:t>
              </a:r>
            </a:p>
          </p:txBody>
        </p:sp>
      </p:grpSp>
      <p:sp>
        <p:nvSpPr>
          <p:cNvPr id="181265" name="Line 17"/>
          <p:cNvSpPr>
            <a:spLocks noChangeShapeType="1"/>
          </p:cNvSpPr>
          <p:nvPr/>
        </p:nvSpPr>
        <p:spPr bwMode="auto">
          <a:xfrm>
            <a:off x="1981200" y="3733800"/>
            <a:ext cx="3276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 flipV="1">
            <a:off x="2057400" y="3276600"/>
            <a:ext cx="3276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2514600" y="4343400"/>
            <a:ext cx="2819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 flipV="1">
            <a:off x="2362200" y="4191000"/>
            <a:ext cx="449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543800" cy="1524000"/>
          </a:xfrm>
        </p:spPr>
        <p:txBody>
          <a:bodyPr/>
          <a:lstStyle/>
          <a:p>
            <a:r>
              <a:rPr lang="en-US" sz="2400"/>
              <a:t>By checking the signature, one can determine that a public key belongs to a given user.</a:t>
            </a:r>
          </a:p>
        </p:txBody>
      </p:sp>
      <p:grpSp>
        <p:nvGrpSpPr>
          <p:cNvPr id="155653" name="Group 5"/>
          <p:cNvGrpSpPr>
            <a:grpSpLocks/>
          </p:cNvGrpSpPr>
          <p:nvPr/>
        </p:nvGrpSpPr>
        <p:grpSpPr bwMode="auto">
          <a:xfrm>
            <a:off x="304800" y="2971800"/>
            <a:ext cx="2895600" cy="2667000"/>
            <a:chOff x="3360" y="1008"/>
            <a:chExt cx="1824" cy="1680"/>
          </a:xfrm>
        </p:grpSpPr>
        <p:sp>
          <p:nvSpPr>
            <p:cNvPr id="155654" name="AutoShape 6"/>
            <p:cNvSpPr>
              <a:spLocks noChangeArrowheads="1"/>
            </p:cNvSpPr>
            <p:nvPr/>
          </p:nvSpPr>
          <p:spPr bwMode="auto">
            <a:xfrm>
              <a:off x="3360" y="1008"/>
              <a:ext cx="1824" cy="1680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3734" y="1353"/>
              <a:ext cx="831" cy="826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Name</a:t>
              </a:r>
            </a:p>
            <a:p>
              <a:r>
                <a:rPr lang="en-US"/>
                <a:t>Issuer</a:t>
              </a:r>
            </a:p>
            <a:p>
              <a:r>
                <a:rPr lang="en-US"/>
                <a:t>Public Key</a:t>
              </a:r>
            </a:p>
            <a:p>
              <a:r>
                <a:rPr lang="en-US"/>
                <a:t>Signature</a:t>
              </a:r>
            </a:p>
          </p:txBody>
        </p:sp>
      </p:grpSp>
      <p:sp>
        <p:nvSpPr>
          <p:cNvPr id="155656" name="AutoShape 8"/>
          <p:cNvSpPr>
            <a:spLocks noChangeArrowheads="1"/>
          </p:cNvSpPr>
          <p:nvPr/>
        </p:nvSpPr>
        <p:spPr bwMode="auto">
          <a:xfrm flipV="1">
            <a:off x="5029200" y="4876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5657" name="Picture 9" descr="C:\Documents and Settings\Administrator\Application Data\Microsoft\Media Catalog\SY00045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5181600"/>
            <a:ext cx="1524000" cy="1241425"/>
          </a:xfrm>
          <a:prstGeom prst="rect">
            <a:avLst/>
          </a:prstGeom>
          <a:noFill/>
        </p:spPr>
      </p:pic>
      <p:sp>
        <p:nvSpPr>
          <p:cNvPr id="155659" name="AutoShape 11"/>
          <p:cNvSpPr>
            <a:spLocks noChangeArrowheads="1"/>
          </p:cNvSpPr>
          <p:nvPr/>
        </p:nvSpPr>
        <p:spPr bwMode="auto">
          <a:xfrm>
            <a:off x="4724400" y="3124200"/>
            <a:ext cx="1295400" cy="685800"/>
          </a:xfrm>
          <a:prstGeom prst="rightArrowCallout">
            <a:avLst>
              <a:gd name="adj1" fmla="val 25000"/>
              <a:gd name="adj2" fmla="val 25000"/>
              <a:gd name="adj3" fmla="val 31481"/>
              <a:gd name="adj4" fmla="val 66667"/>
            </a:avLst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Hash</a:t>
            </a:r>
          </a:p>
        </p:txBody>
      </p:sp>
      <p:sp>
        <p:nvSpPr>
          <p:cNvPr id="155660" name="WordArt 12"/>
          <p:cNvSpPr>
            <a:spLocks noChangeArrowheads="1" noChangeShapeType="1" noTextEdit="1"/>
          </p:cNvSpPr>
          <p:nvPr/>
        </p:nvSpPr>
        <p:spPr bwMode="auto">
          <a:xfrm>
            <a:off x="6324600" y="3048000"/>
            <a:ext cx="12668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Hash</a:t>
            </a:r>
          </a:p>
        </p:txBody>
      </p:sp>
      <p:sp>
        <p:nvSpPr>
          <p:cNvPr id="155661" name="WordArt 13"/>
          <p:cNvSpPr>
            <a:spLocks noChangeArrowheads="1" noChangeShapeType="1" noTextEdit="1"/>
          </p:cNvSpPr>
          <p:nvPr/>
        </p:nvSpPr>
        <p:spPr bwMode="auto">
          <a:xfrm>
            <a:off x="6248400" y="4114800"/>
            <a:ext cx="12668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Hash</a:t>
            </a:r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6629400" y="3657600"/>
            <a:ext cx="6731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=?</a:t>
            </a:r>
          </a:p>
        </p:txBody>
      </p:sp>
      <p:sp>
        <p:nvSpPr>
          <p:cNvPr id="155664" name="AutoShape 16"/>
          <p:cNvSpPr>
            <a:spLocks noChangeArrowheads="1"/>
          </p:cNvSpPr>
          <p:nvPr/>
        </p:nvSpPr>
        <p:spPr bwMode="auto">
          <a:xfrm>
            <a:off x="4724400" y="3962400"/>
            <a:ext cx="1295400" cy="685800"/>
          </a:xfrm>
          <a:prstGeom prst="rightArrowCallout">
            <a:avLst>
              <a:gd name="adj1" fmla="val 25000"/>
              <a:gd name="adj2" fmla="val 25000"/>
              <a:gd name="adj3" fmla="val 31481"/>
              <a:gd name="adj4" fmla="val 6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Decrypt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5410200" y="5486400"/>
            <a:ext cx="187483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Public Key from</a:t>
            </a:r>
          </a:p>
          <a:p>
            <a:pPr algn="ctr"/>
            <a:r>
              <a:rPr lang="en-US"/>
              <a:t>Issuer</a:t>
            </a:r>
          </a:p>
        </p:txBody>
      </p:sp>
      <p:sp>
        <p:nvSpPr>
          <p:cNvPr id="155666" name="AutoShape 18"/>
          <p:cNvSpPr>
            <a:spLocks/>
          </p:cNvSpPr>
          <p:nvPr/>
        </p:nvSpPr>
        <p:spPr bwMode="auto">
          <a:xfrm>
            <a:off x="2209800" y="36576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 flipV="1">
            <a:off x="2667000" y="3505200"/>
            <a:ext cx="1981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 flipV="1">
            <a:off x="1981200" y="4267200"/>
            <a:ext cx="2667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Question: Who signs certificates?</a:t>
            </a:r>
          </a:p>
          <a:p>
            <a:r>
              <a:rPr lang="en-US" sz="2400"/>
              <a:t>Answer: A small set of trusted entities known as Certificate Authorities (CAs)</a:t>
            </a:r>
          </a:p>
        </p:txBody>
      </p:sp>
      <p:sp>
        <p:nvSpPr>
          <p:cNvPr id="157702" name="AutoShape 6"/>
          <p:cNvSpPr>
            <a:spLocks noChangeArrowheads="1"/>
          </p:cNvSpPr>
          <p:nvPr/>
        </p:nvSpPr>
        <p:spPr bwMode="auto">
          <a:xfrm>
            <a:off x="5029200" y="1981200"/>
            <a:ext cx="2514600" cy="3429000"/>
          </a:xfrm>
          <a:prstGeom prst="verticalScroll">
            <a:avLst>
              <a:gd name="adj" fmla="val 12500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7701" name="Picture 5" descr="C:\Documents and Settings\Administrator\Application Data\Microsoft\Media Catalog\Copy of HAND093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81400"/>
            <a:ext cx="2162175" cy="1457325"/>
          </a:xfrm>
          <a:prstGeom prst="rect">
            <a:avLst/>
          </a:prstGeom>
          <a:noFill/>
        </p:spPr>
      </p:pic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7696200" y="4419600"/>
            <a:ext cx="901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Issuer?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5394325" y="2376488"/>
            <a:ext cx="131921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Name</a:t>
            </a:r>
          </a:p>
          <a:p>
            <a:r>
              <a:rPr lang="en-US"/>
              <a:t>Public Key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Authorities (CAs)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A Certificate Authority is an entity that exists only to sign user certificates</a:t>
            </a:r>
          </a:p>
          <a:p>
            <a:r>
              <a:rPr lang="en-US" sz="2400"/>
              <a:t>The CA signs it’s own certificate which is distributed in a trusted manner</a:t>
            </a:r>
          </a:p>
        </p:txBody>
      </p:sp>
      <p:grpSp>
        <p:nvGrpSpPr>
          <p:cNvPr id="133125" name="Group 5"/>
          <p:cNvGrpSpPr>
            <a:grpSpLocks/>
          </p:cNvGrpSpPr>
          <p:nvPr/>
        </p:nvGrpSpPr>
        <p:grpSpPr bwMode="auto">
          <a:xfrm>
            <a:off x="5257800" y="2362200"/>
            <a:ext cx="2895600" cy="2667000"/>
            <a:chOff x="3360" y="1008"/>
            <a:chExt cx="1824" cy="1680"/>
          </a:xfrm>
        </p:grpSpPr>
        <p:sp>
          <p:nvSpPr>
            <p:cNvPr id="133126" name="AutoShape 6"/>
            <p:cNvSpPr>
              <a:spLocks noChangeArrowheads="1"/>
            </p:cNvSpPr>
            <p:nvPr/>
          </p:nvSpPr>
          <p:spPr bwMode="auto">
            <a:xfrm>
              <a:off x="3360" y="1008"/>
              <a:ext cx="1824" cy="1680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7" name="Text Box 7"/>
            <p:cNvSpPr txBox="1">
              <a:spLocks noChangeArrowheads="1"/>
            </p:cNvSpPr>
            <p:nvPr/>
          </p:nvSpPr>
          <p:spPr bwMode="auto">
            <a:xfrm>
              <a:off x="3734" y="1353"/>
              <a:ext cx="1209" cy="826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Name: CA</a:t>
              </a:r>
            </a:p>
            <a:p>
              <a:r>
                <a:rPr lang="en-US"/>
                <a:t>Issuer: CA</a:t>
              </a:r>
            </a:p>
            <a:p>
              <a:r>
                <a:rPr lang="en-US"/>
                <a:t>CA’s Public Key</a:t>
              </a:r>
            </a:p>
            <a:p>
              <a:r>
                <a:rPr lang="en-US"/>
                <a:t>CA’s Signature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Authorities (CAs)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391400" cy="1676400"/>
          </a:xfrm>
        </p:spPr>
        <p:txBody>
          <a:bodyPr/>
          <a:lstStyle/>
          <a:p>
            <a:r>
              <a:rPr lang="en-US" sz="2400"/>
              <a:t>The public key from the CA certificate can then be used to verify other certificates</a:t>
            </a:r>
          </a:p>
        </p:txBody>
      </p:sp>
      <p:grpSp>
        <p:nvGrpSpPr>
          <p:cNvPr id="160773" name="Group 5"/>
          <p:cNvGrpSpPr>
            <a:grpSpLocks/>
          </p:cNvGrpSpPr>
          <p:nvPr/>
        </p:nvGrpSpPr>
        <p:grpSpPr bwMode="auto">
          <a:xfrm>
            <a:off x="914400" y="2895600"/>
            <a:ext cx="2057400" cy="1676400"/>
            <a:chOff x="3360" y="1008"/>
            <a:chExt cx="1824" cy="1680"/>
          </a:xfrm>
        </p:grpSpPr>
        <p:sp>
          <p:nvSpPr>
            <p:cNvPr id="160774" name="AutoShape 6"/>
            <p:cNvSpPr>
              <a:spLocks noChangeArrowheads="1"/>
            </p:cNvSpPr>
            <p:nvPr/>
          </p:nvSpPr>
          <p:spPr bwMode="auto">
            <a:xfrm>
              <a:off x="3360" y="1008"/>
              <a:ext cx="1824" cy="1680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75" name="Text Box 7"/>
            <p:cNvSpPr txBox="1">
              <a:spLocks noChangeArrowheads="1"/>
            </p:cNvSpPr>
            <p:nvPr/>
          </p:nvSpPr>
          <p:spPr bwMode="auto">
            <a:xfrm>
              <a:off x="3734" y="1353"/>
              <a:ext cx="1170" cy="131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Name</a:t>
              </a:r>
            </a:p>
            <a:p>
              <a:r>
                <a:rPr lang="en-US"/>
                <a:t>Issuer</a:t>
              </a:r>
            </a:p>
            <a:p>
              <a:r>
                <a:rPr lang="en-US"/>
                <a:t>Public Key</a:t>
              </a:r>
            </a:p>
            <a:p>
              <a:r>
                <a:rPr lang="en-US"/>
                <a:t>Signature</a:t>
              </a:r>
            </a:p>
          </p:txBody>
        </p:sp>
      </p:grpSp>
      <p:sp>
        <p:nvSpPr>
          <p:cNvPr id="160776" name="AutoShape 8"/>
          <p:cNvSpPr>
            <a:spLocks noChangeArrowheads="1"/>
          </p:cNvSpPr>
          <p:nvPr/>
        </p:nvSpPr>
        <p:spPr bwMode="auto">
          <a:xfrm flipV="1">
            <a:off x="5029200" y="4876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0777" name="Picture 9" descr="C:\Documents and Settings\Administrator\Application Data\Microsoft\Media Catalog\SY00045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5181600"/>
            <a:ext cx="1524000" cy="1241425"/>
          </a:xfrm>
          <a:prstGeom prst="rect">
            <a:avLst/>
          </a:prstGeom>
          <a:noFill/>
        </p:spPr>
      </p:pic>
      <p:sp>
        <p:nvSpPr>
          <p:cNvPr id="160778" name="AutoShape 10"/>
          <p:cNvSpPr>
            <a:spLocks noChangeArrowheads="1"/>
          </p:cNvSpPr>
          <p:nvPr/>
        </p:nvSpPr>
        <p:spPr bwMode="auto">
          <a:xfrm>
            <a:off x="4724400" y="3124200"/>
            <a:ext cx="1295400" cy="685800"/>
          </a:xfrm>
          <a:prstGeom prst="rightArrowCallout">
            <a:avLst>
              <a:gd name="adj1" fmla="val 25000"/>
              <a:gd name="adj2" fmla="val 25000"/>
              <a:gd name="adj3" fmla="val 31481"/>
              <a:gd name="adj4" fmla="val 66667"/>
            </a:avLst>
          </a:prstGeom>
          <a:solidFill>
            <a:srgbClr val="66FF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Hash</a:t>
            </a:r>
          </a:p>
        </p:txBody>
      </p:sp>
      <p:sp>
        <p:nvSpPr>
          <p:cNvPr id="160779" name="WordArt 11"/>
          <p:cNvSpPr>
            <a:spLocks noChangeArrowheads="1" noChangeShapeType="1" noTextEdit="1"/>
          </p:cNvSpPr>
          <p:nvPr/>
        </p:nvSpPr>
        <p:spPr bwMode="auto">
          <a:xfrm>
            <a:off x="6324600" y="3048000"/>
            <a:ext cx="12668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Hash</a:t>
            </a:r>
          </a:p>
        </p:txBody>
      </p:sp>
      <p:sp>
        <p:nvSpPr>
          <p:cNvPr id="160780" name="WordArt 12"/>
          <p:cNvSpPr>
            <a:spLocks noChangeArrowheads="1" noChangeShapeType="1" noTextEdit="1"/>
          </p:cNvSpPr>
          <p:nvPr/>
        </p:nvSpPr>
        <p:spPr bwMode="auto">
          <a:xfrm>
            <a:off x="6248400" y="4114800"/>
            <a:ext cx="12668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Hash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6629400" y="3657600"/>
            <a:ext cx="6731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=?</a:t>
            </a:r>
          </a:p>
        </p:txBody>
      </p:sp>
      <p:sp>
        <p:nvSpPr>
          <p:cNvPr id="160782" name="AutoShape 14"/>
          <p:cNvSpPr>
            <a:spLocks noChangeArrowheads="1"/>
          </p:cNvSpPr>
          <p:nvPr/>
        </p:nvSpPr>
        <p:spPr bwMode="auto">
          <a:xfrm>
            <a:off x="4724400" y="3962400"/>
            <a:ext cx="1295400" cy="685800"/>
          </a:xfrm>
          <a:prstGeom prst="rightArrowCallout">
            <a:avLst>
              <a:gd name="adj1" fmla="val 25000"/>
              <a:gd name="adj2" fmla="val 25000"/>
              <a:gd name="adj3" fmla="val 31481"/>
              <a:gd name="adj4" fmla="val 6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Decrypt</a:t>
            </a:r>
          </a:p>
        </p:txBody>
      </p:sp>
      <p:grpSp>
        <p:nvGrpSpPr>
          <p:cNvPr id="160790" name="Group 22"/>
          <p:cNvGrpSpPr>
            <a:grpSpLocks/>
          </p:cNvGrpSpPr>
          <p:nvPr/>
        </p:nvGrpSpPr>
        <p:grpSpPr bwMode="auto">
          <a:xfrm>
            <a:off x="381000" y="4648200"/>
            <a:ext cx="2743200" cy="1752600"/>
            <a:chOff x="3360" y="1008"/>
            <a:chExt cx="1824" cy="1680"/>
          </a:xfrm>
        </p:grpSpPr>
        <p:sp>
          <p:nvSpPr>
            <p:cNvPr id="160791" name="AutoShape 23"/>
            <p:cNvSpPr>
              <a:spLocks noChangeArrowheads="1"/>
            </p:cNvSpPr>
            <p:nvPr/>
          </p:nvSpPr>
          <p:spPr bwMode="auto">
            <a:xfrm>
              <a:off x="3360" y="1008"/>
              <a:ext cx="1824" cy="1680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2" name="Text Box 24"/>
            <p:cNvSpPr txBox="1">
              <a:spLocks noChangeArrowheads="1"/>
            </p:cNvSpPr>
            <p:nvPr/>
          </p:nvSpPr>
          <p:spPr bwMode="auto">
            <a:xfrm>
              <a:off x="3734" y="1353"/>
              <a:ext cx="1276" cy="1257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Name: CA</a:t>
              </a:r>
            </a:p>
            <a:p>
              <a:r>
                <a:rPr lang="en-US"/>
                <a:t>Issuer: CA</a:t>
              </a:r>
            </a:p>
            <a:p>
              <a:r>
                <a:rPr lang="en-US"/>
                <a:t>CA’s Public Key</a:t>
              </a:r>
            </a:p>
            <a:p>
              <a:r>
                <a:rPr lang="en-US"/>
                <a:t>CA’s Signature</a:t>
              </a:r>
            </a:p>
          </p:txBody>
        </p:sp>
      </p:grpSp>
      <p:sp>
        <p:nvSpPr>
          <p:cNvPr id="160793" name="AutoShape 25"/>
          <p:cNvSpPr>
            <a:spLocks/>
          </p:cNvSpPr>
          <p:nvPr/>
        </p:nvSpPr>
        <p:spPr bwMode="auto">
          <a:xfrm>
            <a:off x="2590800" y="33528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 flipV="1">
            <a:off x="3048000" y="35052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95" name="Line 27"/>
          <p:cNvSpPr>
            <a:spLocks noChangeShapeType="1"/>
          </p:cNvSpPr>
          <p:nvPr/>
        </p:nvSpPr>
        <p:spPr bwMode="auto">
          <a:xfrm flipV="1">
            <a:off x="2438400" y="4267200"/>
            <a:ext cx="2133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96" name="Line 28"/>
          <p:cNvSpPr>
            <a:spLocks noChangeShapeType="1"/>
          </p:cNvSpPr>
          <p:nvPr/>
        </p:nvSpPr>
        <p:spPr bwMode="auto">
          <a:xfrm flipV="1">
            <a:off x="2819400" y="56388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Policy (CP)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Each CA has a Certificate Policy (CA) which states when and how a CA issues certificates.</a:t>
            </a:r>
          </a:p>
          <a:p>
            <a:pPr>
              <a:lnSpc>
                <a:spcPct val="100000"/>
              </a:lnSpc>
            </a:pPr>
            <a:r>
              <a:rPr lang="en-US" dirty="0"/>
              <a:t>It states who it will issue certificates for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the State of Illinois only issues driver’s licenses’ for residents of the state of Illinois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CA for a grid typically only issues certificates for </a:t>
            </a:r>
            <a:r>
              <a:rPr lang="en-US" dirty="0" smtClean="0"/>
              <a:t>customers who are </a:t>
            </a:r>
            <a:r>
              <a:rPr lang="en-US" dirty="0"/>
              <a:t>already approved to use resources on the grid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Policy (CP)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CA’s CP states how it identifies the people it issues certificates to</a:t>
            </a:r>
          </a:p>
          <a:p>
            <a:pPr lvl="1"/>
            <a:r>
              <a:rPr lang="en-US"/>
              <a:t>Similar to having to show a birth certificate to get a driver’s license</a:t>
            </a:r>
          </a:p>
          <a:p>
            <a:pPr lvl="1"/>
            <a:r>
              <a:rPr lang="en-US"/>
              <a:t>Some CA’s are very stringent and require similar proof of identity</a:t>
            </a:r>
          </a:p>
          <a:p>
            <a:pPr lvl="1"/>
            <a:r>
              <a:rPr lang="en-US"/>
              <a:t>Others are lenient and only require proof via email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200"/>
              <a:t>Each CA’s Certificate Policy also states the namespace of certificates issued by the CA</a:t>
            </a:r>
          </a:p>
          <a:p>
            <a:r>
              <a:rPr lang="en-US" sz="2200"/>
              <a:t>A namespace is a hierarchy similar to the hierarchy used for Internet hostnames</a:t>
            </a:r>
            <a:endParaRPr lang="en-US" sz="2400"/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6172200" y="1524000"/>
            <a:ext cx="649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Grid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7239000" y="2438400"/>
            <a:ext cx="917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Globus</a:t>
            </a: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7734300" y="3124200"/>
            <a:ext cx="1409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mcs.anl.gov</a:t>
            </a:r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7620000" y="4038600"/>
            <a:ext cx="13477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Von Welch</a:t>
            </a:r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>
            <a:off x="6781800" y="18288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7772400" y="2819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63" name="Line 19"/>
          <p:cNvSpPr>
            <a:spLocks noChangeShapeType="1"/>
          </p:cNvSpPr>
          <p:nvPr/>
        </p:nvSpPr>
        <p:spPr bwMode="auto">
          <a:xfrm>
            <a:off x="82296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4403725" y="2452688"/>
            <a:ext cx="877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NASA</a:t>
            </a:r>
          </a:p>
        </p:txBody>
      </p:sp>
      <p:sp>
        <p:nvSpPr>
          <p:cNvPr id="185366" name="Text Box 22"/>
          <p:cNvSpPr txBox="1">
            <a:spLocks noChangeArrowheads="1"/>
          </p:cNvSpPr>
          <p:nvPr/>
        </p:nvSpPr>
        <p:spPr bwMode="auto">
          <a:xfrm>
            <a:off x="5851525" y="2376488"/>
            <a:ext cx="8493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LBNL</a:t>
            </a:r>
          </a:p>
        </p:txBody>
      </p:sp>
      <p:sp>
        <p:nvSpPr>
          <p:cNvPr id="185367" name="Line 23"/>
          <p:cNvSpPr>
            <a:spLocks noChangeShapeType="1"/>
          </p:cNvSpPr>
          <p:nvPr/>
        </p:nvSpPr>
        <p:spPr bwMode="auto">
          <a:xfrm flipH="1">
            <a:off x="6324600" y="19050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68" name="Line 24"/>
          <p:cNvSpPr>
            <a:spLocks noChangeShapeType="1"/>
          </p:cNvSpPr>
          <p:nvPr/>
        </p:nvSpPr>
        <p:spPr bwMode="auto">
          <a:xfrm flipH="1">
            <a:off x="5181600" y="1828800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69" name="Text Box 25"/>
          <p:cNvSpPr txBox="1">
            <a:spLocks noChangeArrowheads="1"/>
          </p:cNvSpPr>
          <p:nvPr/>
        </p:nvSpPr>
        <p:spPr bwMode="auto">
          <a:xfrm>
            <a:off x="7604125" y="1462088"/>
            <a:ext cx="677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Root</a:t>
            </a:r>
          </a:p>
        </p:txBody>
      </p:sp>
      <p:sp>
        <p:nvSpPr>
          <p:cNvPr id="185370" name="Text Box 26"/>
          <p:cNvSpPr txBox="1">
            <a:spLocks noChangeArrowheads="1"/>
          </p:cNvSpPr>
          <p:nvPr/>
        </p:nvSpPr>
        <p:spPr bwMode="auto">
          <a:xfrm>
            <a:off x="4572000" y="3429000"/>
            <a:ext cx="15494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Top-level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organizations</a:t>
            </a:r>
          </a:p>
        </p:txBody>
      </p:sp>
      <p:sp>
        <p:nvSpPr>
          <p:cNvPr id="185371" name="Text Box 27"/>
          <p:cNvSpPr txBox="1">
            <a:spLocks noChangeArrowheads="1"/>
          </p:cNvSpPr>
          <p:nvPr/>
        </p:nvSpPr>
        <p:spPr bwMode="auto">
          <a:xfrm>
            <a:off x="5014913" y="4572000"/>
            <a:ext cx="1690687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Organizational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Units</a:t>
            </a:r>
          </a:p>
        </p:txBody>
      </p:sp>
      <p:sp>
        <p:nvSpPr>
          <p:cNvPr id="185373" name="Line 29"/>
          <p:cNvSpPr>
            <a:spLocks noChangeShapeType="1"/>
          </p:cNvSpPr>
          <p:nvPr/>
        </p:nvSpPr>
        <p:spPr bwMode="auto">
          <a:xfrm flipH="1">
            <a:off x="6858000" y="1676400"/>
            <a:ext cx="762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74" name="Line 30"/>
          <p:cNvSpPr>
            <a:spLocks noChangeShapeType="1"/>
          </p:cNvSpPr>
          <p:nvPr/>
        </p:nvSpPr>
        <p:spPr bwMode="auto">
          <a:xfrm flipH="1" flipV="1">
            <a:off x="5029200" y="2819400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75" name="Line 31"/>
          <p:cNvSpPr>
            <a:spLocks noChangeShapeType="1"/>
          </p:cNvSpPr>
          <p:nvPr/>
        </p:nvSpPr>
        <p:spPr bwMode="auto">
          <a:xfrm flipV="1">
            <a:off x="5410200" y="2743200"/>
            <a:ext cx="6858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76" name="Line 32"/>
          <p:cNvSpPr>
            <a:spLocks noChangeShapeType="1"/>
          </p:cNvSpPr>
          <p:nvPr/>
        </p:nvSpPr>
        <p:spPr bwMode="auto">
          <a:xfrm flipV="1">
            <a:off x="5943600" y="2743200"/>
            <a:ext cx="12954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77" name="Line 33"/>
          <p:cNvSpPr>
            <a:spLocks noChangeShapeType="1"/>
          </p:cNvSpPr>
          <p:nvPr/>
        </p:nvSpPr>
        <p:spPr bwMode="auto">
          <a:xfrm flipV="1">
            <a:off x="6248400" y="3505200"/>
            <a:ext cx="1676400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78" name="Text Box 34"/>
          <p:cNvSpPr txBox="1">
            <a:spLocks noChangeArrowheads="1"/>
          </p:cNvSpPr>
          <p:nvPr/>
        </p:nvSpPr>
        <p:spPr bwMode="auto">
          <a:xfrm>
            <a:off x="7375525" y="4891088"/>
            <a:ext cx="8032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185379" name="Line 35"/>
          <p:cNvSpPr>
            <a:spLocks noChangeShapeType="1"/>
          </p:cNvSpPr>
          <p:nvPr/>
        </p:nvSpPr>
        <p:spPr bwMode="auto">
          <a:xfrm flipV="1">
            <a:off x="7696200" y="4419600"/>
            <a:ext cx="3048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80" name="Text Box 36"/>
          <p:cNvSpPr txBox="1">
            <a:spLocks noChangeArrowheads="1"/>
          </p:cNvSpPr>
          <p:nvPr/>
        </p:nvSpPr>
        <p:spPr bwMode="auto">
          <a:xfrm>
            <a:off x="6461125" y="3138488"/>
            <a:ext cx="1050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uiuc.edu</a:t>
            </a:r>
          </a:p>
        </p:txBody>
      </p:sp>
      <p:sp>
        <p:nvSpPr>
          <p:cNvPr id="185381" name="Line 37"/>
          <p:cNvSpPr>
            <a:spLocks noChangeShapeType="1"/>
          </p:cNvSpPr>
          <p:nvPr/>
        </p:nvSpPr>
        <p:spPr bwMode="auto">
          <a:xfrm flipH="1">
            <a:off x="7010400" y="28194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382" name="Line 38"/>
          <p:cNvSpPr>
            <a:spLocks noChangeShapeType="1"/>
          </p:cNvSpPr>
          <p:nvPr/>
        </p:nvSpPr>
        <p:spPr bwMode="auto">
          <a:xfrm flipV="1">
            <a:off x="6096000" y="3581400"/>
            <a:ext cx="762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Each CA constrains itself to signing certificates that are in a namespace that are a portion of the overall space</a:t>
            </a:r>
          </a:p>
          <a:p>
            <a:pPr lvl="1"/>
            <a:r>
              <a:rPr lang="en-US" sz="2000"/>
              <a:t>E.g. the Globus CA signs certificates only under the Globus organization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6172200" y="1524000"/>
            <a:ext cx="6492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Grid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7239000" y="2438400"/>
            <a:ext cx="917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Globus</a:t>
            </a: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7734300" y="3124200"/>
            <a:ext cx="1409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mcs.anl.gov</a:t>
            </a:r>
          </a:p>
        </p:txBody>
      </p:sp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7620000" y="4038600"/>
            <a:ext cx="13477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Von Welch</a:t>
            </a: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6781800" y="1828800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7772400" y="28194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82296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4403725" y="2452688"/>
            <a:ext cx="877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NASA</a:t>
            </a:r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5851525" y="2376488"/>
            <a:ext cx="8493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LBNL</a:t>
            </a:r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 flipH="1">
            <a:off x="6324600" y="19050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3" name="Line 15"/>
          <p:cNvSpPr>
            <a:spLocks noChangeShapeType="1"/>
          </p:cNvSpPr>
          <p:nvPr/>
        </p:nvSpPr>
        <p:spPr bwMode="auto">
          <a:xfrm flipH="1">
            <a:off x="5181600" y="1828800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14" name="Oval 26"/>
          <p:cNvSpPr>
            <a:spLocks noChangeArrowheads="1"/>
          </p:cNvSpPr>
          <p:nvPr/>
        </p:nvSpPr>
        <p:spPr bwMode="auto">
          <a:xfrm>
            <a:off x="6477000" y="2057400"/>
            <a:ext cx="2514600" cy="32004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 flipV="1">
            <a:off x="4419600" y="4114800"/>
            <a:ext cx="19812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6461125" y="3138488"/>
            <a:ext cx="1050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uiuc.edu</a:t>
            </a:r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 flipH="1">
            <a:off x="7010400" y="28194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58200" cy="1295400"/>
          </a:xfrm>
          <a:ln/>
        </p:spPr>
        <p:txBody>
          <a:bodyPr lIns="91440" tIns="45720" rIns="91440" bIns="45720"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Message Protection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19258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Sending message securely 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Integrity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Detect whether message has been tampered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Privacy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/>
              <a:t>No one other than sender and receiver should be able to read message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Requesting a Certificate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To request a certificate a user starts by generating a key pair</a:t>
            </a:r>
          </a:p>
        </p:txBody>
      </p:sp>
      <p:pic>
        <p:nvPicPr>
          <p:cNvPr id="193541" name="Picture 5" descr="C:\Program Files\Microsoft FrontPage\clipart\clip1\PE01799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828800"/>
            <a:ext cx="1131888" cy="1143000"/>
          </a:xfrm>
          <a:prstGeom prst="rect">
            <a:avLst/>
          </a:prstGeom>
          <a:noFill/>
        </p:spPr>
      </p:pic>
      <p:pic>
        <p:nvPicPr>
          <p:cNvPr id="193542" name="Picture 6" descr="C:\Documents and Settings\Administrator\Application Data\Microsoft\Media Catalog\HH1456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343400"/>
            <a:ext cx="1127125" cy="1338263"/>
          </a:xfrm>
          <a:prstGeom prst="rect">
            <a:avLst/>
          </a:prstGeom>
          <a:noFill/>
        </p:spPr>
      </p:pic>
      <p:pic>
        <p:nvPicPr>
          <p:cNvPr id="193543" name="Picture 7" descr="C:\Documents and Settings\Administrator\Application Data\Microsoft\Media Catalog\SY000459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4343400"/>
            <a:ext cx="1524000" cy="1241425"/>
          </a:xfrm>
          <a:prstGeom prst="rect">
            <a:avLst/>
          </a:prstGeom>
          <a:noFill/>
        </p:spPr>
      </p:pic>
      <p:sp>
        <p:nvSpPr>
          <p:cNvPr id="193544" name="Line 8"/>
          <p:cNvSpPr>
            <a:spLocks noChangeShapeType="1"/>
          </p:cNvSpPr>
          <p:nvPr/>
        </p:nvSpPr>
        <p:spPr bwMode="auto">
          <a:xfrm flipH="1">
            <a:off x="5257800" y="3048000"/>
            <a:ext cx="533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6248400" y="3048000"/>
            <a:ext cx="533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Request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The user then signs their own public key to form what is called a Certificate Request</a:t>
            </a:r>
          </a:p>
        </p:txBody>
      </p:sp>
      <p:pic>
        <p:nvPicPr>
          <p:cNvPr id="195589" name="Picture 5" descr="C:\Documents and Settings\Administrator\Application Data\Microsoft\Media Catalog\HH1456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895600"/>
            <a:ext cx="1127125" cy="1338263"/>
          </a:xfrm>
          <a:prstGeom prst="rect">
            <a:avLst/>
          </a:prstGeom>
          <a:noFill/>
        </p:spPr>
      </p:pic>
      <p:pic>
        <p:nvPicPr>
          <p:cNvPr id="195590" name="Picture 6" descr="C:\Documents and Settings\Administrator\Application Data\Microsoft\Media Catalog\SY00045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524000"/>
            <a:ext cx="1524000" cy="1241425"/>
          </a:xfrm>
          <a:prstGeom prst="rect">
            <a:avLst/>
          </a:prstGeom>
          <a:noFill/>
        </p:spPr>
      </p:pic>
      <p:sp>
        <p:nvSpPr>
          <p:cNvPr id="195591" name="AutoShape 7"/>
          <p:cNvSpPr>
            <a:spLocks noChangeArrowheads="1"/>
          </p:cNvSpPr>
          <p:nvPr/>
        </p:nvSpPr>
        <p:spPr bwMode="auto">
          <a:xfrm>
            <a:off x="4876800" y="3352800"/>
            <a:ext cx="1524000" cy="1066800"/>
          </a:xfrm>
          <a:prstGeom prst="downArrowCallout">
            <a:avLst>
              <a:gd name="adj1" fmla="val 35714"/>
              <a:gd name="adj2" fmla="val 35714"/>
              <a:gd name="adj3" fmla="val 16667"/>
              <a:gd name="adj4" fmla="val 6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Sign</a:t>
            </a:r>
          </a:p>
        </p:txBody>
      </p:sp>
      <p:sp>
        <p:nvSpPr>
          <p:cNvPr id="195593" name="AutoShape 9"/>
          <p:cNvSpPr>
            <a:spLocks noChangeArrowheads="1"/>
          </p:cNvSpPr>
          <p:nvPr/>
        </p:nvSpPr>
        <p:spPr bwMode="auto">
          <a:xfrm>
            <a:off x="5410200" y="266700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4" name="AutoShape 10"/>
          <p:cNvSpPr>
            <a:spLocks noChangeArrowheads="1"/>
          </p:cNvSpPr>
          <p:nvPr/>
        </p:nvSpPr>
        <p:spPr bwMode="auto">
          <a:xfrm>
            <a:off x="6553200" y="3505200"/>
            <a:ext cx="685800" cy="381000"/>
          </a:xfrm>
          <a:prstGeom prst="leftArrow">
            <a:avLst>
              <a:gd name="adj1" fmla="val 50000"/>
              <a:gd name="adj2" fmla="val 45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5" name="AutoShape 11"/>
          <p:cNvSpPr>
            <a:spLocks noChangeArrowheads="1"/>
          </p:cNvSpPr>
          <p:nvPr/>
        </p:nvSpPr>
        <p:spPr bwMode="auto">
          <a:xfrm>
            <a:off x="4572000" y="4572000"/>
            <a:ext cx="1905000" cy="1676400"/>
          </a:xfrm>
          <a:prstGeom prst="verticalScroll">
            <a:avLst>
              <a:gd name="adj" fmla="val 12500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Certificate</a:t>
            </a:r>
          </a:p>
          <a:p>
            <a:pPr algn="ctr"/>
            <a:r>
              <a:rPr lang="en-US"/>
              <a:t>Request</a:t>
            </a:r>
          </a:p>
          <a:p>
            <a:pPr algn="ctr"/>
            <a:endParaRPr lang="en-US"/>
          </a:p>
          <a:p>
            <a:pPr algn="ctr"/>
            <a:r>
              <a:rPr lang="en-US"/>
              <a:t>Public Key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Authority (RA)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/>
              <a:t>The user then takes the certificate to a Registration Authority (RA)</a:t>
            </a:r>
          </a:p>
          <a:p>
            <a:pPr>
              <a:lnSpc>
                <a:spcPct val="100000"/>
              </a:lnSpc>
            </a:pPr>
            <a:r>
              <a:rPr lang="en-US" sz="2400"/>
              <a:t>A RA’s responsibility is to verify the user’s name</a:t>
            </a:r>
          </a:p>
          <a:p>
            <a:pPr>
              <a:lnSpc>
                <a:spcPct val="100000"/>
              </a:lnSpc>
            </a:pPr>
            <a:r>
              <a:rPr lang="en-US" sz="2400"/>
              <a:t>Often the RA coexists with the CA and is not apparent to the user</a:t>
            </a:r>
          </a:p>
        </p:txBody>
      </p:sp>
      <p:sp>
        <p:nvSpPr>
          <p:cNvPr id="197641" name="AutoShape 9"/>
          <p:cNvSpPr>
            <a:spLocks noChangeArrowheads="1"/>
          </p:cNvSpPr>
          <p:nvPr/>
        </p:nvSpPr>
        <p:spPr bwMode="auto">
          <a:xfrm>
            <a:off x="4572000" y="4572000"/>
            <a:ext cx="1905000" cy="1676400"/>
          </a:xfrm>
          <a:prstGeom prst="verticalScroll">
            <a:avLst>
              <a:gd name="adj" fmla="val 12500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Certificate</a:t>
            </a:r>
          </a:p>
          <a:p>
            <a:pPr algn="ctr"/>
            <a:r>
              <a:rPr lang="en-US"/>
              <a:t>Request</a:t>
            </a:r>
          </a:p>
          <a:p>
            <a:pPr algn="ctr"/>
            <a:endParaRPr lang="en-US"/>
          </a:p>
          <a:p>
            <a:pPr algn="ctr"/>
            <a:r>
              <a:rPr lang="en-US"/>
              <a:t>Public Key</a:t>
            </a:r>
          </a:p>
        </p:txBody>
      </p:sp>
      <p:sp>
        <p:nvSpPr>
          <p:cNvPr id="197654" name="AutoShape 22"/>
          <p:cNvSpPr>
            <a:spLocks noChangeArrowheads="1"/>
          </p:cNvSpPr>
          <p:nvPr/>
        </p:nvSpPr>
        <p:spPr bwMode="auto">
          <a:xfrm>
            <a:off x="6858000" y="4953000"/>
            <a:ext cx="1981200" cy="12319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GB" sz="1200"/>
          </a:p>
        </p:txBody>
      </p:sp>
      <p:pic>
        <p:nvPicPr>
          <p:cNvPr id="197655" name="Picture 23" descr="C:\Program Files\Microsoft FrontPage\clipart\clip1\WB01427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1013" y="5253038"/>
            <a:ext cx="642937" cy="731837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97656" name="WordArt 24"/>
          <p:cNvSpPr>
            <a:spLocks noChangeArrowheads="1" noChangeShapeType="1" noTextEdit="1"/>
          </p:cNvSpPr>
          <p:nvPr/>
        </p:nvSpPr>
        <p:spPr bwMode="auto">
          <a:xfrm>
            <a:off x="7026275" y="5019675"/>
            <a:ext cx="1611313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FF99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State of Illinois</a:t>
            </a:r>
          </a:p>
        </p:txBody>
      </p:sp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7223125" y="5424488"/>
            <a:ext cx="452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ID</a:t>
            </a:r>
          </a:p>
        </p:txBody>
      </p:sp>
      <p:sp>
        <p:nvSpPr>
          <p:cNvPr id="197664" name="WordArt 32"/>
          <p:cNvSpPr>
            <a:spLocks noChangeArrowheads="1" noChangeShapeType="1" noTextEdit="1"/>
          </p:cNvSpPr>
          <p:nvPr/>
        </p:nvSpPr>
        <p:spPr bwMode="auto">
          <a:xfrm>
            <a:off x="5486400" y="1676400"/>
            <a:ext cx="2293938" cy="1295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Registration</a:t>
            </a:r>
          </a:p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Authority</a:t>
            </a:r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 flipV="1">
            <a:off x="5638800" y="3124200"/>
            <a:ext cx="533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 flipH="1" flipV="1">
            <a:off x="6781800" y="3200400"/>
            <a:ext cx="762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Issuance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The CA then takes the identity from the RA and the public key from the certificate request</a:t>
            </a:r>
          </a:p>
          <a:p>
            <a:r>
              <a:rPr lang="en-US" sz="2400"/>
              <a:t>It then creates, signs and issues a certificate for the user</a:t>
            </a:r>
          </a:p>
        </p:txBody>
      </p:sp>
      <p:sp>
        <p:nvSpPr>
          <p:cNvPr id="199685" name="WordArt 5"/>
          <p:cNvSpPr>
            <a:spLocks noChangeArrowheads="1" noChangeShapeType="1" noTextEdit="1"/>
          </p:cNvSpPr>
          <p:nvPr/>
        </p:nvSpPr>
        <p:spPr bwMode="auto">
          <a:xfrm>
            <a:off x="4572000" y="1752600"/>
            <a:ext cx="17526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Registration</a:t>
            </a:r>
          </a:p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Authority</a:t>
            </a:r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auto">
          <a:xfrm>
            <a:off x="6781800" y="1371600"/>
            <a:ext cx="1905000" cy="1676400"/>
          </a:xfrm>
          <a:prstGeom prst="verticalScroll">
            <a:avLst>
              <a:gd name="adj" fmla="val 12500"/>
            </a:avLst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Certificate</a:t>
            </a:r>
          </a:p>
          <a:p>
            <a:pPr algn="ctr"/>
            <a:r>
              <a:rPr lang="en-US"/>
              <a:t>Request</a:t>
            </a:r>
          </a:p>
          <a:p>
            <a:pPr algn="ctr"/>
            <a:endParaRPr lang="en-US"/>
          </a:p>
          <a:p>
            <a:pPr algn="ctr"/>
            <a:r>
              <a:rPr lang="en-US"/>
              <a:t>Public Key</a:t>
            </a:r>
          </a:p>
        </p:txBody>
      </p:sp>
      <p:grpSp>
        <p:nvGrpSpPr>
          <p:cNvPr id="199689" name="Group 9"/>
          <p:cNvGrpSpPr>
            <a:grpSpLocks/>
          </p:cNvGrpSpPr>
          <p:nvPr/>
        </p:nvGrpSpPr>
        <p:grpSpPr bwMode="auto">
          <a:xfrm>
            <a:off x="5562600" y="4953000"/>
            <a:ext cx="2057400" cy="1676400"/>
            <a:chOff x="3360" y="1008"/>
            <a:chExt cx="1824" cy="1680"/>
          </a:xfrm>
        </p:grpSpPr>
        <p:sp>
          <p:nvSpPr>
            <p:cNvPr id="199690" name="AutoShape 10"/>
            <p:cNvSpPr>
              <a:spLocks noChangeArrowheads="1"/>
            </p:cNvSpPr>
            <p:nvPr/>
          </p:nvSpPr>
          <p:spPr bwMode="auto">
            <a:xfrm>
              <a:off x="3360" y="1008"/>
              <a:ext cx="1824" cy="1680"/>
            </a:xfrm>
            <a:prstGeom prst="verticalScroll">
              <a:avLst>
                <a:gd name="adj" fmla="val 12500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91" name="Text Box 11"/>
            <p:cNvSpPr txBox="1">
              <a:spLocks noChangeArrowheads="1"/>
            </p:cNvSpPr>
            <p:nvPr/>
          </p:nvSpPr>
          <p:spPr bwMode="auto">
            <a:xfrm>
              <a:off x="3734" y="1353"/>
              <a:ext cx="1170" cy="1314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Name</a:t>
              </a:r>
            </a:p>
            <a:p>
              <a:r>
                <a:rPr lang="en-US"/>
                <a:t>Issuer</a:t>
              </a:r>
            </a:p>
            <a:p>
              <a:r>
                <a:rPr lang="en-US"/>
                <a:t>Public Key</a:t>
              </a:r>
            </a:p>
            <a:p>
              <a:r>
                <a:rPr lang="en-US"/>
                <a:t>Signature</a:t>
              </a:r>
            </a:p>
          </p:txBody>
        </p:sp>
      </p:grpSp>
      <p:sp>
        <p:nvSpPr>
          <p:cNvPr id="199692" name="WordArt 12"/>
          <p:cNvSpPr>
            <a:spLocks noChangeArrowheads="1" noChangeShapeType="1" noTextEdit="1"/>
          </p:cNvSpPr>
          <p:nvPr/>
        </p:nvSpPr>
        <p:spPr bwMode="auto">
          <a:xfrm>
            <a:off x="6248400" y="3810000"/>
            <a:ext cx="48577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CA</a:t>
            </a:r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>
            <a:off x="5410200" y="30480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>
            <a:off x="6705600" y="2895600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 flipH="1">
            <a:off x="6477000" y="4495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5029200" y="3200400"/>
            <a:ext cx="790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Name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Cryptography Overview</a:t>
            </a:r>
          </a:p>
          <a:p>
            <a:r>
              <a:rPr lang="en-US"/>
              <a:t>Public Key Infrastructure (PKI) Overview</a:t>
            </a:r>
          </a:p>
          <a:p>
            <a:r>
              <a:rPr lang="en-US" b="1"/>
              <a:t>Secure Socket Layer (SSL) Overview</a:t>
            </a:r>
          </a:p>
          <a:p>
            <a:r>
              <a:rPr lang="en-US"/>
              <a:t>Grid Security Infrastructure (GSI) Overview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Secure Socket Layer (SSL)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Protocol above a standard TCP/IP socket to provide security in the forms of:</a:t>
            </a:r>
          </a:p>
          <a:p>
            <a:pPr lvl="1"/>
            <a:r>
              <a:rPr lang="en-US"/>
              <a:t>Authentication</a:t>
            </a:r>
          </a:p>
          <a:p>
            <a:pPr lvl="1"/>
            <a:r>
              <a:rPr lang="en-US"/>
              <a:t>Message protection</a:t>
            </a:r>
          </a:p>
          <a:p>
            <a:pPr lvl="2"/>
            <a:r>
              <a:rPr lang="en-US"/>
              <a:t>Confidentiality</a:t>
            </a:r>
          </a:p>
          <a:p>
            <a:pPr lvl="2"/>
            <a:r>
              <a:rPr lang="en-US"/>
              <a:t>Integrity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 Authentication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Start by exchanging X.509 certificates</a:t>
            </a:r>
          </a:p>
          <a:p>
            <a:r>
              <a:rPr lang="en-US" sz="2400"/>
              <a:t>Each side then sends over a challenges</a:t>
            </a:r>
          </a:p>
          <a:p>
            <a:r>
              <a:rPr lang="en-US" sz="2400"/>
              <a:t>Challenge is signed with private key and sent back over</a:t>
            </a: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4495800" y="1600200"/>
            <a:ext cx="1066800" cy="762000"/>
          </a:xfrm>
          <a:prstGeom prst="verticalScroll">
            <a:avLst>
              <a:gd name="adj" fmla="val 12500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AutoShape 8"/>
          <p:cNvSpPr>
            <a:spLocks noChangeArrowheads="1"/>
          </p:cNvSpPr>
          <p:nvPr/>
        </p:nvSpPr>
        <p:spPr bwMode="auto">
          <a:xfrm>
            <a:off x="7696200" y="1600200"/>
            <a:ext cx="1066800" cy="762000"/>
          </a:xfrm>
          <a:prstGeom prst="verticalScroll">
            <a:avLst>
              <a:gd name="adj" fmla="val 12500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WordArt 9"/>
          <p:cNvSpPr>
            <a:spLocks noChangeArrowheads="1" noChangeShapeType="1" noTextEdit="1"/>
          </p:cNvSpPr>
          <p:nvPr/>
        </p:nvSpPr>
        <p:spPr bwMode="auto">
          <a:xfrm>
            <a:off x="7467600" y="3124200"/>
            <a:ext cx="1371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Challenge</a:t>
            </a:r>
          </a:p>
        </p:txBody>
      </p:sp>
      <p:pic>
        <p:nvPicPr>
          <p:cNvPr id="135178" name="Picture 10" descr="C:\Documents and Settings\Administrator\Application Data\Microsoft\Media Catalog\HH1456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5029200"/>
            <a:ext cx="835025" cy="990600"/>
          </a:xfrm>
          <a:prstGeom prst="rect">
            <a:avLst/>
          </a:prstGeom>
          <a:noFill/>
        </p:spPr>
      </p:pic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6553200" y="14478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0" name="WordArt 12"/>
          <p:cNvSpPr>
            <a:spLocks noChangeArrowheads="1" noChangeShapeType="1" noTextEdit="1"/>
          </p:cNvSpPr>
          <p:nvPr/>
        </p:nvSpPr>
        <p:spPr bwMode="auto">
          <a:xfrm>
            <a:off x="7315200" y="5105400"/>
            <a:ext cx="1447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Signature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4648200" y="4267200"/>
            <a:ext cx="1219200" cy="762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Sign</a:t>
            </a:r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5715000" y="1981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 flipH="1">
            <a:off x="5943600" y="3505200"/>
            <a:ext cx="1371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 flipV="1">
            <a:off x="3200400" y="48006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7" name="Line 19"/>
          <p:cNvSpPr>
            <a:spLocks noChangeShapeType="1"/>
          </p:cNvSpPr>
          <p:nvPr/>
        </p:nvSpPr>
        <p:spPr bwMode="auto">
          <a:xfrm>
            <a:off x="6019800" y="48006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 Authentication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Each side then verifies certificate using PKI and signature using certificate</a:t>
            </a:r>
          </a:p>
          <a:p>
            <a:r>
              <a:rPr lang="en-US" sz="2400"/>
              <a:t>If everything checks then the identity from the certificate can be trusted</a:t>
            </a:r>
          </a:p>
        </p:txBody>
      </p:sp>
      <p:sp>
        <p:nvSpPr>
          <p:cNvPr id="220165" name="AutoShape 5"/>
          <p:cNvSpPr>
            <a:spLocks noChangeArrowheads="1"/>
          </p:cNvSpPr>
          <p:nvPr/>
        </p:nvSpPr>
        <p:spPr bwMode="auto">
          <a:xfrm>
            <a:off x="4876800" y="3352800"/>
            <a:ext cx="1066800" cy="762000"/>
          </a:xfrm>
          <a:prstGeom prst="verticalScroll">
            <a:avLst>
              <a:gd name="adj" fmla="val 12500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6" name="WordArt 6"/>
          <p:cNvSpPr>
            <a:spLocks noChangeArrowheads="1" noChangeShapeType="1" noTextEdit="1"/>
          </p:cNvSpPr>
          <p:nvPr/>
        </p:nvSpPr>
        <p:spPr bwMode="auto">
          <a:xfrm>
            <a:off x="4724400" y="5638800"/>
            <a:ext cx="1447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Signature</a:t>
            </a:r>
          </a:p>
        </p:txBody>
      </p:sp>
      <p:sp>
        <p:nvSpPr>
          <p:cNvPr id="220167" name="AutoShape 7"/>
          <p:cNvSpPr>
            <a:spLocks noChangeArrowheads="1"/>
          </p:cNvSpPr>
          <p:nvPr/>
        </p:nvSpPr>
        <p:spPr bwMode="auto">
          <a:xfrm>
            <a:off x="4876800" y="1752600"/>
            <a:ext cx="1066800" cy="762000"/>
          </a:xfrm>
          <a:prstGeom prst="verticalScroll">
            <a:avLst>
              <a:gd name="adj" fmla="val 12500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CA</a:t>
            </a:r>
          </a:p>
        </p:txBody>
      </p:sp>
      <p:sp>
        <p:nvSpPr>
          <p:cNvPr id="220168" name="WordArt 8"/>
          <p:cNvSpPr>
            <a:spLocks noChangeArrowheads="1" noChangeShapeType="1" noTextEdit="1"/>
          </p:cNvSpPr>
          <p:nvPr/>
        </p:nvSpPr>
        <p:spPr bwMode="auto">
          <a:xfrm>
            <a:off x="4724400" y="4648200"/>
            <a:ext cx="1371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Challenge</a:t>
            </a:r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>
            <a:off x="5943600" y="22098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71" name="Line 11"/>
          <p:cNvSpPr>
            <a:spLocks noChangeShapeType="1"/>
          </p:cNvSpPr>
          <p:nvPr/>
        </p:nvSpPr>
        <p:spPr bwMode="auto">
          <a:xfrm flipV="1">
            <a:off x="5943600" y="31242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6842125" y="2757488"/>
            <a:ext cx="19653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Check Certificate</a:t>
            </a: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>
            <a:off x="5943600" y="3886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6324600" y="52578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V="1">
            <a:off x="6248400" y="4876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6842125" y="4662488"/>
            <a:ext cx="1868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Check Signature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 Message Protection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After authentication a shared session key is established to be used for message protection</a:t>
            </a:r>
          </a:p>
          <a:p>
            <a:r>
              <a:rPr lang="en-US" sz="2000"/>
              <a:t>Confidentiality == Encryption of messages to prevent eavesdropping</a:t>
            </a:r>
          </a:p>
          <a:p>
            <a:r>
              <a:rPr lang="en-US" sz="2000"/>
              <a:t>Integrity == Signing of messages to prevent modification</a:t>
            </a:r>
          </a:p>
        </p:txBody>
      </p:sp>
      <p:sp>
        <p:nvSpPr>
          <p:cNvPr id="206853" name="WordArt 5"/>
          <p:cNvSpPr>
            <a:spLocks noChangeArrowheads="1" noChangeShapeType="1" noTextEdit="1"/>
          </p:cNvSpPr>
          <p:nvPr/>
        </p:nvSpPr>
        <p:spPr bwMode="auto">
          <a:xfrm>
            <a:off x="6400800" y="1600200"/>
            <a:ext cx="762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Data</a:t>
            </a:r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auto">
          <a:xfrm>
            <a:off x="5334000" y="2667000"/>
            <a:ext cx="762000" cy="609600"/>
          </a:xfrm>
          <a:prstGeom prst="downArrowCallout">
            <a:avLst>
              <a:gd name="adj1" fmla="val 31250"/>
              <a:gd name="adj2" fmla="val 31250"/>
              <a:gd name="adj3" fmla="val 16667"/>
              <a:gd name="adj4" fmla="val 666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Encrypt</a:t>
            </a: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>
            <a:off x="7467600" y="2667000"/>
            <a:ext cx="838200" cy="609600"/>
          </a:xfrm>
          <a:prstGeom prst="downArrowCallout">
            <a:avLst>
              <a:gd name="adj1" fmla="val 34375"/>
              <a:gd name="adj2" fmla="val 34375"/>
              <a:gd name="adj3" fmla="val 16667"/>
              <a:gd name="adj4" fmla="val 66667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Sign</a:t>
            </a:r>
          </a:p>
        </p:txBody>
      </p:sp>
      <p:sp>
        <p:nvSpPr>
          <p:cNvPr id="206856" name="WordArt 8"/>
          <p:cNvSpPr>
            <a:spLocks noChangeArrowheads="1" noChangeShapeType="1" noTextEdit="1"/>
          </p:cNvSpPr>
          <p:nvPr/>
        </p:nvSpPr>
        <p:spPr bwMode="auto">
          <a:xfrm>
            <a:off x="6248400" y="5334000"/>
            <a:ext cx="1143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Signature</a:t>
            </a:r>
          </a:p>
        </p:txBody>
      </p:sp>
      <p:sp>
        <p:nvSpPr>
          <p:cNvPr id="206857" name="WordArt 9"/>
          <p:cNvSpPr>
            <a:spLocks noChangeArrowheads="1" noChangeShapeType="1" noTextEdit="1"/>
          </p:cNvSpPr>
          <p:nvPr/>
        </p:nvSpPr>
        <p:spPr bwMode="auto">
          <a:xfrm>
            <a:off x="5562600" y="4724400"/>
            <a:ext cx="22860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Encrypted Data</a:t>
            </a: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6934200" y="21336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 flipH="1">
            <a:off x="5867400" y="21336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H="1">
            <a:off x="7315200" y="3429000"/>
            <a:ext cx="5334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5715000" y="3352800"/>
            <a:ext cx="8382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6862" name="Picture 14" descr="C:\Documents and Settings\Administrator\Application Data\Microsoft\Media Catalog\KEY00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6400800" y="2362200"/>
            <a:ext cx="747713" cy="1076325"/>
          </a:xfrm>
          <a:prstGeom prst="rect">
            <a:avLst/>
          </a:prstGeom>
          <a:noFill/>
        </p:spPr>
      </p:pic>
      <p:sp>
        <p:nvSpPr>
          <p:cNvPr id="206863" name="Line 15"/>
          <p:cNvSpPr>
            <a:spLocks noChangeShapeType="1"/>
          </p:cNvSpPr>
          <p:nvPr/>
        </p:nvSpPr>
        <p:spPr bwMode="auto">
          <a:xfrm flipH="1" flipV="1">
            <a:off x="6172200" y="2971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6934200" y="2971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5105400" y="4495800"/>
            <a:ext cx="3352800" cy="17526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5165725" y="5881688"/>
            <a:ext cx="10715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Message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Cryptography Overview</a:t>
            </a:r>
          </a:p>
          <a:p>
            <a:r>
              <a:rPr lang="en-US"/>
              <a:t>Public Key Infrastructure (PKI) Overview</a:t>
            </a:r>
          </a:p>
          <a:p>
            <a:r>
              <a:rPr lang="en-US"/>
              <a:t>Secure Socket Layer (SSL) Overview</a:t>
            </a:r>
          </a:p>
          <a:p>
            <a:r>
              <a:rPr lang="en-US" b="1"/>
              <a:t>Grid Security Infrastructure (GSI)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B7F6-4C1B-4CDD-BC66-8CE256ECD3DF}" type="slidenum">
              <a:rPr lang="en-US"/>
              <a:pPr/>
              <a:t>5</a:t>
            </a:fld>
            <a:endParaRPr lang="en-US"/>
          </a:p>
        </p:txBody>
      </p:sp>
      <p:sp>
        <p:nvSpPr>
          <p:cNvPr id="358402" name="Oval 2"/>
          <p:cNvSpPr>
            <a:spLocks noChangeArrowheads="1"/>
          </p:cNvSpPr>
          <p:nvPr/>
        </p:nvSpPr>
        <p:spPr bwMode="auto">
          <a:xfrm>
            <a:off x="2819400" y="4724400"/>
            <a:ext cx="5867400" cy="1676400"/>
          </a:xfrm>
          <a:prstGeom prst="ellipse">
            <a:avLst/>
          </a:prstGeom>
          <a:noFill/>
          <a:ln w="57150">
            <a:solidFill>
              <a:srgbClr val="008000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58403" name="Picture 3" descr="j01953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105400"/>
            <a:ext cx="671513" cy="685800"/>
          </a:xfrm>
          <a:prstGeom prst="rect">
            <a:avLst/>
          </a:prstGeom>
          <a:noFill/>
        </p:spPr>
      </p:pic>
      <p:pic>
        <p:nvPicPr>
          <p:cNvPr id="358404" name="Picture 4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5105400"/>
            <a:ext cx="630238" cy="741363"/>
          </a:xfrm>
          <a:prstGeom prst="rect">
            <a:avLst/>
          </a:prstGeom>
          <a:noFill/>
        </p:spPr>
      </p:pic>
      <p:pic>
        <p:nvPicPr>
          <p:cNvPr id="358405" name="Picture 5" descr="MCj0410203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5181600"/>
            <a:ext cx="990600" cy="846138"/>
          </a:xfrm>
          <a:prstGeom prst="rect">
            <a:avLst/>
          </a:prstGeom>
          <a:noFill/>
        </p:spPr>
      </p:pic>
      <p:pic>
        <p:nvPicPr>
          <p:cNvPr id="358406" name="Picture 6" descr="MCj0398401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5105400"/>
            <a:ext cx="814388" cy="914400"/>
          </a:xfrm>
          <a:prstGeom prst="rect">
            <a:avLst/>
          </a:prstGeom>
          <a:noFill/>
        </p:spPr>
      </p:pic>
      <p:pic>
        <p:nvPicPr>
          <p:cNvPr id="358407" name="Picture 7" descr="MCj0411476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5181600"/>
            <a:ext cx="914400" cy="850900"/>
          </a:xfrm>
          <a:prstGeom prst="rect">
            <a:avLst/>
          </a:prstGeom>
          <a:noFill/>
        </p:spPr>
      </p:pic>
      <p:pic>
        <p:nvPicPr>
          <p:cNvPr id="358408" name="Picture 8" descr="MCj0355023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5105400"/>
            <a:ext cx="738188" cy="762000"/>
          </a:xfrm>
          <a:prstGeom prst="rect">
            <a:avLst/>
          </a:prstGeom>
          <a:noFill/>
        </p:spPr>
      </p:pic>
      <p:sp>
        <p:nvSpPr>
          <p:cNvPr id="358409" name="Oval 9"/>
          <p:cNvSpPr>
            <a:spLocks noChangeArrowheads="1"/>
          </p:cNvSpPr>
          <p:nvPr/>
        </p:nvSpPr>
        <p:spPr bwMode="auto">
          <a:xfrm>
            <a:off x="304800" y="4724400"/>
            <a:ext cx="5486400" cy="1676400"/>
          </a:xfrm>
          <a:prstGeom prst="ellipse">
            <a:avLst/>
          </a:prstGeom>
          <a:noFill/>
          <a:ln w="57150">
            <a:solidFill>
              <a:schemeClr val="tx2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Text Box 10"/>
          <p:cNvSpPr txBox="1">
            <a:spLocks noChangeArrowheads="1"/>
          </p:cNvSpPr>
          <p:nvPr/>
        </p:nvSpPr>
        <p:spPr bwMode="auto">
          <a:xfrm>
            <a:off x="2514600" y="304800"/>
            <a:ext cx="4343400" cy="8617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</a:rPr>
              <a:t>Message Protection: </a:t>
            </a:r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Privacy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381000" y="838200"/>
            <a:ext cx="2590800" cy="2286000"/>
          </a:xfrm>
          <a:prstGeom prst="ellipse">
            <a:avLst/>
          </a:prstGeom>
          <a:noFill/>
          <a:ln w="76200">
            <a:solidFill>
              <a:schemeClr val="tx2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tower"/>
          <p:cNvSpPr>
            <a:spLocks noEditPoints="1" noChangeArrowheads="1"/>
          </p:cNvSpPr>
          <p:nvPr/>
        </p:nvSpPr>
        <p:spPr bwMode="auto">
          <a:xfrm>
            <a:off x="914400" y="1143000"/>
            <a:ext cx="452438" cy="9048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14" name="tower"/>
          <p:cNvSpPr>
            <a:spLocks noEditPoints="1" noChangeArrowheads="1"/>
          </p:cNvSpPr>
          <p:nvPr/>
        </p:nvSpPr>
        <p:spPr bwMode="auto">
          <a:xfrm>
            <a:off x="1752600" y="1066800"/>
            <a:ext cx="376238" cy="9810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15" name="server"/>
          <p:cNvSpPr>
            <a:spLocks noEditPoints="1" noChangeArrowheads="1"/>
          </p:cNvSpPr>
          <p:nvPr/>
        </p:nvSpPr>
        <p:spPr bwMode="auto">
          <a:xfrm>
            <a:off x="1676400" y="2438400"/>
            <a:ext cx="914400" cy="838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16" name="AutoShape 16"/>
          <p:cNvSpPr>
            <a:spLocks noChangeArrowheads="1"/>
          </p:cNvSpPr>
          <p:nvPr/>
        </p:nvSpPr>
        <p:spPr bwMode="auto">
          <a:xfrm>
            <a:off x="609600" y="2133600"/>
            <a:ext cx="381000" cy="533400"/>
          </a:xfrm>
          <a:prstGeom prst="can">
            <a:avLst>
              <a:gd name="adj" fmla="val 35000"/>
            </a:avLst>
          </a:prstGeom>
          <a:noFill/>
          <a:ln w="34925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Oval 18"/>
          <p:cNvSpPr>
            <a:spLocks noChangeArrowheads="1"/>
          </p:cNvSpPr>
          <p:nvPr/>
        </p:nvSpPr>
        <p:spPr bwMode="auto">
          <a:xfrm>
            <a:off x="5638800" y="457200"/>
            <a:ext cx="2590800" cy="2286000"/>
          </a:xfrm>
          <a:prstGeom prst="ellipse">
            <a:avLst/>
          </a:prstGeom>
          <a:noFill/>
          <a:ln w="57150">
            <a:solidFill>
              <a:srgbClr val="008000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tower"/>
          <p:cNvSpPr>
            <a:spLocks noEditPoints="1" noChangeArrowheads="1"/>
          </p:cNvSpPr>
          <p:nvPr/>
        </p:nvSpPr>
        <p:spPr bwMode="auto">
          <a:xfrm>
            <a:off x="6172200" y="762000"/>
            <a:ext cx="452438" cy="9048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20" name="tower"/>
          <p:cNvSpPr>
            <a:spLocks noEditPoints="1" noChangeArrowheads="1"/>
          </p:cNvSpPr>
          <p:nvPr/>
        </p:nvSpPr>
        <p:spPr bwMode="auto">
          <a:xfrm>
            <a:off x="7010400" y="685800"/>
            <a:ext cx="376238" cy="9810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21" name="server"/>
          <p:cNvSpPr>
            <a:spLocks noEditPoints="1" noChangeArrowheads="1"/>
          </p:cNvSpPr>
          <p:nvPr/>
        </p:nvSpPr>
        <p:spPr bwMode="auto">
          <a:xfrm>
            <a:off x="6934200" y="2057400"/>
            <a:ext cx="914400" cy="838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22" name="AutoShape 22"/>
          <p:cNvSpPr>
            <a:spLocks noChangeArrowheads="1"/>
          </p:cNvSpPr>
          <p:nvPr/>
        </p:nvSpPr>
        <p:spPr bwMode="auto">
          <a:xfrm>
            <a:off x="6172200" y="1828800"/>
            <a:ext cx="381000" cy="533400"/>
          </a:xfrm>
          <a:prstGeom prst="can">
            <a:avLst>
              <a:gd name="adj" fmla="val 35000"/>
            </a:avLst>
          </a:prstGeom>
          <a:noFill/>
          <a:ln w="34925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31" name="Line 31"/>
          <p:cNvSpPr>
            <a:spLocks noChangeShapeType="1"/>
          </p:cNvSpPr>
          <p:nvPr/>
        </p:nvSpPr>
        <p:spPr bwMode="auto">
          <a:xfrm flipV="1">
            <a:off x="6096000" y="2971800"/>
            <a:ext cx="914400" cy="2209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32" name="Text Box 32"/>
          <p:cNvSpPr txBox="1">
            <a:spLocks noChangeArrowheads="1"/>
          </p:cNvSpPr>
          <p:nvPr/>
        </p:nvSpPr>
        <p:spPr bwMode="auto">
          <a:xfrm>
            <a:off x="4114800" y="3429000"/>
            <a:ext cx="22860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+mn-lt"/>
              </a:rPr>
              <a:t>Medical Record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latin typeface="+mn-lt"/>
              </a:rPr>
              <a:t>Patient no: 3456</a:t>
            </a:r>
          </a:p>
        </p:txBody>
      </p:sp>
      <p:sp>
        <p:nvSpPr>
          <p:cNvPr id="358435" name="Line 35"/>
          <p:cNvSpPr>
            <a:spLocks noChangeShapeType="1"/>
          </p:cNvSpPr>
          <p:nvPr/>
        </p:nvSpPr>
        <p:spPr bwMode="auto">
          <a:xfrm flipH="1">
            <a:off x="6934200" y="3048000"/>
            <a:ext cx="45720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36" name="AutoShape 36"/>
          <p:cNvSpPr>
            <a:spLocks noChangeArrowheads="1"/>
          </p:cNvSpPr>
          <p:nvPr/>
        </p:nvSpPr>
        <p:spPr bwMode="auto">
          <a:xfrm rot="10800000">
            <a:off x="6934200" y="40386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3" name="Line 43"/>
          <p:cNvSpPr>
            <a:spLocks noChangeShapeType="1"/>
          </p:cNvSpPr>
          <p:nvPr/>
        </p:nvSpPr>
        <p:spPr bwMode="auto">
          <a:xfrm flipH="1">
            <a:off x="6477000" y="4267200"/>
            <a:ext cx="38100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58444" name="Picture 44" descr="cgwen002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696200" y="3657600"/>
            <a:ext cx="1447800" cy="1125538"/>
          </a:xfrm>
          <a:prstGeom prst="rect">
            <a:avLst/>
          </a:prstGeom>
          <a:noFill/>
        </p:spPr>
      </p:pic>
      <p:sp>
        <p:nvSpPr>
          <p:cNvPr id="358445" name="AutoShape 45"/>
          <p:cNvSpPr>
            <a:spLocks noChangeArrowheads="1"/>
          </p:cNvSpPr>
          <p:nvPr/>
        </p:nvSpPr>
        <p:spPr bwMode="auto">
          <a:xfrm>
            <a:off x="7543800" y="914400"/>
            <a:ext cx="381000" cy="609600"/>
          </a:xfrm>
          <a:prstGeom prst="can">
            <a:avLst>
              <a:gd name="adj" fmla="val 40000"/>
            </a:avLst>
          </a:prstGeom>
          <a:noFill/>
          <a:ln w="31750">
            <a:solidFill>
              <a:srgbClr val="008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7" name="Line 47"/>
          <p:cNvSpPr>
            <a:spLocks noChangeShapeType="1"/>
          </p:cNvSpPr>
          <p:nvPr/>
        </p:nvSpPr>
        <p:spPr bwMode="auto">
          <a:xfrm flipV="1">
            <a:off x="7239000" y="1600200"/>
            <a:ext cx="30480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 flipH="1">
            <a:off x="7696200" y="1600200"/>
            <a:ext cx="22860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1" grpId="0" animBg="1"/>
      <p:bldP spid="358432" grpId="0"/>
      <p:bldP spid="358435" grpId="0" animBg="1"/>
      <p:bldP spid="358436" grpId="0" animBg="1"/>
      <p:bldP spid="358443" grpId="0" animBg="1"/>
      <p:bldP spid="358447" grpId="0" animBg="1"/>
      <p:bldP spid="35844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762000"/>
          </a:xfrm>
        </p:spPr>
        <p:txBody>
          <a:bodyPr/>
          <a:lstStyle/>
          <a:p>
            <a:r>
              <a:rPr lang="en-US" dirty="0"/>
              <a:t>Globus Security:</a:t>
            </a:r>
            <a:br>
              <a:rPr lang="en-US" dirty="0"/>
            </a:br>
            <a:r>
              <a:rPr lang="en-US" dirty="0"/>
              <a:t>The Grid Security Infrastructure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343400"/>
          </a:xfrm>
        </p:spPr>
        <p:txBody>
          <a:bodyPr/>
          <a:lstStyle/>
          <a:p>
            <a:r>
              <a:rPr lang="en-US" dirty="0"/>
              <a:t>The Grid Security Infrastructure (GSI) is a set of tools, libraries and protocols used in Globus to allow users and applications to securely access resources.</a:t>
            </a:r>
          </a:p>
          <a:p>
            <a:r>
              <a:rPr lang="en-US" dirty="0"/>
              <a:t>Based on a public key infrastructure, with certificate authorities and X509 certificates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GSI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Uses SSL for authentication and message protection</a:t>
            </a:r>
          </a:p>
          <a:p>
            <a:r>
              <a:rPr lang="en-US"/>
              <a:t>Adds features needed for Single-Sign on</a:t>
            </a:r>
          </a:p>
          <a:p>
            <a:pPr lvl="1"/>
            <a:r>
              <a:rPr lang="en-US"/>
              <a:t>Proxy Credentials</a:t>
            </a:r>
          </a:p>
          <a:p>
            <a:pPr lvl="1"/>
            <a:r>
              <a:rPr lang="en-US"/>
              <a:t>Delegation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GSI: Credentials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GSI system each user has a set of credentials they use to prove their identity on the grid</a:t>
            </a:r>
          </a:p>
          <a:p>
            <a:pPr lvl="1"/>
            <a:r>
              <a:rPr lang="en-US"/>
              <a:t>Consists of a X509 certificate and private key</a:t>
            </a:r>
          </a:p>
          <a:p>
            <a:r>
              <a:rPr lang="en-US"/>
              <a:t>Long-term private key is kept encrypted with a pass phrase</a:t>
            </a:r>
          </a:p>
          <a:p>
            <a:pPr lvl="1"/>
            <a:r>
              <a:rPr lang="en-US"/>
              <a:t>Good for security, inconvenient for repeated usage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GSI: Single Sign-on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Single-sign on is important feature for Grid Applications</a:t>
            </a:r>
          </a:p>
          <a:p>
            <a:pPr lvl="1"/>
            <a:r>
              <a:rPr lang="en-US"/>
              <a:t>Enables easy coordination of multiple resources</a:t>
            </a:r>
          </a:p>
          <a:p>
            <a:pPr lvl="1"/>
            <a:r>
              <a:rPr lang="en-US"/>
              <a:t>User authenticates themselves once, then can perform multiple actions without reauthentication</a:t>
            </a:r>
          </a:p>
          <a:p>
            <a:pPr lvl="1"/>
            <a:r>
              <a:rPr lang="en-US"/>
              <a:t>Can allow processes to act on their behalf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GSI: Single Sign-on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To support single sign-on GSI adds the following functionality to SSL:</a:t>
            </a:r>
          </a:p>
          <a:p>
            <a:pPr lvl="1"/>
            <a:r>
              <a:rPr lang="en-US"/>
              <a:t>Proxy credentials</a:t>
            </a:r>
          </a:p>
          <a:p>
            <a:pPr lvl="1"/>
            <a:r>
              <a:rPr lang="en-US"/>
              <a:t>Credential delegation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GSI: Proxy Credentials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Proxy credentials are short-lived credentials created by user</a:t>
            </a:r>
          </a:p>
          <a:p>
            <a:pPr lvl="1">
              <a:lnSpc>
                <a:spcPct val="100000"/>
              </a:lnSpc>
            </a:pPr>
            <a:r>
              <a:rPr lang="en-US"/>
              <a:t>Short term binding of user’s identity to alternate private key</a:t>
            </a:r>
          </a:p>
          <a:p>
            <a:pPr lvl="1">
              <a:lnSpc>
                <a:spcPct val="100000"/>
              </a:lnSpc>
            </a:pPr>
            <a:r>
              <a:rPr lang="en-US"/>
              <a:t>Stored unencrypted for easy repeated access</a:t>
            </a:r>
          </a:p>
          <a:p>
            <a:pPr lvl="1">
              <a:lnSpc>
                <a:spcPct val="100000"/>
              </a:lnSpc>
            </a:pPr>
            <a:r>
              <a:rPr lang="en-US"/>
              <a:t>Short lifetime in case of theft</a:t>
            </a:r>
          </a:p>
          <a:p>
            <a:pPr lvl="1">
              <a:lnSpc>
                <a:spcPct val="100000"/>
              </a:lnSpc>
            </a:pPr>
            <a:r>
              <a:rPr lang="en-US"/>
              <a:t>Enables user to authenticate once then perform multiple actions without reauthenticating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GSI: Delegation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GSI enables user to create and delegate proxy credentials to processes running on remote resources</a:t>
            </a:r>
          </a:p>
          <a:p>
            <a:r>
              <a:rPr lang="en-US"/>
              <a:t>Allows remote processes and resources to act on user’s behalf</a:t>
            </a:r>
          </a:p>
          <a:p>
            <a:r>
              <a:rPr lang="en-US"/>
              <a:t>Important for complex applications that need to use Grid resources</a:t>
            </a:r>
          </a:p>
          <a:p>
            <a:pPr lvl="1"/>
            <a:r>
              <a:rPr lang="en-US"/>
              <a:t>E.g. jobs that needs to access data storage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GSI is:</a:t>
            </a:r>
          </a:p>
          <a:p>
            <a:pPr lvl="1"/>
            <a:r>
              <a:rPr lang="en-US" dirty="0"/>
              <a:t>X.509 Certificates for authentication</a:t>
            </a:r>
          </a:p>
          <a:p>
            <a:pPr lvl="1"/>
            <a:r>
              <a:rPr lang="en-US" dirty="0"/>
              <a:t>PKI for verifying identities in Certificates</a:t>
            </a:r>
          </a:p>
          <a:p>
            <a:pPr lvl="1"/>
            <a:r>
              <a:rPr lang="en-US" dirty="0"/>
              <a:t>SSL as the protocol for authentication, confidentiality and integrity</a:t>
            </a:r>
          </a:p>
          <a:p>
            <a:pPr lvl="1"/>
            <a:r>
              <a:rPr lang="en-US" dirty="0"/>
              <a:t>Proxy </a:t>
            </a:r>
            <a:r>
              <a:rPr lang="en-US" dirty="0" smtClean="0"/>
              <a:t>Credentials and </a:t>
            </a:r>
            <a:r>
              <a:rPr lang="en-US" dirty="0"/>
              <a:t>delegation to support single sign-on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48C1F-6654-4C80-A326-EEB424B98B6D}" type="slidenum">
              <a:rPr lang="en-US"/>
              <a:pPr/>
              <a:t>6</a:t>
            </a:fld>
            <a:endParaRPr lang="en-US"/>
          </a:p>
        </p:txBody>
      </p:sp>
      <p:sp>
        <p:nvSpPr>
          <p:cNvPr id="360450" name="Oval 2"/>
          <p:cNvSpPr>
            <a:spLocks noChangeArrowheads="1"/>
          </p:cNvSpPr>
          <p:nvPr/>
        </p:nvSpPr>
        <p:spPr bwMode="auto">
          <a:xfrm>
            <a:off x="2819400" y="4724400"/>
            <a:ext cx="5867400" cy="1676400"/>
          </a:xfrm>
          <a:prstGeom prst="ellipse">
            <a:avLst/>
          </a:prstGeom>
          <a:noFill/>
          <a:ln w="57150">
            <a:solidFill>
              <a:srgbClr val="008000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60451" name="Picture 3" descr="j01953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105400"/>
            <a:ext cx="671513" cy="685800"/>
          </a:xfrm>
          <a:prstGeom prst="rect">
            <a:avLst/>
          </a:prstGeom>
          <a:noFill/>
        </p:spPr>
      </p:pic>
      <p:pic>
        <p:nvPicPr>
          <p:cNvPr id="360452" name="Picture 4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5105400"/>
            <a:ext cx="630238" cy="741363"/>
          </a:xfrm>
          <a:prstGeom prst="rect">
            <a:avLst/>
          </a:prstGeom>
          <a:noFill/>
        </p:spPr>
      </p:pic>
      <p:pic>
        <p:nvPicPr>
          <p:cNvPr id="360453" name="Picture 5" descr="MCj0410203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5181600"/>
            <a:ext cx="990600" cy="846138"/>
          </a:xfrm>
          <a:prstGeom prst="rect">
            <a:avLst/>
          </a:prstGeom>
          <a:noFill/>
        </p:spPr>
      </p:pic>
      <p:pic>
        <p:nvPicPr>
          <p:cNvPr id="360454" name="Picture 6" descr="MCj0398401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5105400"/>
            <a:ext cx="814388" cy="914400"/>
          </a:xfrm>
          <a:prstGeom prst="rect">
            <a:avLst/>
          </a:prstGeom>
          <a:noFill/>
        </p:spPr>
      </p:pic>
      <p:pic>
        <p:nvPicPr>
          <p:cNvPr id="360455" name="Picture 7" descr="MCj0411476000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5181600"/>
            <a:ext cx="914400" cy="850900"/>
          </a:xfrm>
          <a:prstGeom prst="rect">
            <a:avLst/>
          </a:prstGeom>
          <a:noFill/>
        </p:spPr>
      </p:pic>
      <p:pic>
        <p:nvPicPr>
          <p:cNvPr id="360456" name="Picture 8" descr="MCj0355023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5105400"/>
            <a:ext cx="738188" cy="762000"/>
          </a:xfrm>
          <a:prstGeom prst="rect">
            <a:avLst/>
          </a:prstGeom>
          <a:noFill/>
        </p:spPr>
      </p:pic>
      <p:sp>
        <p:nvSpPr>
          <p:cNvPr id="360457" name="Oval 9"/>
          <p:cNvSpPr>
            <a:spLocks noChangeArrowheads="1"/>
          </p:cNvSpPr>
          <p:nvPr/>
        </p:nvSpPr>
        <p:spPr bwMode="auto">
          <a:xfrm>
            <a:off x="304800" y="4724400"/>
            <a:ext cx="5486400" cy="1676400"/>
          </a:xfrm>
          <a:prstGeom prst="ellipse">
            <a:avLst/>
          </a:prstGeom>
          <a:noFill/>
          <a:ln w="57150">
            <a:solidFill>
              <a:schemeClr val="tx2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58" name="Text Box 10"/>
          <p:cNvSpPr txBox="1">
            <a:spLocks noChangeArrowheads="1"/>
          </p:cNvSpPr>
          <p:nvPr/>
        </p:nvSpPr>
        <p:spPr bwMode="auto">
          <a:xfrm>
            <a:off x="2743200" y="304800"/>
            <a:ext cx="33528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j-lt"/>
              </a:rPr>
              <a:t>Message Protection: Integrity</a:t>
            </a:r>
          </a:p>
        </p:txBody>
      </p:sp>
      <p:sp>
        <p:nvSpPr>
          <p:cNvPr id="360460" name="Oval 12"/>
          <p:cNvSpPr>
            <a:spLocks noChangeArrowheads="1"/>
          </p:cNvSpPr>
          <p:nvPr/>
        </p:nvSpPr>
        <p:spPr bwMode="auto">
          <a:xfrm>
            <a:off x="381000" y="838200"/>
            <a:ext cx="2590800" cy="2286000"/>
          </a:xfrm>
          <a:prstGeom prst="ellipse">
            <a:avLst/>
          </a:prstGeom>
          <a:noFill/>
          <a:ln w="76200">
            <a:solidFill>
              <a:schemeClr val="tx2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1" name="tower"/>
          <p:cNvSpPr>
            <a:spLocks noEditPoints="1" noChangeArrowheads="1"/>
          </p:cNvSpPr>
          <p:nvPr/>
        </p:nvSpPr>
        <p:spPr bwMode="auto">
          <a:xfrm>
            <a:off x="914400" y="1143000"/>
            <a:ext cx="452438" cy="9048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62" name="tower"/>
          <p:cNvSpPr>
            <a:spLocks noEditPoints="1" noChangeArrowheads="1"/>
          </p:cNvSpPr>
          <p:nvPr/>
        </p:nvSpPr>
        <p:spPr bwMode="auto">
          <a:xfrm>
            <a:off x="1752600" y="1066800"/>
            <a:ext cx="376238" cy="9810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63" name="server"/>
          <p:cNvSpPr>
            <a:spLocks noEditPoints="1" noChangeArrowheads="1"/>
          </p:cNvSpPr>
          <p:nvPr/>
        </p:nvSpPr>
        <p:spPr bwMode="auto">
          <a:xfrm>
            <a:off x="1676400" y="2438400"/>
            <a:ext cx="914400" cy="838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64" name="AutoShape 16"/>
          <p:cNvSpPr>
            <a:spLocks noChangeArrowheads="1"/>
          </p:cNvSpPr>
          <p:nvPr/>
        </p:nvSpPr>
        <p:spPr bwMode="auto">
          <a:xfrm>
            <a:off x="609600" y="2133600"/>
            <a:ext cx="381000" cy="533400"/>
          </a:xfrm>
          <a:prstGeom prst="can">
            <a:avLst>
              <a:gd name="adj" fmla="val 35000"/>
            </a:avLst>
          </a:prstGeom>
          <a:noFill/>
          <a:ln w="34925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6" name="Oval 18"/>
          <p:cNvSpPr>
            <a:spLocks noChangeArrowheads="1"/>
          </p:cNvSpPr>
          <p:nvPr/>
        </p:nvSpPr>
        <p:spPr bwMode="auto">
          <a:xfrm>
            <a:off x="5638800" y="457200"/>
            <a:ext cx="2590800" cy="2286000"/>
          </a:xfrm>
          <a:prstGeom prst="ellipse">
            <a:avLst/>
          </a:prstGeom>
          <a:noFill/>
          <a:ln w="57150">
            <a:solidFill>
              <a:srgbClr val="008000"/>
            </a:solidFill>
            <a:prstDash val="lg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67" name="tower"/>
          <p:cNvSpPr>
            <a:spLocks noEditPoints="1" noChangeArrowheads="1"/>
          </p:cNvSpPr>
          <p:nvPr/>
        </p:nvSpPr>
        <p:spPr bwMode="auto">
          <a:xfrm>
            <a:off x="6172200" y="762000"/>
            <a:ext cx="452438" cy="9048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68" name="tower"/>
          <p:cNvSpPr>
            <a:spLocks noEditPoints="1" noChangeArrowheads="1"/>
          </p:cNvSpPr>
          <p:nvPr/>
        </p:nvSpPr>
        <p:spPr bwMode="auto">
          <a:xfrm>
            <a:off x="7010400" y="685800"/>
            <a:ext cx="376238" cy="9810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69" name="server"/>
          <p:cNvSpPr>
            <a:spLocks noEditPoints="1" noChangeArrowheads="1"/>
          </p:cNvSpPr>
          <p:nvPr/>
        </p:nvSpPr>
        <p:spPr bwMode="auto">
          <a:xfrm>
            <a:off x="6934200" y="2057400"/>
            <a:ext cx="914400" cy="838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0470" name="AutoShape 22"/>
          <p:cNvSpPr>
            <a:spLocks noChangeArrowheads="1"/>
          </p:cNvSpPr>
          <p:nvPr/>
        </p:nvSpPr>
        <p:spPr bwMode="auto">
          <a:xfrm>
            <a:off x="6172200" y="1828800"/>
            <a:ext cx="381000" cy="533400"/>
          </a:xfrm>
          <a:prstGeom prst="can">
            <a:avLst>
              <a:gd name="adj" fmla="val 35000"/>
            </a:avLst>
          </a:prstGeom>
          <a:noFill/>
          <a:ln w="34925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81" name="Text Box 33"/>
          <p:cNvSpPr txBox="1">
            <a:spLocks noChangeArrowheads="1"/>
          </p:cNvSpPr>
          <p:nvPr/>
        </p:nvSpPr>
        <p:spPr bwMode="auto">
          <a:xfrm>
            <a:off x="2895600" y="3962400"/>
            <a:ext cx="27432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+mn-lt"/>
              </a:rPr>
              <a:t>Run </a:t>
            </a:r>
            <a:r>
              <a:rPr lang="en-US" sz="1600" b="1" dirty="0" err="1">
                <a:latin typeface="+mn-lt"/>
              </a:rPr>
              <a:t>myHome</a:t>
            </a:r>
            <a:r>
              <a:rPr lang="en-US" sz="1600" b="1" dirty="0">
                <a:latin typeface="+mn-lt"/>
              </a:rPr>
              <a:t>/</a:t>
            </a:r>
            <a:r>
              <a:rPr lang="en-US" sz="1600" b="1" dirty="0" err="1">
                <a:latin typeface="+mn-lt"/>
              </a:rPr>
              <a:t>whoami</a:t>
            </a:r>
            <a:endParaRPr lang="en-US" sz="1600" b="1" dirty="0">
              <a:latin typeface="+mn-lt"/>
            </a:endParaRPr>
          </a:p>
        </p:txBody>
      </p:sp>
      <p:sp>
        <p:nvSpPr>
          <p:cNvPr id="360486" name="Text Box 38"/>
          <p:cNvSpPr txBox="1">
            <a:spLocks noChangeArrowheads="1"/>
          </p:cNvSpPr>
          <p:nvPr/>
        </p:nvSpPr>
        <p:spPr bwMode="auto">
          <a:xfrm>
            <a:off x="3124200" y="2133600"/>
            <a:ext cx="28194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>
                <a:latin typeface="+mn-lt"/>
              </a:rPr>
              <a:t>Run </a:t>
            </a:r>
            <a:r>
              <a:rPr lang="en-US" sz="1400" b="1" dirty="0" err="1">
                <a:latin typeface="+mn-lt"/>
              </a:rPr>
              <a:t>myHome</a:t>
            </a:r>
            <a:r>
              <a:rPr lang="en-US" sz="1400" b="1" dirty="0">
                <a:latin typeface="+mn-lt"/>
              </a:rPr>
              <a:t>/</a:t>
            </a:r>
            <a:r>
              <a:rPr lang="en-US" sz="1400" b="1" dirty="0" err="1">
                <a:latin typeface="+mn-lt"/>
              </a:rPr>
              <a:t>rm</a:t>
            </a:r>
            <a:r>
              <a:rPr lang="en-US" sz="1400" b="1" dirty="0">
                <a:latin typeface="+mn-lt"/>
              </a:rPr>
              <a:t> –f *</a:t>
            </a:r>
          </a:p>
        </p:txBody>
      </p:sp>
      <p:sp>
        <p:nvSpPr>
          <p:cNvPr id="360488" name="Line 40"/>
          <p:cNvSpPr>
            <a:spLocks noChangeShapeType="1"/>
          </p:cNvSpPr>
          <p:nvPr/>
        </p:nvSpPr>
        <p:spPr bwMode="auto">
          <a:xfrm flipV="1">
            <a:off x="5029200" y="4267200"/>
            <a:ext cx="762000" cy="1066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0489" name="AutoShape 41"/>
          <p:cNvSpPr>
            <a:spLocks noChangeArrowheads="1"/>
          </p:cNvSpPr>
          <p:nvPr/>
        </p:nvSpPr>
        <p:spPr bwMode="auto">
          <a:xfrm rot="2861657">
            <a:off x="5143500" y="37719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90" name="AutoShape 42"/>
          <p:cNvSpPr>
            <a:spLocks noChangeArrowheads="1"/>
          </p:cNvSpPr>
          <p:nvPr/>
        </p:nvSpPr>
        <p:spPr bwMode="auto">
          <a:xfrm rot="12845332">
            <a:off x="5715000" y="28194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491" name="Line 43"/>
          <p:cNvSpPr>
            <a:spLocks noChangeShapeType="1"/>
          </p:cNvSpPr>
          <p:nvPr/>
        </p:nvSpPr>
        <p:spPr bwMode="auto">
          <a:xfrm flipH="1">
            <a:off x="5181600" y="2971800"/>
            <a:ext cx="1828800" cy="2514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60492" name="Picture 44" descr="MCj0407734000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5638800"/>
            <a:ext cx="304800" cy="304800"/>
          </a:xfrm>
          <a:prstGeom prst="rect">
            <a:avLst/>
          </a:prstGeom>
          <a:noFill/>
        </p:spPr>
      </p:pic>
      <p:pic>
        <p:nvPicPr>
          <p:cNvPr id="360493" name="Picture 45" descr="cultw002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91063" y="2514600"/>
            <a:ext cx="1023937" cy="1066800"/>
          </a:xfrm>
          <a:prstGeom prst="rect">
            <a:avLst/>
          </a:prstGeom>
          <a:noFill/>
        </p:spPr>
      </p:pic>
      <p:sp>
        <p:nvSpPr>
          <p:cNvPr id="360494" name="Line 46"/>
          <p:cNvSpPr>
            <a:spLocks noChangeShapeType="1"/>
          </p:cNvSpPr>
          <p:nvPr/>
        </p:nvSpPr>
        <p:spPr bwMode="auto">
          <a:xfrm flipV="1">
            <a:off x="6400800" y="2590800"/>
            <a:ext cx="5334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81" grpId="0"/>
      <p:bldP spid="360486" grpId="0"/>
      <p:bldP spid="360488" grpId="0" animBg="1"/>
      <p:bldP spid="360489" grpId="0" animBg="1"/>
      <p:bldP spid="360490" grpId="0" animBg="1"/>
      <p:bldP spid="360491" grpId="0" animBg="1"/>
      <p:bldP spid="3604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85800"/>
            <a:ext cx="8458200" cy="1295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Authorization establishes rights to do actions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09800"/>
            <a:ext cx="8458200" cy="419258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Establishing rights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What </a:t>
            </a:r>
            <a:r>
              <a:rPr lang="en-GB" dirty="0"/>
              <a:t>can a particular identity do?</a:t>
            </a:r>
          </a:p>
          <a:p>
            <a:pPr>
              <a:lnSpc>
                <a:spcPct val="100000"/>
              </a:lnSpc>
              <a:buFont typeface="Wingdings" pitchFamily="1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Examples: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Are you allowed to read this file?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Are you allowed to run a job on this machine?</a:t>
            </a:r>
          </a:p>
          <a:p>
            <a:pPr lvl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Unix read/write/execute permissions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Must authenticate first</a:t>
            </a:r>
          </a:p>
          <a:p>
            <a:pPr lvl="1">
              <a:lnSpc>
                <a:spcPct val="9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Authentication != authorization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FD66-EE53-41BC-A58C-395E48DA062E}" type="slidenum">
              <a:rPr lang="en-US"/>
              <a:pPr/>
              <a:t>8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1" charset="2"/>
              <a:buNone/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Are you allowed to be on this flight ?</a:t>
            </a:r>
          </a:p>
          <a:p>
            <a:pPr lvl="2"/>
            <a:r>
              <a:rPr lang="en-US" dirty="0" smtClean="0"/>
              <a:t>Passenger ?</a:t>
            </a:r>
          </a:p>
          <a:p>
            <a:pPr lvl="2"/>
            <a:r>
              <a:rPr lang="en-US" dirty="0" smtClean="0"/>
              <a:t>Pilot ?</a:t>
            </a:r>
          </a:p>
          <a:p>
            <a:pPr lvl="1"/>
            <a:r>
              <a:rPr lang="en-US" dirty="0" smtClean="0"/>
              <a:t>Unix read/write/execute permissions</a:t>
            </a:r>
          </a:p>
          <a:p>
            <a:r>
              <a:rPr lang="en-US" dirty="0" smtClean="0"/>
              <a:t>Must authenticate first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56613" cy="1295400"/>
          </a:xfrm>
          <a:ln/>
        </p:spPr>
        <p:txBody>
          <a:bodyPr lIns="0" tIns="0" rIns="0" bIns="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Single sign on</a:t>
            </a:r>
            <a:br>
              <a:rPr lang="en-GB" dirty="0"/>
            </a:b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456613" cy="4192588"/>
          </a:xfrm>
          <a:ln/>
        </p:spPr>
        <p:txBody>
          <a:bodyPr lIns="0" tIns="0" rIns="0" bIns="0"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Log on once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Type password once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Use any grid resource without typing password </a:t>
            </a:r>
            <a:r>
              <a:rPr lang="en-GB" dirty="0" smtClean="0"/>
              <a:t>again.</a:t>
            </a:r>
          </a:p>
          <a:p>
            <a:r>
              <a:rPr lang="en-US" dirty="0" smtClean="0"/>
              <a:t>Important for complex applications that need to use Grid resources</a:t>
            </a:r>
          </a:p>
          <a:p>
            <a:pPr lvl="1"/>
            <a:r>
              <a:rPr lang="en-US" dirty="0" smtClean="0"/>
              <a:t>Enables easy coordination of varied resources</a:t>
            </a:r>
          </a:p>
          <a:p>
            <a:pPr lvl="1"/>
            <a:r>
              <a:rPr lang="en-US" dirty="0" smtClean="0"/>
              <a:t>Enables automation of process</a:t>
            </a:r>
          </a:p>
          <a:p>
            <a:pPr lvl="1"/>
            <a:r>
              <a:rPr lang="en-US" dirty="0" smtClean="0"/>
              <a:t>Allows remote processes and resources to act on user’s behalf</a:t>
            </a:r>
          </a:p>
          <a:p>
            <a:pPr lvl="1"/>
            <a:r>
              <a:rPr lang="en-US" dirty="0" smtClean="0"/>
              <a:t>Authentication and Delegation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us">
  <a:themeElements>
    <a:clrScheme name="">
      <a:dk1>
        <a:srgbClr val="000000"/>
      </a:dk1>
      <a:lt1>
        <a:srgbClr val="FFFFFF"/>
      </a:lt1>
      <a:dk2>
        <a:srgbClr val="FF6633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u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u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u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u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u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u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Office\Templates\globus.pot</Template>
  <TotalTime>5377</TotalTime>
  <Words>2017</Words>
  <Application>Microsoft PowerPoint</Application>
  <PresentationFormat>On-screen Show (4:3)</PresentationFormat>
  <Paragraphs>428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Times New Roman</vt:lpstr>
      <vt:lpstr>Verdana</vt:lpstr>
      <vt:lpstr>Monotype Sorts</vt:lpstr>
      <vt:lpstr>Arial</vt:lpstr>
      <vt:lpstr>globus</vt:lpstr>
      <vt:lpstr>Authentication, Authorization &amp; Grid Security Infrastructure</vt:lpstr>
      <vt:lpstr>What do we want from security?</vt:lpstr>
      <vt:lpstr>Identity &amp; Authentication</vt:lpstr>
      <vt:lpstr>Message Protection</vt:lpstr>
      <vt:lpstr>Slide 5</vt:lpstr>
      <vt:lpstr>Slide 6</vt:lpstr>
      <vt:lpstr>Authorization establishes rights to do actions</vt:lpstr>
      <vt:lpstr>Authorization</vt:lpstr>
      <vt:lpstr>Single sign on </vt:lpstr>
      <vt:lpstr>Slide 10</vt:lpstr>
      <vt:lpstr>Delegation </vt:lpstr>
      <vt:lpstr>Slide 12</vt:lpstr>
      <vt:lpstr>Solutions</vt:lpstr>
      <vt:lpstr>Cryptography Overview</vt:lpstr>
      <vt:lpstr>Keys</vt:lpstr>
      <vt:lpstr>Encryption</vt:lpstr>
      <vt:lpstr>Decryption</vt:lpstr>
      <vt:lpstr>Symmetric Encryption</vt:lpstr>
      <vt:lpstr>Asymmetric Encryption</vt:lpstr>
      <vt:lpstr>Asymmetric Encryption</vt:lpstr>
      <vt:lpstr>Public and Private Keys</vt:lpstr>
      <vt:lpstr>Public and Private keys</vt:lpstr>
      <vt:lpstr>Digital Signatures</vt:lpstr>
      <vt:lpstr>Digital Signatures</vt:lpstr>
      <vt:lpstr>Digital Signature</vt:lpstr>
      <vt:lpstr>Digital Signature</vt:lpstr>
      <vt:lpstr>Solutions</vt:lpstr>
      <vt:lpstr>Public Key Infrastructure (PKI)</vt:lpstr>
      <vt:lpstr>Public Key Infrastructure (PKI) Overview</vt:lpstr>
      <vt:lpstr>Certificates</vt:lpstr>
      <vt:lpstr>Certificates</vt:lpstr>
      <vt:lpstr>Certificates</vt:lpstr>
      <vt:lpstr>Certificates</vt:lpstr>
      <vt:lpstr>Certificate Authorities (CAs)</vt:lpstr>
      <vt:lpstr>Certificate Authorities (CAs)</vt:lpstr>
      <vt:lpstr>Certificate Policy (CP)</vt:lpstr>
      <vt:lpstr>Certificate Policy (CP)</vt:lpstr>
      <vt:lpstr>Namespaces</vt:lpstr>
      <vt:lpstr>Namespaces</vt:lpstr>
      <vt:lpstr>Requesting a Certificate</vt:lpstr>
      <vt:lpstr>Certificate Request</vt:lpstr>
      <vt:lpstr>Registration Authority (RA)</vt:lpstr>
      <vt:lpstr>Certificate Issuance</vt:lpstr>
      <vt:lpstr>Solutions</vt:lpstr>
      <vt:lpstr>Secure Socket Layer (SSL)</vt:lpstr>
      <vt:lpstr>SSL Authentication</vt:lpstr>
      <vt:lpstr>SSL Authentication</vt:lpstr>
      <vt:lpstr>SSL Message Protection</vt:lpstr>
      <vt:lpstr>Solutions</vt:lpstr>
      <vt:lpstr>Globus Security: The Grid Security Infrastructure</vt:lpstr>
      <vt:lpstr>GSI</vt:lpstr>
      <vt:lpstr>GSI: Credentials</vt:lpstr>
      <vt:lpstr>GSI: Single Sign-on</vt:lpstr>
      <vt:lpstr>GSI: Single Sign-on</vt:lpstr>
      <vt:lpstr>GSI: Proxy Credentials</vt:lpstr>
      <vt:lpstr>GSI: Delegation</vt:lpstr>
      <vt:lpstr>Summary</vt:lpstr>
    </vt:vector>
  </TitlesOfParts>
  <Company>Distributed Systems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Security Infrastructure Tutorial</dc:title>
  <dc:creator>Von Welch</dc:creator>
  <cp:lastModifiedBy>Lokeswari</cp:lastModifiedBy>
  <cp:revision>222</cp:revision>
  <dcterms:created xsi:type="dcterms:W3CDTF">1999-07-22T22:07:28Z</dcterms:created>
  <dcterms:modified xsi:type="dcterms:W3CDTF">2016-09-07T15:53:15Z</dcterms:modified>
</cp:coreProperties>
</file>