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93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F6BF564-34C2-45EE-BF13-428175357FE6}" type="datetimeFigureOut">
              <a:rPr lang="en-GB"/>
              <a:pPr>
                <a:defRPr/>
              </a:pPr>
              <a:t>29/06/2017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1CA93C-059D-4748-99DE-4FB92E85D5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2938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343237-6742-452A-B83A-242472D60B5C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4946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287338" y="476250"/>
            <a:ext cx="8569325" cy="1512888"/>
          </a:xfrm>
          <a:prstGeom prst="rect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64000">
                <a:schemeClr val="accent1">
                  <a:alpha val="8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287" y="630645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127" y="1353156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A569C-35E3-4E84-B120-6F4B91BEF5F5}" type="datetimeFigureOut">
              <a:rPr lang="en-GB"/>
              <a:pPr>
                <a:defRPr/>
              </a:pPr>
              <a:t>29/06/2017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A7BDF6-F599-42A9-A787-C4BAEF0D0E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17229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F3A54-528F-4F72-9147-1D6F1EAE01B9}" type="datetimeFigureOut">
              <a:rPr lang="en-GB"/>
              <a:pPr>
                <a:defRPr/>
              </a:pPr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750DA-8E03-43C2-A687-675B5587CC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29702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5D078-3ECD-4AFD-885E-4AFA034BAAF7}" type="datetimeFigureOut">
              <a:rPr lang="en-GB"/>
              <a:pPr>
                <a:defRPr/>
              </a:pPr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D4E0D-E225-4695-90AF-877B04C48B4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10006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0CFDC-FDF4-429E-BD76-7803DF0554EC}" type="datetimeFigureOut">
              <a:rPr lang="en-GB"/>
              <a:pPr>
                <a:defRPr/>
              </a:pPr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C4F08-1536-43B5-91E3-7C04DDE448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52640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DE74C-0B73-4284-9BBE-010D7488BA17}" type="datetimeFigureOut">
              <a:rPr lang="en-GB"/>
              <a:pPr>
                <a:defRPr/>
              </a:pPr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D8DF2-3433-40FF-B414-CBB9300825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85257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B9339-038B-480F-ADC0-C613D856875F}" type="datetimeFigureOut">
              <a:rPr lang="en-GB"/>
              <a:pPr>
                <a:defRPr/>
              </a:pPr>
              <a:t>29/06/2017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5C598-A1D3-45BF-89CA-209D14F064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58884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5B50C-4BE4-42A5-A8B5-62876F0D2802}" type="datetimeFigureOut">
              <a:rPr lang="en-GB"/>
              <a:pPr>
                <a:defRPr/>
              </a:pPr>
              <a:t>29/06/2017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D45B4-AC44-4799-AA71-4994E53F9A4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99132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554FA-A895-45E1-85E5-AF91BFBFF933}" type="datetimeFigureOut">
              <a:rPr lang="en-GB"/>
              <a:pPr>
                <a:defRPr/>
              </a:pPr>
              <a:t>29/06/2017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75C4C-66DC-4E5E-93BC-73FE465F33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71273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2CE2C-F88C-4526-B6D6-63D4FBA0BF66}" type="datetimeFigureOut">
              <a:rPr lang="en-GB"/>
              <a:pPr>
                <a:defRPr/>
              </a:pPr>
              <a:t>29/06/2017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BDF34-2C78-4E05-BD68-16C01CD5D8C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778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7025D-43C6-4EC7-B61A-BED98B93E4D3}" type="datetimeFigureOut">
              <a:rPr lang="en-GB"/>
              <a:pPr>
                <a:defRPr/>
              </a:pPr>
              <a:t>29/06/2017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BD064-1A11-4FC5-A28F-1BB35C17D0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12465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09C05-C444-4739-87FF-4190A0BB805A}" type="datetimeFigureOut">
              <a:rPr lang="en-GB"/>
              <a:pPr>
                <a:defRPr/>
              </a:pPr>
              <a:t>29/06/2017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4D9A2-47DB-4E0E-9E31-BDF39EC7865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84368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A56D7D-F7D4-446D-8DF0-96DEDEED8861}" type="datetimeFigureOut">
              <a:rPr lang="en-GB"/>
              <a:pPr>
                <a:defRPr/>
              </a:pPr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C3E1AF8-690E-40E2-B789-0939B1BEF4E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2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1063" y="0"/>
            <a:ext cx="191293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49287" y="630645"/>
            <a:ext cx="7772400" cy="1121955"/>
          </a:xfrm>
        </p:spPr>
        <p:txBody>
          <a:bodyPr>
            <a:normAutofit/>
          </a:bodyPr>
          <a:lstStyle/>
          <a:p>
            <a:r>
              <a:rPr lang="en-GB" altLang="en-US" sz="5400" dirty="0" smtClean="0">
                <a:latin typeface="Garamond" pitchFamily="18" charset="0"/>
              </a:rPr>
              <a:t>Characteristics of Cloud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400800" cy="1600200"/>
          </a:xfrm>
        </p:spPr>
        <p:txBody>
          <a:bodyPr/>
          <a:lstStyle/>
          <a:p>
            <a:endParaRPr lang="en-US" sz="32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altLang="en-US" sz="4800" b="1" dirty="0" smtClean="0">
                <a:latin typeface="Garamond" pitchFamily="18" charset="0"/>
              </a:rPr>
              <a:t>Cloud Characteristics</a:t>
            </a:r>
            <a:endParaRPr lang="en-US" altLang="en-US" sz="4800" b="1" dirty="0" smtClean="0">
              <a:latin typeface="Garamond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63700"/>
            <a:ext cx="8686800" cy="4965700"/>
          </a:xfrm>
        </p:spPr>
        <p:txBody>
          <a:bodyPr/>
          <a:lstStyle/>
          <a:p>
            <a:pPr algn="just"/>
            <a:r>
              <a:rPr lang="en-US" dirty="0" smtClean="0">
                <a:latin typeface="Garamond" pitchFamily="18" charset="0"/>
              </a:rPr>
              <a:t>Resource on-demand (illusion of infinite resources)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Pay-per-use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Multi-tenancy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Accessible over Internet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Rapid Elasticity through Virtualization 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Flexible and Interoperable services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Massive Scaling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Very less capital investment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Maintenance-free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sz="4800" b="1" dirty="0" smtClean="0">
                <a:latin typeface="Garamond" pitchFamily="18" charset="0"/>
              </a:rPr>
              <a:t>Cloud Characteristics</a:t>
            </a:r>
            <a:endParaRPr lang="en-US" sz="4800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600200"/>
            <a:ext cx="8588375" cy="49530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B0F0"/>
                </a:solidFill>
                <a:latin typeface="Garamond" pitchFamily="18" charset="0"/>
              </a:rPr>
              <a:t>Resource on-demand</a:t>
            </a:r>
          </a:p>
          <a:p>
            <a:pPr lvl="1" algn="just"/>
            <a:r>
              <a:rPr lang="en-US" sz="2800" dirty="0" smtClean="0">
                <a:latin typeface="Garamond" pitchFamily="18" charset="0"/>
              </a:rPr>
              <a:t>Huge pool of resources (Hardware – Processor, Memory, I/O Devices, Networking components and Device  drivers), platform (OS, DB, Programming e  environment), and software applications are provided to cloud customers on demand basis.</a:t>
            </a:r>
          </a:p>
          <a:p>
            <a:pPr algn="just"/>
            <a:r>
              <a:rPr lang="en-US" b="1" dirty="0" smtClean="0">
                <a:solidFill>
                  <a:srgbClr val="00B0F0"/>
                </a:solidFill>
                <a:latin typeface="Garamond" pitchFamily="18" charset="0"/>
              </a:rPr>
              <a:t>Pay – per – Use</a:t>
            </a:r>
          </a:p>
          <a:p>
            <a:pPr lvl="1" algn="just"/>
            <a:r>
              <a:rPr lang="en-US" sz="2800" dirty="0" smtClean="0">
                <a:latin typeface="Garamond" pitchFamily="18" charset="0"/>
              </a:rPr>
              <a:t>Cloud consumers are charged based on the amount of resources used and how long resources are used.</a:t>
            </a:r>
          </a:p>
          <a:p>
            <a:pPr lvl="1" algn="just"/>
            <a:r>
              <a:rPr lang="en-US" sz="2800" dirty="0" err="1" smtClean="0">
                <a:latin typeface="Garamond" pitchFamily="18" charset="0"/>
              </a:rPr>
              <a:t>Eg</a:t>
            </a:r>
            <a:r>
              <a:rPr lang="en-US" sz="2800" dirty="0" smtClean="0">
                <a:latin typeface="Garamond" pitchFamily="18" charset="0"/>
              </a:rPr>
              <a:t>: You pay for your service as you rent a car for your travel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sz="4800" b="1" dirty="0" smtClean="0">
                <a:latin typeface="Garamond" pitchFamily="18" charset="0"/>
              </a:rPr>
              <a:t>Cloud Characteristics</a:t>
            </a:r>
            <a:endParaRPr lang="en-US" sz="4800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600200"/>
            <a:ext cx="8588375" cy="452596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B0F0"/>
                </a:solidFill>
                <a:latin typeface="Garamond" pitchFamily="18" charset="0"/>
              </a:rPr>
              <a:t>Multi-tenancy</a:t>
            </a:r>
          </a:p>
          <a:p>
            <a:pPr lvl="1" algn="just"/>
            <a:r>
              <a:rPr lang="en-US" sz="2800" dirty="0" smtClean="0">
                <a:latin typeface="Garamond" pitchFamily="18" charset="0"/>
              </a:rPr>
              <a:t>A single instance (copy) of an application can used by multiple users at the same time.</a:t>
            </a:r>
          </a:p>
          <a:p>
            <a:pPr lvl="1" algn="just"/>
            <a:r>
              <a:rPr lang="en-US" sz="2800" dirty="0" err="1" smtClean="0">
                <a:latin typeface="Garamond" pitchFamily="18" charset="0"/>
              </a:rPr>
              <a:t>Eg</a:t>
            </a:r>
            <a:r>
              <a:rPr lang="en-US" sz="2800" dirty="0" smtClean="0">
                <a:latin typeface="Garamond" pitchFamily="18" charset="0"/>
              </a:rPr>
              <a:t>: Google Docs</a:t>
            </a:r>
          </a:p>
          <a:p>
            <a:pPr algn="just"/>
            <a:r>
              <a:rPr lang="en-US" b="1" dirty="0" smtClean="0">
                <a:solidFill>
                  <a:srgbClr val="00B0F0"/>
                </a:solidFill>
                <a:latin typeface="Garamond" pitchFamily="18" charset="0"/>
              </a:rPr>
              <a:t>Accessible over Internet</a:t>
            </a:r>
          </a:p>
          <a:p>
            <a:pPr lvl="1" algn="just"/>
            <a:r>
              <a:rPr lang="en-US" sz="2800" dirty="0" smtClean="0">
                <a:latin typeface="Garamond" pitchFamily="18" charset="0"/>
              </a:rPr>
              <a:t>All cloud services can be accessed from any where through internet. </a:t>
            </a:r>
          </a:p>
          <a:p>
            <a:pPr lvl="1" algn="just"/>
            <a:r>
              <a:rPr lang="en-US" sz="2800" dirty="0" err="1" smtClean="0">
                <a:latin typeface="Garamond" pitchFamily="18" charset="0"/>
              </a:rPr>
              <a:t>Eg</a:t>
            </a:r>
            <a:r>
              <a:rPr lang="en-US" sz="2800" dirty="0" smtClean="0">
                <a:latin typeface="Garamond" pitchFamily="18" charset="0"/>
              </a:rPr>
              <a:t>: A file that is getting stored in cloud is accessible from your home or from your office or during your travelling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sz="4800" b="1" dirty="0" smtClean="0">
                <a:latin typeface="Garamond" pitchFamily="18" charset="0"/>
              </a:rPr>
              <a:t>Cloud Characteristics</a:t>
            </a:r>
            <a:endParaRPr lang="en-US" sz="4800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600200"/>
            <a:ext cx="8588375" cy="51054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B0F0"/>
                </a:solidFill>
                <a:latin typeface="Garamond" pitchFamily="18" charset="0"/>
              </a:rPr>
              <a:t>Rapid Elasticity through Virtualization</a:t>
            </a:r>
          </a:p>
          <a:p>
            <a:pPr lvl="1" algn="just"/>
            <a:r>
              <a:rPr lang="en-US" sz="2800" dirty="0" smtClean="0">
                <a:latin typeface="Garamond" pitchFamily="18" charset="0"/>
              </a:rPr>
              <a:t>Physical resources are virtualized as logical resources through virtualization which helps Cloud Service Provider (CSP) to provide resources on demand. </a:t>
            </a:r>
          </a:p>
          <a:p>
            <a:pPr lvl="1" algn="just"/>
            <a:r>
              <a:rPr lang="en-US" sz="2800" dirty="0" smtClean="0">
                <a:latin typeface="Garamond" pitchFamily="18" charset="0"/>
              </a:rPr>
              <a:t>The existing architecture can be extended for more number of users.</a:t>
            </a:r>
          </a:p>
          <a:p>
            <a:pPr algn="just"/>
            <a:r>
              <a:rPr lang="en-US" b="1" dirty="0" smtClean="0">
                <a:solidFill>
                  <a:srgbClr val="00B0F0"/>
                </a:solidFill>
                <a:latin typeface="Garamond" pitchFamily="18" charset="0"/>
              </a:rPr>
              <a:t>Flexibility and Interoperable services</a:t>
            </a:r>
          </a:p>
          <a:p>
            <a:pPr lvl="1" algn="just"/>
            <a:r>
              <a:rPr lang="en-US" sz="2800" dirty="0" smtClean="0">
                <a:latin typeface="Garamond" pitchFamily="18" charset="0"/>
              </a:rPr>
              <a:t>Services provider by CSP can be handled in any type of hardware environment and provides flexibility in developing any type of application on any platform.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sz="4800" b="1" dirty="0" smtClean="0">
                <a:latin typeface="Garamond" pitchFamily="18" charset="0"/>
              </a:rPr>
              <a:t>Cloud Characteristics</a:t>
            </a:r>
            <a:endParaRPr lang="en-US" sz="4800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600200"/>
            <a:ext cx="8588375" cy="51054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B0F0"/>
                </a:solidFill>
                <a:latin typeface="Garamond" pitchFamily="18" charset="0"/>
              </a:rPr>
              <a:t>Massive Scaling</a:t>
            </a:r>
          </a:p>
          <a:p>
            <a:pPr lvl="1" algn="just"/>
            <a:r>
              <a:rPr lang="en-US" sz="2800" dirty="0" smtClean="0">
                <a:latin typeface="Garamond" pitchFamily="18" charset="0"/>
              </a:rPr>
              <a:t>The cloud infrastructure can support any number of users by scaling its architecture.</a:t>
            </a:r>
          </a:p>
          <a:p>
            <a:pPr lvl="1" algn="just"/>
            <a:r>
              <a:rPr lang="en-US" sz="2800" b="1" dirty="0" smtClean="0">
                <a:latin typeface="Garamond" pitchFamily="18" charset="0"/>
              </a:rPr>
              <a:t>Horizontal Scaling</a:t>
            </a:r>
            <a:r>
              <a:rPr lang="en-US" sz="2800" dirty="0" smtClean="0">
                <a:latin typeface="Garamond" pitchFamily="18" charset="0"/>
              </a:rPr>
              <a:t>: Adding many CPUs, or storage elements to the cloud infrastructure.</a:t>
            </a:r>
          </a:p>
          <a:p>
            <a:pPr lvl="1" algn="just"/>
            <a:r>
              <a:rPr lang="en-US" sz="2800" b="1" dirty="0" smtClean="0">
                <a:latin typeface="Garamond" pitchFamily="18" charset="0"/>
              </a:rPr>
              <a:t>Vertical scaling</a:t>
            </a:r>
            <a:r>
              <a:rPr lang="en-US" sz="2800" dirty="0" smtClean="0">
                <a:latin typeface="Garamond" pitchFamily="18" charset="0"/>
              </a:rPr>
              <a:t>: Adding of cores and disks to existing CPUs and storage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sz="4800" b="1" dirty="0" smtClean="0">
                <a:latin typeface="Garamond" pitchFamily="18" charset="0"/>
              </a:rPr>
              <a:t>Cloud Characteristics</a:t>
            </a:r>
            <a:endParaRPr lang="en-US" sz="4800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600200"/>
            <a:ext cx="8588375" cy="51054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B0F0"/>
                </a:solidFill>
                <a:latin typeface="Garamond" pitchFamily="18" charset="0"/>
              </a:rPr>
              <a:t>Very less capital investment</a:t>
            </a:r>
          </a:p>
          <a:p>
            <a:pPr lvl="1" algn="just"/>
            <a:r>
              <a:rPr lang="en-US" sz="2800" dirty="0" smtClean="0">
                <a:latin typeface="Garamond" pitchFamily="18" charset="0"/>
              </a:rPr>
              <a:t>Cloud allows users to rent all hardware, platform and software applications from CSP. This allows users to start up a business with very less capital investment.</a:t>
            </a:r>
          </a:p>
          <a:p>
            <a:pPr algn="just"/>
            <a:r>
              <a:rPr lang="en-US" b="1" dirty="0" smtClean="0">
                <a:solidFill>
                  <a:srgbClr val="00B0F0"/>
                </a:solidFill>
                <a:latin typeface="Garamond" pitchFamily="18" charset="0"/>
              </a:rPr>
              <a:t>Maintenance Free</a:t>
            </a:r>
          </a:p>
          <a:p>
            <a:pPr lvl="1" algn="just"/>
            <a:r>
              <a:rPr lang="en-US" sz="2800" dirty="0" smtClean="0">
                <a:latin typeface="Garamond" pitchFamily="18" charset="0"/>
              </a:rPr>
              <a:t>Cloud users need not bother about maintenance of the hardware or software components. </a:t>
            </a:r>
          </a:p>
          <a:p>
            <a:pPr lvl="1" algn="just"/>
            <a:r>
              <a:rPr lang="en-US" sz="2800" dirty="0" smtClean="0">
                <a:latin typeface="Garamond" pitchFamily="18" charset="0"/>
              </a:rPr>
              <a:t>They need not worry about licensing the software that they use from cloud.</a:t>
            </a:r>
          </a:p>
          <a:p>
            <a:pPr lvl="1" algn="just"/>
            <a:r>
              <a:rPr lang="en-US" sz="2800" dirty="0" smtClean="0">
                <a:latin typeface="Garamond" pitchFamily="18" charset="0"/>
              </a:rPr>
              <a:t>All the maintenance task is taken care by a CSP.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7445375" cy="922337"/>
          </a:xfrm>
        </p:spPr>
        <p:txBody>
          <a:bodyPr/>
          <a:lstStyle/>
          <a:p>
            <a:pPr algn="ctr"/>
            <a:r>
              <a:rPr lang="en-US" sz="4800" dirty="0" smtClean="0">
                <a:latin typeface="Garamond" pitchFamily="18" charset="0"/>
              </a:rPr>
              <a:t>Cloud Computing Importance</a:t>
            </a:r>
            <a:endParaRPr lang="en-US" sz="4800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600200"/>
            <a:ext cx="8588375" cy="50292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Garamond" pitchFamily="18" charset="0"/>
              </a:rPr>
              <a:t>User perspective</a:t>
            </a:r>
          </a:p>
          <a:p>
            <a:pPr lvl="1"/>
            <a:r>
              <a:rPr lang="en-US" sz="2800" dirty="0" smtClean="0">
                <a:latin typeface="Garamond" pitchFamily="18" charset="0"/>
              </a:rPr>
              <a:t>No upfront huge investment for startups</a:t>
            </a:r>
          </a:p>
          <a:p>
            <a:pPr lvl="1"/>
            <a:r>
              <a:rPr lang="en-US" sz="2800" dirty="0" smtClean="0">
                <a:latin typeface="Garamond" pitchFamily="18" charset="0"/>
              </a:rPr>
              <a:t>Ability to handle fluctuating demands without over- provisioning</a:t>
            </a:r>
          </a:p>
          <a:p>
            <a:pPr lvl="1"/>
            <a:r>
              <a:rPr lang="en-US" sz="2800" dirty="0" smtClean="0">
                <a:latin typeface="Garamond" pitchFamily="18" charset="0"/>
              </a:rPr>
              <a:t>Maintenance-free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Garamond" pitchFamily="18" charset="0"/>
              </a:rPr>
              <a:t>Provider perspective</a:t>
            </a:r>
          </a:p>
          <a:p>
            <a:pPr lvl="1"/>
            <a:r>
              <a:rPr lang="en-US" sz="2800" dirty="0" smtClean="0">
                <a:latin typeface="Garamond" pitchFamily="18" charset="0"/>
              </a:rPr>
              <a:t>Expertise in managing large data-centers</a:t>
            </a:r>
          </a:p>
          <a:p>
            <a:pPr lvl="1"/>
            <a:r>
              <a:rPr lang="en-US" sz="2800" dirty="0" smtClean="0">
                <a:latin typeface="Garamond" pitchFamily="18" charset="0"/>
              </a:rPr>
              <a:t>Utilization of idle resources</a:t>
            </a:r>
          </a:p>
          <a:p>
            <a:pPr lvl="1"/>
            <a:r>
              <a:rPr lang="en-US" sz="2800" dirty="0" smtClean="0">
                <a:latin typeface="Garamond" pitchFamily="18" charset="0"/>
              </a:rPr>
              <a:t>Operational costs are much lower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2971800"/>
            <a:ext cx="7696200" cy="1119187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00B0F0"/>
                </a:solidFill>
                <a:latin typeface="Garamond" pitchFamily="18" charset="0"/>
              </a:rPr>
              <a:t>Thank You</a:t>
            </a:r>
            <a:endParaRPr lang="en-US" sz="4800" b="1" dirty="0">
              <a:solidFill>
                <a:srgbClr val="00B0F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7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6BA7F8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417</Words>
  <Application>Microsoft Office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Characteristics of Cloud</vt:lpstr>
      <vt:lpstr>Cloud Characteristics</vt:lpstr>
      <vt:lpstr>Cloud Characteristics</vt:lpstr>
      <vt:lpstr>Cloud Characteristics</vt:lpstr>
      <vt:lpstr>Cloud Characteristics</vt:lpstr>
      <vt:lpstr>Cloud Characteristics</vt:lpstr>
      <vt:lpstr>Cloud Characteristics</vt:lpstr>
      <vt:lpstr>Cloud Computing Importance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Clouds in the Sky PowerPoint Presentation</dc:title>
  <dc:creator>jontypearce</dc:creator>
  <cp:lastModifiedBy>staff</cp:lastModifiedBy>
  <cp:revision>44</cp:revision>
  <dcterms:created xsi:type="dcterms:W3CDTF">2011-07-11T11:56:50Z</dcterms:created>
  <dcterms:modified xsi:type="dcterms:W3CDTF">2017-06-29T04:17:41Z</dcterms:modified>
</cp:coreProperties>
</file>