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83" r:id="rId19"/>
    <p:sldId id="284" r:id="rId20"/>
    <p:sldId id="28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  <p:sldId id="288" r:id="rId32"/>
    <p:sldId id="286" r:id="rId3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06CB6-C635-4A93-BA8B-12DCED820C6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2C1E5-9472-4AD6-B1B4-A1E27E0C75B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D2556-98F0-442B-98C7-7921913E550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759D5-AC01-4280-BE94-3B5A355957C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4DACA-B08A-4D43-81DA-4142FD4565A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80A08B-0EE5-4C3E-9A46-85920B25113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F154-C0CA-45ED-8615-7E03B351071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0E864-6D24-4FEE-B731-435BD7DD4D2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6EC35-71A7-452B-AD6A-FB93B31729E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E5781-1AFF-4E2B-83B8-7E62AE21F38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71CF7-5918-418C-A0CF-F1422270A53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2DE0C1-D54B-442A-A129-F76E8256F2EB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57158" y="500042"/>
            <a:ext cx="8429684" cy="3100409"/>
          </a:xfrm>
        </p:spPr>
        <p:txBody>
          <a:bodyPr/>
          <a:lstStyle/>
          <a:p>
            <a: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  <a:t>Security Issues at </a:t>
            </a:r>
            <a:b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</a:br>
            <a: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  <a:t>Network Level,</a:t>
            </a:r>
            <a:b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</a:br>
            <a: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  <a:t> Host Level and </a:t>
            </a:r>
            <a:b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</a:br>
            <a:r>
              <a:rPr lang="es-UY" sz="4800" dirty="0" smtClean="0">
                <a:solidFill>
                  <a:srgbClr val="002060"/>
                </a:solidFill>
                <a:latin typeface="Gentium Book Basic" pitchFamily="2" charset="0"/>
              </a:rPr>
              <a:t>Application Level</a:t>
            </a:r>
            <a:endParaRPr lang="es-ES" sz="4800" dirty="0">
              <a:solidFill>
                <a:srgbClr val="002060"/>
              </a:solidFill>
              <a:latin typeface="Gentium Book Basic" pitchFamily="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0070C0"/>
              </a:solidFill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72547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/>
                </a:solidFill>
                <a:latin typeface="Gentium Book Basic" pitchFamily="2" charset="0"/>
              </a:rPr>
              <a:t>Few best </a:t>
            </a:r>
            <a:r>
              <a:rPr lang="en-US" sz="3200" b="1" dirty="0">
                <a:solidFill>
                  <a:schemeClr val="tx2"/>
                </a:solidFill>
                <a:latin typeface="Gentium Book Basic" pitchFamily="2" charset="0"/>
              </a:rPr>
              <a:t>practices for </a:t>
            </a:r>
            <a:r>
              <a:rPr lang="en-US" sz="3200" b="1" dirty="0" smtClean="0">
                <a:solidFill>
                  <a:schemeClr val="tx2"/>
                </a:solidFill>
                <a:latin typeface="Gentium Book Basic" pitchFamily="2" charset="0"/>
              </a:rPr>
              <a:t>network security</a:t>
            </a:r>
            <a:endParaRPr lang="en-US" sz="3200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Run only one network service (plus necessary administrative services) on each virtual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server.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Do not open up direct access to your most sensitive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data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Open only the ports absolutely necessary to support a server’s service and nothing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more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Limit access to your services to clients who need to access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Even if you are not doing load balancing, use a reverse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proxy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Use the dynamic nature of the cloud to automate your security embarrassments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96908"/>
          </a:xfrm>
        </p:spPr>
        <p:txBody>
          <a:bodyPr/>
          <a:lstStyle/>
          <a:p>
            <a:r>
              <a:rPr lang="en-US" sz="3200" b="1" dirty="0">
                <a:solidFill>
                  <a:schemeClr val="tx2"/>
                </a:solidFill>
                <a:latin typeface="Gentium Book Basic" pitchFamily="2" charset="0"/>
              </a:rPr>
              <a:t>Network Intrusion Detection</a:t>
            </a:r>
            <a:endParaRPr lang="en-US" sz="3200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0000FF"/>
                </a:solidFill>
                <a:latin typeface="Gentium Book Basic" pitchFamily="2" charset="0"/>
              </a:rPr>
              <a:t>Perimeter security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often involves network intrusion detection systems (NIDS), such as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Snort, which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monitor local traffic for anything that looks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irregular.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Examples of irregular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traffic include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: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Port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scans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Denial-of-service attacks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Known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vulnerability exploit attempts</a:t>
            </a:r>
          </a:p>
          <a:p>
            <a:pPr algn="just"/>
            <a:r>
              <a:rPr lang="en-US" sz="2400" dirty="0" smtClean="0">
                <a:latin typeface="Gentium Book Basic" pitchFamily="2" charset="0"/>
              </a:rPr>
              <a:t>One can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perform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network intrusion detection either by routing all traffic through a system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that	analyzes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it or by doing passive monitoring from one box on local traffic on your network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Gentium Book Basic" pitchFamily="2" charset="0"/>
              </a:rPr>
              <a:t>Host </a:t>
            </a:r>
            <a:r>
              <a:rPr lang="en-US" sz="3200" b="1" dirty="0" smtClean="0">
                <a:solidFill>
                  <a:schemeClr val="tx1"/>
                </a:solidFill>
                <a:latin typeface="Gentium Book Basic" pitchFamily="2" charset="0"/>
              </a:rPr>
              <a:t>Security</a:t>
            </a:r>
            <a:endParaRPr lang="en-US" sz="3200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Host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security describes how your server is set up for the following tasks: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Preventing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attacks.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Minimizing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impact of a successful attack on the overall system.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Responding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to attacks when they occur.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254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Gentium Book Basic" pitchFamily="2" charset="0"/>
              </a:rPr>
              <a:t>Host Level Security </a:t>
            </a:r>
            <a:r>
              <a:rPr lang="en-US" sz="3200" b="1" dirty="0" smtClean="0">
                <a:solidFill>
                  <a:schemeClr val="tx1"/>
                </a:solidFill>
                <a:latin typeface="Gentium Book Basic" pitchFamily="2" charset="0"/>
              </a:rPr>
              <a:t>issues</a:t>
            </a:r>
            <a:endParaRPr lang="en-US" sz="3200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Cloud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service provider do not publicly share information related to their host platforms, host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operating systems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, and processes that are in place to secure the hosts, since hackers can trying to intrude into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cloud service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 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Host Level Security issues</a:t>
            </a:r>
            <a:endParaRPr lang="en-US" sz="3600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Security concerns with the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hypervisor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Hypervisor is defined as controller called as Virtual machine manager (VMM) that allows multiple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OS runs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on single machine at a time.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 [2]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If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number of Operating system running on hardware platform, security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issues get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increased, because single hardware unit is difficult to monitor multiple operating systems.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.:- guest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system tries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to run malicious code on the host system and get control of the system and block other guest OS, even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it can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make changes to any guest OS.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Host Level Security issues</a:t>
            </a:r>
            <a:endParaRPr lang="en-US" sz="3600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Security concerns with the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hypervisor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Virtualization platform is software. Major virtualization platform vendors are VMware, Xen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and Microsoft.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Its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important to secure the layer of software that sits between hardware and virtual servers.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isolation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of customer VMs from each other in a multitenant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environment</a:t>
            </a:r>
            <a:r>
              <a:rPr lang="en-US" sz="2400" dirty="0">
                <a:latin typeface="Gentium Book Basic" pitchFamily="2" charset="0"/>
                <a:ea typeface="+mn-ea"/>
              </a:rPr>
              <a:t>.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>
                <a:latin typeface="Gentium Book Basic" pitchFamily="2" charset="0"/>
                <a:ea typeface="+mn-ea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is very important to protect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hypervisors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from unauthorized users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0000FF"/>
                </a:solidFill>
                <a:latin typeface="Gentium Book Basic" pitchFamily="2" charset="0"/>
              </a:rPr>
              <a:t>Virtual server Security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Customers of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  <a:ea typeface="+mn-ea"/>
              </a:rPr>
              <a:t>Iaas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have full access to the virtualized guest VMs that are hosted and isolated from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each other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by hypervisor technology.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Virtual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server may be accessible on the internet, so sufficient network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access preventive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steps should be taken to restrict access to virtual instances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Host 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71546"/>
            <a:ext cx="8043890" cy="505461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Gentium Book Basic" pitchFamily="2" charset="0"/>
              </a:rPr>
              <a:t>Virtual server Security practices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Protect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the integrity of the image from unauthorized users.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Secure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the private keys in the public cloud.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Keep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the decryption keys away from the cloud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Do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not allow password-based authentication for shell access.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Require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role-based access password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Run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a host firewall and open only the minimum ports necessary to support the services on an instance.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Run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only the required services and turn off the unused services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Enable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system auditing and event logging,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Secure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the log events to a dedicated log server.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Gentium Book Basic" pitchFamily="2" charset="0"/>
              </a:rPr>
              <a:t>Keep </a:t>
            </a:r>
            <a:r>
              <a:rPr lang="en-US" sz="2200" dirty="0">
                <a:solidFill>
                  <a:schemeClr val="tx1"/>
                </a:solidFill>
                <a:latin typeface="Gentium Book Basic" pitchFamily="2" charset="0"/>
              </a:rPr>
              <a:t>the log server separate with higher security protection, including accessing controls</a:t>
            </a:r>
            <a:endParaRPr lang="en-US" sz="22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Host Level Security </a:t>
            </a:r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practices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ntium Book Basic" pitchFamily="2" charset="0"/>
              </a:rPr>
              <a:t>Host Level Security </a:t>
            </a:r>
            <a:r>
              <a:rPr lang="en-US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072098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System Hardening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Prevention begins when you set up your machine image. As you get going, you will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experiment with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different configurations and constantly rebuild images.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Once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you have found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 configuration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that works for a particular service profile, you should harden the system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before creating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your image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. [1]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Server hardening </a:t>
            </a:r>
            <a:endParaRPr lang="en-US" sz="2400" b="1" i="1" dirty="0" smtClean="0">
              <a:solidFill>
                <a:srgbClr val="0000FF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latin typeface="Gentium Book Basic" pitchFamily="2" charset="0"/>
              </a:rPr>
              <a:t>It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process of disabling or removing unnecessary services and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eliminating unimportant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user accounts.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Tools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such as Bastille Linux can make the process of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hardening your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machine images much more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efficient.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ntium Book Basic" pitchFamily="2" charset="0"/>
              </a:rPr>
              <a:t>Host Level Security </a:t>
            </a:r>
            <a:r>
              <a:rPr lang="en-US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072098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Antivirus Protection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Some regulations and standards require the implementation of an antivirus (AV) system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on your servers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Host Intrusion Detection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Whereas a network intrusion detection system monitors network traffic for suspicious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activity, a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host intrusion detection system (HIDS) such as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OSSEC(http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://www.ossec.net)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monitors the state of your server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for anything unusual.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HIDS is in some ways similar to an AV system, except it examines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system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for all signs of compromise and notifies you when any core operating system or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service file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changes.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Gentium Book Basic" pitchFamily="2" charset="0"/>
              </a:rPr>
              <a:t>Security Threats</a:t>
            </a:r>
            <a:endParaRPr lang="en-US" b="1" dirty="0">
              <a:solidFill>
                <a:schemeClr val="tx1"/>
              </a:solidFill>
              <a:latin typeface="Gentium Book Basic" pitchFamily="2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entium Book Basic" pitchFamily="2" charset="0"/>
              </a:rPr>
              <a:t>Top security threats in cloud computing is classified as </a:t>
            </a:r>
            <a:endParaRPr lang="en-US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Network </a:t>
            </a:r>
            <a:r>
              <a:rPr lang="en-US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level, </a:t>
            </a:r>
            <a:endParaRPr lang="en-US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Host</a:t>
            </a:r>
            <a:r>
              <a:rPr lang="en-US" dirty="0" smtClean="0">
                <a:latin typeface="Gentium Book Basic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level </a:t>
            </a:r>
            <a:r>
              <a:rPr lang="en-US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and </a:t>
            </a:r>
            <a:endParaRPr lang="en-US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Application </a:t>
            </a:r>
            <a:r>
              <a:rPr lang="en-US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level.</a:t>
            </a:r>
            <a:endParaRPr lang="en-US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ntium Book Basic" pitchFamily="2" charset="0"/>
              </a:rPr>
              <a:t>Host Level Security </a:t>
            </a:r>
            <a:r>
              <a:rPr lang="en-US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72164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Data Segmentation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segmentation of data based on differing levels of sensitivity is your first tool in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minimizing 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impact of a successful attack.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/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</a:rPr>
              <a:t>Eg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: Data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segmentation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involves separation of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credit card data from customer data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.</a:t>
            </a:r>
          </a:p>
          <a:p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Credential Management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Your machine images OSSEC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profile should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have no user accounts embedded in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them.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In fact, you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should never allow password-based shell access to your virtual servers.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most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secure approach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to providing access to virtual servers is the dynamic delivery of public SSH keys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to target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servers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Some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company hosts an applications in internet that many user use without considering about</a:t>
            </a:r>
          </a:p>
          <a:p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Where, how, by whom the services are provided, so proper security mechanism should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adapt.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643602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SQL Injection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Attackers inserted a malicious code into a standard SQL code and it allow unauthorized person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to download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entire database or interact it in other illicit ways.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unauthorized user can access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sensitive data.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will be avoided the usage of dynamically generated SQL in the code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 [2]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Cross-site scripting [XSS]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It embedding script tags in URLs and when user clicks on them, the JavaScript get executed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on machine.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dynamic websites, some pop ups windows get opened and request the user to click on that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link, once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user clicked the link the hacker get control and access all our private information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643602"/>
          </a:xfrm>
        </p:spPr>
        <p:txBody>
          <a:bodyPr/>
          <a:lstStyle/>
          <a:p>
            <a:pPr algn="just"/>
            <a:r>
              <a:rPr lang="en-US" sz="2400" b="1" i="1" dirty="0" err="1">
                <a:solidFill>
                  <a:srgbClr val="0000FF"/>
                </a:solidFill>
                <a:latin typeface="Gentium Book Basic" pitchFamily="2" charset="0"/>
              </a:rPr>
              <a:t>EDoS</a:t>
            </a:r>
            <a:endParaRPr lang="en-US" sz="2400" b="1" i="1" dirty="0">
              <a:solidFill>
                <a:srgbClr val="0000FF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An attack against the billing model that underlies the cost of providing a service with the goal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of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bankrupting the service itself.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  <a:ea typeface="+mn-ea"/>
              </a:rPr>
              <a:t>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attacks on pay-as-you-go cloud applications will result dramatic increase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in your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cloud utility bill, increased use of network bandwidth, CPU, and storage consumption.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type of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attack 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also being characterized as economic denial of sustainability (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  <a:ea typeface="+mn-ea"/>
              </a:rPr>
              <a:t>EDoS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).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Cookie Poisoning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Cookies used to store User IDs. The two types of cookies are: persistent and non-persistent.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Persistent</a:t>
            </a:r>
            <a:r>
              <a:rPr lang="en-US" sz="2400" dirty="0" smtClean="0">
                <a:latin typeface="Gentium Book Basic" pitchFamily="2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cookie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is stored on the client hard-drive, hacker who can access the client machine and easily access the cookies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Non-Persistent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cookie is stored in memory and more difficult to access.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Another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attack is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unauthorized person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can change or modify the content of cookies to access the application or web page. Cookies contain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user identity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credential information, one unauthorized person access these details then they can able to forge as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an authorized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user.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will be overcome by regular cookie cleanup.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072098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Backdoor and debug options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Normally developers will enable the debugging option while publishing the web site. So hacker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can easily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enter into the web-site and make some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changes.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prevent this attack developer should disable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debugging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option.</a:t>
            </a:r>
          </a:p>
          <a:p>
            <a:pPr algn="just"/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Hidden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field manipulation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While user accessing the web page some fields are hidden and its used by developer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hidden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fields in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HTML forms convey important information such as price, user ID etc.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attacker can save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catalogue page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and change the value of hidden field and posted on web page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Google Hacking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Google search engine is the best option for the hacker to access the sensitive information.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Even the hacker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hack the user's account. Generally they try to find out the security loopholes on Google they wish to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hack and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then after having gathered the necessary information of the concerned system.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Man in the middle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This attack is also a category of eavesdropping.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attacker set up the connection between two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users and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tries to hear the conversation or it provide false information between them.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Tools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like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Dsniff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, Cain, </a:t>
            </a:r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</a:rPr>
              <a:t>Ettercap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</a:rPr>
              <a:t>Wsniff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Airjack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etc have developed to protect from this attack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Dos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Dos attack the services assigned to the authorized users unable to use by them.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When the large number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of services request handled by the server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exceeds, the service becomes unavailable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to the authorized user.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</a:rPr>
              <a:t>DoS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 attack increases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bandwidth consumption besides causing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congestion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Intrusion detection system (IDS) is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most popular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method of defense against this type of attacks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Distributed Denial of services</a:t>
            </a:r>
          </a:p>
          <a:p>
            <a:pPr lvl="1" algn="just"/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DDos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is advanced version of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in terms of denying the services running on a server is not able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to handle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it.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Three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functional units of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DDos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attacks: A Master, A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Slave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and A Victim.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Mater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being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attack launcher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is behind all these attacks causing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DDoS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,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Slave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is the network which acts like a launch pad for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Master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provides the platform to the Master to launch the attack on the Victim.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Hence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it is also called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as coordinated attack. 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issues</a:t>
            </a:r>
            <a:endParaRPr lang="en-US" sz="3600" b="1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In public cloud architecture the data moves to or from the organization, ensure confidentiality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and integrity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network level security risk is classified as three types such as ensuring the data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confidentiality, availability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and integrity.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4525963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Identity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based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access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identity based access a username and password is provided by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user and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if they matches with the records in the database then only the access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is provided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otherwise the access is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denied.</a:t>
            </a:r>
            <a:endParaRPr lang="en-US" sz="2400" dirty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Role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based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access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In role based identity a role is associated with the user like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administrator, developer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etc and the application changes the view according to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role of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that user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</a:t>
            </a:r>
            <a:r>
              <a:rPr lang="en-US" sz="3600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sz="3600" b="1" dirty="0">
              <a:solidFill>
                <a:srgbClr val="002060"/>
              </a:solidFill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286412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Key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based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access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In key based identity the end user is provided a key and by using that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key only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the end user can access the services.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key is also stored in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the database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for verification.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key is encrypted and is generally very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long such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that no one can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guess it.</a:t>
            </a:r>
            <a:endParaRPr lang="en-US" sz="2400" dirty="0">
              <a:solidFill>
                <a:schemeClr val="tx1"/>
              </a:solidFill>
              <a:latin typeface="Gentium Book Basic" pitchFamily="2" charset="0"/>
            </a:endParaRPr>
          </a:p>
          <a:p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Claim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based </a:t>
            </a:r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access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In claim based identity a live id is created for a particular brand and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all other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services provided by that particular brand are accessed by that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id. [3]</a:t>
            </a:r>
            <a:endParaRPr lang="en-US" sz="2400" dirty="0">
              <a:latin typeface="Gentium Book Basic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2"/>
                </a:solidFill>
                <a:latin typeface="Gentium Book Basic" pitchFamily="2" charset="0"/>
              </a:rPr>
              <a:t>Application </a:t>
            </a:r>
            <a:r>
              <a:rPr lang="en-US" sz="3600" b="1" dirty="0">
                <a:solidFill>
                  <a:schemeClr val="tx2"/>
                </a:solidFill>
                <a:latin typeface="Gentium Book Basic" pitchFamily="2" charset="0"/>
              </a:rPr>
              <a:t>Level Security </a:t>
            </a:r>
            <a:r>
              <a:rPr lang="en-US" sz="3600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sz="3600" b="1" dirty="0">
              <a:solidFill>
                <a:srgbClr val="002060"/>
              </a:solidFill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b="1" dirty="0" smtClean="0">
                <a:latin typeface="Gentium Book Basic" pitchFamily="2" charset="0"/>
              </a:rPr>
              <a:t>References</a:t>
            </a:r>
            <a:endParaRPr lang="en-US" sz="3600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/>
          <a:lstStyle/>
          <a:p>
            <a:pPr algn="just"/>
            <a:r>
              <a:rPr lang="en-US" sz="2400" dirty="0" err="1" smtClean="0">
                <a:latin typeface="Gentium Book Basic" pitchFamily="2" charset="0"/>
              </a:rPr>
              <a:t>Leese</a:t>
            </a:r>
            <a:r>
              <a:rPr lang="en-US" sz="2400" dirty="0" smtClean="0">
                <a:latin typeface="Gentium Book Basic" pitchFamily="2" charset="0"/>
              </a:rPr>
              <a:t>, </a:t>
            </a:r>
            <a:r>
              <a:rPr lang="en-US" sz="2400" dirty="0" err="1" smtClean="0">
                <a:latin typeface="Gentium Book Basic" pitchFamily="2" charset="0"/>
              </a:rPr>
              <a:t>Goerge</a:t>
            </a:r>
            <a:r>
              <a:rPr lang="en-US" sz="2400" dirty="0" smtClean="0">
                <a:latin typeface="Gentium Book Basic" pitchFamily="2" charset="0"/>
              </a:rPr>
              <a:t>. “Cloud Application Architecture”, Building applications and Infrastructure in the cloud (2010). O’Reilly publication.</a:t>
            </a:r>
          </a:p>
          <a:p>
            <a:pPr algn="just"/>
            <a:r>
              <a:rPr lang="en-US" sz="2400" dirty="0" err="1" smtClean="0">
                <a:latin typeface="Gentium Book Basic" pitchFamily="2" charset="0"/>
              </a:rPr>
              <a:t>Charanya</a:t>
            </a:r>
            <a:r>
              <a:rPr lang="en-US" sz="2400" dirty="0" smtClean="0">
                <a:latin typeface="Gentium Book Basic" pitchFamily="2" charset="0"/>
              </a:rPr>
              <a:t>, R., M. </a:t>
            </a:r>
            <a:r>
              <a:rPr lang="en-US" sz="2400" dirty="0" err="1" smtClean="0">
                <a:latin typeface="Gentium Book Basic" pitchFamily="2" charset="0"/>
              </a:rPr>
              <a:t>Aramudhan</a:t>
            </a:r>
            <a:r>
              <a:rPr lang="en-US" sz="2400" dirty="0" smtClean="0">
                <a:latin typeface="Gentium Book Basic" pitchFamily="2" charset="0"/>
              </a:rPr>
              <a:t>, K. Mohan, and S. </a:t>
            </a:r>
            <a:r>
              <a:rPr lang="en-US" sz="2400" dirty="0" err="1" smtClean="0">
                <a:latin typeface="Gentium Book Basic" pitchFamily="2" charset="0"/>
              </a:rPr>
              <a:t>Nithya</a:t>
            </a:r>
            <a:r>
              <a:rPr lang="en-US" sz="2400" dirty="0" smtClean="0">
                <a:latin typeface="Gentium Book Basic" pitchFamily="2" charset="0"/>
              </a:rPr>
              <a:t>. "Levels of Security Issues in Cloud Computing." </a:t>
            </a:r>
            <a:r>
              <a:rPr lang="en-US" sz="2400" i="1" dirty="0" smtClean="0">
                <a:latin typeface="Gentium Book Basic" pitchFamily="2" charset="0"/>
              </a:rPr>
              <a:t>International Journal of Engineering and Technology (2013)</a:t>
            </a:r>
            <a:r>
              <a:rPr lang="en-US" sz="2400" dirty="0" smtClean="0">
                <a:latin typeface="Gentium Book Basic" pitchFamily="2" charset="0"/>
              </a:rPr>
              <a:t> </a:t>
            </a:r>
            <a:r>
              <a:rPr lang="en-US" sz="2400" dirty="0" err="1" smtClean="0">
                <a:latin typeface="Gentium Book Basic" pitchFamily="2" charset="0"/>
              </a:rPr>
              <a:t>Vol</a:t>
            </a:r>
            <a:r>
              <a:rPr lang="en-US" sz="2400" dirty="0" smtClean="0">
                <a:latin typeface="Gentium Book Basic" pitchFamily="2" charset="0"/>
              </a:rPr>
              <a:t> 5 (2).</a:t>
            </a:r>
          </a:p>
          <a:p>
            <a:pPr algn="just"/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Ankur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</a:rPr>
              <a:t>Pandey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 et al,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“Application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Level Security in Cloud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Computing” , (IJCSIT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) International Journal of Computer Science and Information Technologies,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 (2012) Vol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 3 (6),</a:t>
            </a:r>
            <a:endParaRPr lang="en-US" sz="2400" dirty="0" smtClean="0">
              <a:latin typeface="Gentium Book Basic" pitchFamily="2" charset="0"/>
            </a:endParaRPr>
          </a:p>
          <a:p>
            <a:pPr algn="just"/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071546"/>
            <a:ext cx="8143932" cy="4857784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Eavesdropping</a:t>
            </a:r>
          </a:p>
          <a:p>
            <a:pPr lvl="1" algn="just"/>
            <a:r>
              <a:rPr lang="en-US" sz="2400" dirty="0">
                <a:latin typeface="Gentium Book Basic" pitchFamily="2" charset="0"/>
              </a:rPr>
              <a:t>The unauthorized user access the data due to interception of network traffic, it result in failure </a:t>
            </a:r>
            <a:r>
              <a:rPr lang="en-US" sz="2400" dirty="0" smtClean="0">
                <a:latin typeface="Gentium Book Basic" pitchFamily="2" charset="0"/>
              </a:rPr>
              <a:t>of confidentiality</a:t>
            </a:r>
            <a:r>
              <a:rPr lang="en-US" sz="2400" dirty="0">
                <a:latin typeface="Gentium Book Basic" pitchFamily="2" charset="0"/>
              </a:rPr>
              <a:t>. The Eavesdropper secretly listen the private conversation of others. This attack may done </a:t>
            </a:r>
            <a:r>
              <a:rPr lang="en-US" sz="2400" dirty="0" smtClean="0">
                <a:latin typeface="Gentium Book Basic" pitchFamily="2" charset="0"/>
              </a:rPr>
              <a:t>over email</a:t>
            </a:r>
            <a:r>
              <a:rPr lang="en-US" sz="2400" dirty="0">
                <a:latin typeface="Gentium Book Basic" pitchFamily="2" charset="0"/>
              </a:rPr>
              <a:t>, instant messaging, etc</a:t>
            </a:r>
            <a:r>
              <a:rPr lang="en-US" sz="2400" dirty="0" smtClean="0">
                <a:latin typeface="Gentium Book Basic" pitchFamily="2" charset="0"/>
              </a:rPr>
              <a:t>, [2]</a:t>
            </a:r>
            <a:endParaRPr lang="en-US" sz="2400" dirty="0">
              <a:latin typeface="Gentium Book Basic" pitchFamily="2" charset="0"/>
            </a:endParaRPr>
          </a:p>
          <a:p>
            <a:pPr algn="just"/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Replay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attack</a:t>
            </a:r>
          </a:p>
          <a:p>
            <a:pPr lvl="1" algn="just"/>
            <a:r>
              <a:rPr lang="en-US" sz="2400" dirty="0">
                <a:latin typeface="Gentium Book Basic" pitchFamily="2" charset="0"/>
              </a:rPr>
              <a:t>Its a network attack in which a valid data transmission is maliciously or fraudulently repeated </a:t>
            </a:r>
            <a:r>
              <a:rPr lang="en-US" sz="2400" dirty="0" smtClean="0">
                <a:latin typeface="Gentium Book Basic" pitchFamily="2" charset="0"/>
              </a:rPr>
              <a:t>or delayed</a:t>
            </a:r>
            <a:r>
              <a:rPr lang="en-US" sz="2400" dirty="0">
                <a:latin typeface="Gentium Book Basic" pitchFamily="2" charset="0"/>
              </a:rPr>
              <a:t>. The attacker intercepts and save the old messages and later it send to one of participants to gain </a:t>
            </a:r>
            <a:r>
              <a:rPr lang="en-US" sz="2400" dirty="0" smtClean="0">
                <a:latin typeface="Gentium Book Basic" pitchFamily="2" charset="0"/>
              </a:rPr>
              <a:t>access to </a:t>
            </a:r>
            <a:r>
              <a:rPr lang="en-US" sz="2400" dirty="0">
                <a:latin typeface="Gentium Book Basic" pitchFamily="2" charset="0"/>
              </a:rPr>
              <a:t>unauthorized resources</a:t>
            </a:r>
            <a:r>
              <a:rPr lang="en-US" sz="2400" dirty="0" smtClean="0">
                <a:latin typeface="Gentium Book Basic" pitchFamily="2" charset="0"/>
              </a:rPr>
              <a:t>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In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Sybil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The malicious user pretends to be distinct users after acquiring multiple identities and tries to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create relationship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with honest user if malicious user is successful to compromise one of the honest user then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attack gain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unauthorized privileges that helps in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attacking process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.</a:t>
            </a:r>
          </a:p>
          <a:p>
            <a:pPr algn="just"/>
            <a:r>
              <a:rPr lang="en-US" sz="2400" b="1" i="1" dirty="0" smtClean="0">
                <a:solidFill>
                  <a:srgbClr val="0000FF"/>
                </a:solidFill>
                <a:latin typeface="Gentium Book Basic" pitchFamily="2" charset="0"/>
              </a:rPr>
              <a:t>Reused </a:t>
            </a: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IP address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If user moves out of the network then same IP address is reassigned and reused by other customer, so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it will  create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security risk to new user. The old IP address is assigned to new user still the chance of accessing the data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by some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other user. The address still exists in the DNS cache, it violating the privacy of the original user.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DNS Attacks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It translate the domain name to an IP address, Since domain name is easier to remember rather than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IP address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user using IP address in not feasible because has been routed to some other cloud instead of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one 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asked.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sender and a receiver get rerouted through some evil connection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BGP Prefix Hijacking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It’s a type of network attack in which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wrong announcement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on IP address associated with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a autonomous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system (AS), so malicious parties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</a:rPr>
              <a:t>get access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</a:rPr>
              <a:t>to the untraceable IP address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Sniffer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Data is flowing in network, and chance to read the vital information, it can be traced and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captured.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Sniffer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program get recorded through the NIC (network Interface Card) that the data/traffic linked to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other systems.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Port Scanning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If the customer configures the security group to allow traffic from any source to a specific port,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then that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specific port will be vulnerable to a port scan.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issues</a:t>
            </a:r>
            <a:endParaRPr lang="en-US" b="1" dirty="0"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501122" cy="5929330"/>
          </a:xfrm>
        </p:spPr>
        <p:txBody>
          <a:bodyPr/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Dos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Dos attack is an attack it force the system component to limit, or even halt, normal services.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The network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is unavailable by flooding it , disrupting it, jamming it, or crashing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it.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DoS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attacks can be prevented with a firewall but they have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configured properly</a:t>
            </a:r>
          </a:p>
          <a:p>
            <a:pPr algn="just"/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Distributed Denial of Service Attack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Distributed Denial of Service attack is a </a:t>
            </a:r>
            <a:r>
              <a:rPr lang="en-US" sz="2400" dirty="0" err="1">
                <a:solidFill>
                  <a:schemeClr val="tx1"/>
                </a:solidFill>
                <a:latin typeface="Gentium Book Basic" pitchFamily="2" charset="0"/>
                <a:ea typeface="+mn-ea"/>
              </a:rPr>
              <a:t>DoS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attack that occurs from more than one source, and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from more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than one location at the same time. </a:t>
            </a:r>
            <a:endParaRPr lang="en-US" sz="2400" dirty="0"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DDoS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attacks that comes from many "dummy" computers at the </a:t>
            </a:r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same time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to flood the server. </a:t>
            </a:r>
            <a:endParaRPr lang="en-US" sz="24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is harder to trace or so that they can use more bandwidth.</a:t>
            </a:r>
            <a:endParaRPr lang="en-US" sz="2400" dirty="0">
              <a:latin typeface="Gentium Book Basic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401080" cy="5825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Gentium Book Basic" pitchFamily="2" charset="0"/>
              </a:rPr>
              <a:t>Network level security </a:t>
            </a:r>
            <a:r>
              <a:rPr lang="en-US" b="1" dirty="0" smtClean="0">
                <a:solidFill>
                  <a:srgbClr val="002060"/>
                </a:solidFill>
                <a:latin typeface="Gentium Book Basic" pitchFamily="2" charset="0"/>
              </a:rPr>
              <a:t>solutions</a:t>
            </a:r>
            <a:endParaRPr lang="en-US" b="1" dirty="0">
              <a:solidFill>
                <a:srgbClr val="002060"/>
              </a:solidFill>
              <a:latin typeface="Gentium Book Basic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0"/>
            <a:ext cx="8501122" cy="5929330"/>
          </a:xfrm>
        </p:spPr>
        <p:txBody>
          <a:bodyPr/>
          <a:lstStyle/>
          <a:p>
            <a:pPr>
              <a:buNone/>
            </a:pPr>
            <a:r>
              <a:rPr lang="en-US" sz="2400" b="1" i="1" dirty="0">
                <a:solidFill>
                  <a:srgbClr val="0000FF"/>
                </a:solidFill>
                <a:latin typeface="Gentium Book Basic" pitchFamily="2" charset="0"/>
              </a:rPr>
              <a:t>Firewall Rules</a:t>
            </a:r>
          </a:p>
          <a:p>
            <a:r>
              <a:rPr lang="en-US" sz="2000" dirty="0">
                <a:solidFill>
                  <a:schemeClr val="tx1"/>
                </a:solidFill>
                <a:latin typeface="Gentium Book Basic" pitchFamily="2" charset="0"/>
              </a:rPr>
              <a:t>Typically, a firewall protects the perimeter of one or more network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</a:rPr>
              <a:t>segments. [1]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 main firewall protects the outermost perimeter, allowing in only HTTP, HTTPS,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and (sometimes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) FTP*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traffic.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Within 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that network segment are border systems, such as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load balancers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, that route traffic into a DMZ protected by another firewall. </a:t>
            </a:r>
            <a:endParaRPr lang="en-US" sz="2000" dirty="0" smtClean="0">
              <a:solidFill>
                <a:schemeClr val="tx1"/>
              </a:solidFill>
              <a:latin typeface="Gentium Book Basic" pitchFamily="2" charset="0"/>
              <a:ea typeface="+mn-ea"/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Finally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, within the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DMZ are 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application servers that make database and other requests across a third firewall </a:t>
            </a:r>
            <a:r>
              <a:rPr lang="en-US" sz="2000" dirty="0" smtClean="0">
                <a:solidFill>
                  <a:schemeClr val="tx1"/>
                </a:solidFill>
                <a:latin typeface="Gentium Book Basic" pitchFamily="2" charset="0"/>
                <a:ea typeface="+mn-ea"/>
              </a:rPr>
              <a:t>into protected </a:t>
            </a:r>
            <a:r>
              <a:rPr lang="en-US" sz="20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systems on a highly sensitive internal network</a:t>
            </a:r>
            <a:r>
              <a:rPr lang="en-US" sz="2400" dirty="0">
                <a:solidFill>
                  <a:schemeClr val="tx1"/>
                </a:solidFill>
                <a:latin typeface="Gentium Book Basic" pitchFamily="2" charset="0"/>
                <a:ea typeface="+mn-ea"/>
              </a:rPr>
              <a:t>.</a:t>
            </a:r>
            <a:endParaRPr lang="en-US" sz="2400" dirty="0">
              <a:latin typeface="Gentium Book Basic" pitchFamily="2" charset="0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4000504"/>
            <a:ext cx="3286148" cy="262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2507</Words>
  <Application>Microsoft Office PowerPoint</Application>
  <PresentationFormat>On-screen Show (4:3)</PresentationFormat>
  <Paragraphs>183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Diseño predeterminado</vt:lpstr>
      <vt:lpstr>Security Issues at  Network Level,  Host Level and  Application Level</vt:lpstr>
      <vt:lpstr>Security Threats</vt:lpstr>
      <vt:lpstr>Network level security issues</vt:lpstr>
      <vt:lpstr>Network level security issues</vt:lpstr>
      <vt:lpstr>Network level security issues</vt:lpstr>
      <vt:lpstr>Network level security issues</vt:lpstr>
      <vt:lpstr>Network level security issues</vt:lpstr>
      <vt:lpstr>Network level security issues</vt:lpstr>
      <vt:lpstr>Network level security solutions</vt:lpstr>
      <vt:lpstr>Few best practices for network security</vt:lpstr>
      <vt:lpstr>Network Intrusion Detection</vt:lpstr>
      <vt:lpstr>Host Security</vt:lpstr>
      <vt:lpstr>Host Level Security issues</vt:lpstr>
      <vt:lpstr>Host Level Security issues</vt:lpstr>
      <vt:lpstr>Host Level Security issues</vt:lpstr>
      <vt:lpstr>Host Level Security issues</vt:lpstr>
      <vt:lpstr>Host Level Security practices</vt:lpstr>
      <vt:lpstr>Host Level Security solutions</vt:lpstr>
      <vt:lpstr>Host Level Security solutions</vt:lpstr>
      <vt:lpstr>Host Level Security solutions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issues</vt:lpstr>
      <vt:lpstr>Application Level Security Solutions</vt:lpstr>
      <vt:lpstr>Application Level Security Solutions</vt:lpstr>
      <vt:lpstr>References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staff</cp:lastModifiedBy>
  <cp:revision>373</cp:revision>
  <dcterms:created xsi:type="dcterms:W3CDTF">2010-05-23T14:28:12Z</dcterms:created>
  <dcterms:modified xsi:type="dcterms:W3CDTF">2017-09-12T10:09:03Z</dcterms:modified>
</cp:coreProperties>
</file>