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90" r:id="rId3"/>
    <p:sldId id="291" r:id="rId4"/>
    <p:sldId id="292" r:id="rId5"/>
    <p:sldId id="293" r:id="rId6"/>
    <p:sldId id="294" r:id="rId7"/>
    <p:sldId id="295" r:id="rId8"/>
    <p:sldId id="296" r:id="rId9"/>
    <p:sldId id="297" r:id="rId10"/>
    <p:sldId id="299" r:id="rId11"/>
    <p:sldId id="300" r:id="rId12"/>
    <p:sldId id="301" r:id="rId13"/>
    <p:sldId id="282"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FF00FF"/>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086" autoAdjust="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2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921336C-8DD4-4319-BC7E-8DFF7BE3EC2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D662C2-DA99-45A9-9E90-559F7339C58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42A2777-5430-4428-B77E-E79D3A06B03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6833E1-D326-4349-B79D-A88E8B03EA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74C53D-05BE-4251-8034-B34E616B165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C52DC5-D05D-48A2-9287-BAD60D1D554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D3CBE77-F00A-4455-A892-B3D684F73CF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ADA6042-4DB8-4205-913C-1AF9C37611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F9ECCB0-7FE1-402E-ADA4-9644EB3749F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AF50B0E-A26E-44C2-A1FB-82B6BE9B483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F7A046-DDDC-4888-8882-920CFA1DC93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53CF73-8B99-4F92-B554-360734C059A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096D4978-A836-4ACD-9E5E-0BD75BB38DB1}" type="slidenum">
              <a:rPr lang="en-US"/>
              <a:pPr>
                <a:defRPr/>
              </a:pPr>
              <a:t>‹#›</a:t>
            </a:fld>
            <a:endParaRPr lang="en-US"/>
          </a:p>
        </p:txBody>
      </p:sp>
      <p:pic>
        <p:nvPicPr>
          <p:cNvPr id="1031" name="Picture 10" descr="clouds1s"/>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762000" y="1349375"/>
            <a:ext cx="7772400" cy="1470025"/>
          </a:xfrm>
        </p:spPr>
        <p:txBody>
          <a:bodyPr/>
          <a:lstStyle/>
          <a:p>
            <a:pPr eaLnBrk="1" hangingPunct="1"/>
            <a:r>
              <a:rPr lang="en-US" sz="5400" b="1" i="1" dirty="0" smtClean="0">
                <a:latin typeface="Gentium Book Basic" pitchFamily="2" charset="0"/>
              </a:rPr>
              <a:t>Data Security Issues in Cloud Computing</a:t>
            </a:r>
          </a:p>
        </p:txBody>
      </p:sp>
      <p:sp>
        <p:nvSpPr>
          <p:cNvPr id="2051" name="Rectangle 3"/>
          <p:cNvSpPr>
            <a:spLocks noGrp="1" noChangeArrowheads="1"/>
          </p:cNvSpPr>
          <p:nvPr>
            <p:ph type="subTitle" idx="4294967295"/>
          </p:nvPr>
        </p:nvSpPr>
        <p:spPr>
          <a:xfrm>
            <a:off x="1295400" y="3505200"/>
            <a:ext cx="6400800" cy="1752600"/>
          </a:xfrm>
        </p:spPr>
        <p:txBody>
          <a:bodyPr/>
          <a:lstStyle/>
          <a:p>
            <a:pPr marL="0" indent="0" algn="ctr" eaLnBrk="1" hangingPunct="1">
              <a:buFontTx/>
              <a:buNone/>
            </a:pPr>
            <a:r>
              <a:rPr lang="en-US" dirty="0" smtClean="0">
                <a:solidFill>
                  <a:schemeClr val="bg2">
                    <a:lumMod val="75000"/>
                  </a:schemeClr>
                </a:solidFill>
                <a:latin typeface="Gentium Book Basic" pitchFamily="2" charset="0"/>
              </a:rPr>
              <a:t>SSN </a:t>
            </a:r>
            <a:r>
              <a:rPr lang="en-US" dirty="0" smtClean="0">
                <a:solidFill>
                  <a:schemeClr val="bg2">
                    <a:lumMod val="75000"/>
                  </a:schemeClr>
                </a:solidFill>
                <a:latin typeface="Gentium Book Basic" pitchFamily="2" charset="0"/>
              </a:rPr>
              <a:t>College of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sz="3600" b="1" dirty="0" smtClean="0">
                <a:solidFill>
                  <a:schemeClr val="tx2"/>
                </a:solidFill>
                <a:latin typeface="Gentium Book Basic" pitchFamily="2" charset="0"/>
              </a:rPr>
              <a:t>Solutions to Data Security Challenges</a:t>
            </a:r>
            <a:endParaRPr lang="en-US" sz="3600" b="1" dirty="0">
              <a:latin typeface="Gentium Book Basic" pitchFamily="2" charset="0"/>
            </a:endParaRPr>
          </a:p>
        </p:txBody>
      </p:sp>
      <p:sp>
        <p:nvSpPr>
          <p:cNvPr id="3" name="Content Placeholder 2"/>
          <p:cNvSpPr>
            <a:spLocks noGrp="1"/>
          </p:cNvSpPr>
          <p:nvPr>
            <p:ph idx="1"/>
          </p:nvPr>
        </p:nvSpPr>
        <p:spPr>
          <a:xfrm>
            <a:off x="228600" y="914400"/>
            <a:ext cx="8686800" cy="5791200"/>
          </a:xfrm>
        </p:spPr>
        <p:txBody>
          <a:bodyPr/>
          <a:lstStyle/>
          <a:p>
            <a:pPr algn="just"/>
            <a:r>
              <a:rPr lang="en-US" sz="2400" dirty="0" smtClean="0">
                <a:solidFill>
                  <a:srgbClr val="FF0000"/>
                </a:solidFill>
                <a:latin typeface="Gentium Book Basic" pitchFamily="2" charset="0"/>
              </a:rPr>
              <a:t>Encryption </a:t>
            </a:r>
            <a:r>
              <a:rPr lang="en-US" sz="2400" dirty="0" smtClean="0">
                <a:solidFill>
                  <a:schemeClr val="tx1"/>
                </a:solidFill>
                <a:latin typeface="Gentium Book Basic" pitchFamily="2" charset="0"/>
              </a:rPr>
              <a:t>is suggested as a better solution to secure information. Before storing data in cloud server it is better to encrypt data.</a:t>
            </a:r>
          </a:p>
          <a:p>
            <a:pPr algn="just"/>
            <a:r>
              <a:rPr lang="en-US" sz="2400" dirty="0" smtClean="0">
                <a:solidFill>
                  <a:schemeClr val="tx1"/>
                </a:solidFill>
                <a:latin typeface="Gentium Book Basic" pitchFamily="2" charset="0"/>
              </a:rPr>
              <a:t> </a:t>
            </a:r>
            <a:r>
              <a:rPr lang="en-US" sz="2400" dirty="0" smtClean="0">
                <a:solidFill>
                  <a:srgbClr val="FF0000"/>
                </a:solidFill>
                <a:latin typeface="Gentium Book Basic" pitchFamily="2" charset="0"/>
              </a:rPr>
              <a:t>Data Owner </a:t>
            </a:r>
            <a:r>
              <a:rPr lang="en-US" sz="2400" dirty="0" smtClean="0">
                <a:solidFill>
                  <a:schemeClr val="tx1"/>
                </a:solidFill>
                <a:latin typeface="Gentium Book Basic" pitchFamily="2" charset="0"/>
              </a:rPr>
              <a:t>can </a:t>
            </a:r>
            <a:r>
              <a:rPr lang="en-US" sz="2400" dirty="0" smtClean="0">
                <a:solidFill>
                  <a:srgbClr val="FF0000"/>
                </a:solidFill>
                <a:latin typeface="Gentium Book Basic" pitchFamily="2" charset="0"/>
              </a:rPr>
              <a:t>give permission </a:t>
            </a:r>
            <a:r>
              <a:rPr lang="en-US" sz="2400" dirty="0" smtClean="0">
                <a:solidFill>
                  <a:schemeClr val="tx1"/>
                </a:solidFill>
                <a:latin typeface="Gentium Book Basic" pitchFamily="2" charset="0"/>
              </a:rPr>
              <a:t>to particular group member such that data can be easily accessed by them.</a:t>
            </a:r>
          </a:p>
          <a:p>
            <a:pPr algn="just"/>
            <a:r>
              <a:rPr lang="en-US" sz="2400" dirty="0" smtClean="0">
                <a:solidFill>
                  <a:schemeClr val="tx1"/>
                </a:solidFill>
                <a:latin typeface="Gentium Book Basic" pitchFamily="2" charset="0"/>
              </a:rPr>
              <a:t>A data security model comprises of </a:t>
            </a:r>
            <a:r>
              <a:rPr lang="en-US" sz="2400" dirty="0" smtClean="0">
                <a:solidFill>
                  <a:srgbClr val="FF0000"/>
                </a:solidFill>
                <a:latin typeface="Gentium Book Basic" pitchFamily="2" charset="0"/>
              </a:rPr>
              <a:t>authentication, data encryption and data integrity, data recovery, user protection </a:t>
            </a:r>
            <a:r>
              <a:rPr lang="en-US" sz="2400" dirty="0" smtClean="0">
                <a:solidFill>
                  <a:schemeClr val="tx1"/>
                </a:solidFill>
                <a:latin typeface="Gentium Book Basic" pitchFamily="2" charset="0"/>
              </a:rPr>
              <a:t>has to be designed to improve the data security over cloud.</a:t>
            </a:r>
          </a:p>
          <a:p>
            <a:pPr algn="just"/>
            <a:r>
              <a:rPr lang="en-US" sz="2400" dirty="0" smtClean="0">
                <a:solidFill>
                  <a:srgbClr val="FF0000"/>
                </a:solidFill>
                <a:latin typeface="Gentium Book Basic" pitchFamily="2" charset="0"/>
              </a:rPr>
              <a:t>Before uploading </a:t>
            </a:r>
            <a:r>
              <a:rPr lang="en-US" sz="2400" dirty="0" smtClean="0">
                <a:solidFill>
                  <a:schemeClr val="tx1"/>
                </a:solidFill>
                <a:latin typeface="Gentium Book Basic" pitchFamily="2" charset="0"/>
              </a:rPr>
              <a:t>data into the cloud the users are suggested to verify whether the </a:t>
            </a:r>
            <a:r>
              <a:rPr lang="en-US" sz="2400" dirty="0" smtClean="0">
                <a:solidFill>
                  <a:srgbClr val="FF0000"/>
                </a:solidFill>
                <a:latin typeface="Gentium Book Basic" pitchFamily="2" charset="0"/>
              </a:rPr>
              <a:t>data </a:t>
            </a:r>
            <a:r>
              <a:rPr lang="en-US" sz="2400" dirty="0" smtClean="0">
                <a:solidFill>
                  <a:schemeClr val="tx1"/>
                </a:solidFill>
                <a:latin typeface="Gentium Book Basic" pitchFamily="2" charset="0"/>
              </a:rPr>
              <a:t>is </a:t>
            </a:r>
            <a:r>
              <a:rPr lang="en-US" sz="2400" dirty="0" smtClean="0">
                <a:solidFill>
                  <a:srgbClr val="FF0000"/>
                </a:solidFill>
                <a:latin typeface="Gentium Book Basic" pitchFamily="2" charset="0"/>
              </a:rPr>
              <a:t>stored </a:t>
            </a:r>
            <a:r>
              <a:rPr lang="en-US" sz="2400" dirty="0" smtClean="0">
                <a:solidFill>
                  <a:schemeClr val="tx1"/>
                </a:solidFill>
                <a:latin typeface="Gentium Book Basic" pitchFamily="2" charset="0"/>
              </a:rPr>
              <a:t>on </a:t>
            </a:r>
            <a:r>
              <a:rPr lang="en-US" sz="2400" dirty="0" smtClean="0">
                <a:solidFill>
                  <a:srgbClr val="FF0000"/>
                </a:solidFill>
                <a:latin typeface="Gentium Book Basic" pitchFamily="2" charset="0"/>
              </a:rPr>
              <a:t>backup </a:t>
            </a:r>
            <a:r>
              <a:rPr lang="en-US" sz="2400" dirty="0" smtClean="0">
                <a:solidFill>
                  <a:schemeClr val="tx1"/>
                </a:solidFill>
                <a:latin typeface="Gentium Book Basic" pitchFamily="2" charset="0"/>
              </a:rPr>
              <a:t>drives and the </a:t>
            </a:r>
            <a:r>
              <a:rPr lang="en-US" sz="2400" dirty="0" smtClean="0">
                <a:solidFill>
                  <a:srgbClr val="FF0000"/>
                </a:solidFill>
                <a:latin typeface="Gentium Book Basic" pitchFamily="2" charset="0"/>
              </a:rPr>
              <a:t>keywords </a:t>
            </a:r>
            <a:r>
              <a:rPr lang="en-US" sz="2400" dirty="0" smtClean="0">
                <a:solidFill>
                  <a:schemeClr val="tx1"/>
                </a:solidFill>
                <a:latin typeface="Gentium Book Basic" pitchFamily="2" charset="0"/>
              </a:rPr>
              <a:t>in files remain </a:t>
            </a:r>
            <a:r>
              <a:rPr lang="en-US" sz="2400" dirty="0" smtClean="0">
                <a:solidFill>
                  <a:srgbClr val="FF0000"/>
                </a:solidFill>
                <a:latin typeface="Gentium Book Basic" pitchFamily="2" charset="0"/>
              </a:rPr>
              <a:t>unchanged</a:t>
            </a:r>
            <a:r>
              <a:rPr lang="en-US" sz="2400" dirty="0" smtClean="0">
                <a:solidFill>
                  <a:schemeClr val="tx1"/>
                </a:solidFill>
                <a:latin typeface="Gentium Book Basic" pitchFamily="2" charset="0"/>
              </a:rPr>
              <a:t>.</a:t>
            </a:r>
          </a:p>
          <a:p>
            <a:pPr algn="just"/>
            <a:r>
              <a:rPr lang="en-US" sz="2400" dirty="0" smtClean="0">
                <a:solidFill>
                  <a:schemeClr val="tx1"/>
                </a:solidFill>
                <a:latin typeface="Gentium Book Basic" pitchFamily="2" charset="0"/>
              </a:rPr>
              <a:t>Calculate the </a:t>
            </a:r>
            <a:r>
              <a:rPr lang="en-US" sz="2400" dirty="0" smtClean="0">
                <a:solidFill>
                  <a:srgbClr val="FF0000"/>
                </a:solidFill>
                <a:latin typeface="Gentium Book Basic" pitchFamily="2" charset="0"/>
              </a:rPr>
              <a:t>hash </a:t>
            </a:r>
            <a:r>
              <a:rPr lang="en-US" sz="2400" dirty="0" smtClean="0">
                <a:solidFill>
                  <a:schemeClr val="tx1"/>
                </a:solidFill>
                <a:latin typeface="Gentium Book Basic" pitchFamily="2" charset="0"/>
              </a:rPr>
              <a:t>of the </a:t>
            </a:r>
            <a:r>
              <a:rPr lang="en-US" sz="2400" dirty="0" smtClean="0">
                <a:solidFill>
                  <a:srgbClr val="FF0000"/>
                </a:solidFill>
                <a:latin typeface="Gentium Book Basic" pitchFamily="2" charset="0"/>
              </a:rPr>
              <a:t>file </a:t>
            </a:r>
            <a:r>
              <a:rPr lang="en-US" sz="2400" dirty="0" smtClean="0">
                <a:solidFill>
                  <a:schemeClr val="tx1"/>
                </a:solidFill>
                <a:latin typeface="Gentium Book Basic" pitchFamily="2" charset="0"/>
              </a:rPr>
              <a:t>before </a:t>
            </a:r>
            <a:r>
              <a:rPr lang="en-US" sz="2400" dirty="0" smtClean="0">
                <a:solidFill>
                  <a:srgbClr val="FF0000"/>
                </a:solidFill>
                <a:latin typeface="Gentium Book Basic" pitchFamily="2" charset="0"/>
              </a:rPr>
              <a:t>uploading </a:t>
            </a:r>
            <a:r>
              <a:rPr lang="en-US" sz="2400" dirty="0" smtClean="0">
                <a:solidFill>
                  <a:schemeClr val="tx1"/>
                </a:solidFill>
                <a:latin typeface="Gentium Book Basic" pitchFamily="2" charset="0"/>
              </a:rPr>
              <a:t>to cloud servers will ensure that the </a:t>
            </a:r>
            <a:r>
              <a:rPr lang="en-US" sz="2400" dirty="0" smtClean="0">
                <a:solidFill>
                  <a:srgbClr val="FF0000"/>
                </a:solidFill>
                <a:latin typeface="Gentium Book Basic" pitchFamily="2" charset="0"/>
              </a:rPr>
              <a:t>data </a:t>
            </a:r>
            <a:r>
              <a:rPr lang="en-US" sz="2400" dirty="0" smtClean="0">
                <a:solidFill>
                  <a:schemeClr val="tx1"/>
                </a:solidFill>
                <a:latin typeface="Gentium Book Basic" pitchFamily="2" charset="0"/>
              </a:rPr>
              <a:t>is </a:t>
            </a:r>
            <a:r>
              <a:rPr lang="en-US" sz="2400" dirty="0" smtClean="0">
                <a:solidFill>
                  <a:srgbClr val="FF0000"/>
                </a:solidFill>
                <a:latin typeface="Gentium Book Basic" pitchFamily="2" charset="0"/>
              </a:rPr>
              <a:t>not altered</a:t>
            </a:r>
            <a:r>
              <a:rPr lang="en-US" sz="2400" dirty="0" smtClean="0">
                <a:solidFill>
                  <a:schemeClr val="tx1"/>
                </a:solidFill>
                <a:latin typeface="Gentium Book Basic" pitchFamily="2" charset="0"/>
              </a:rPr>
              <a:t>.</a:t>
            </a:r>
          </a:p>
          <a:p>
            <a:pPr algn="just"/>
            <a:r>
              <a:rPr lang="en-US" sz="2400" dirty="0" smtClean="0">
                <a:solidFill>
                  <a:srgbClr val="FF0000"/>
                </a:solidFill>
                <a:latin typeface="Gentium Book Basic" pitchFamily="2" charset="0"/>
              </a:rPr>
              <a:t>RSA based data integrity </a:t>
            </a:r>
            <a:r>
              <a:rPr lang="en-US" sz="2400" dirty="0" smtClean="0">
                <a:solidFill>
                  <a:schemeClr val="tx1"/>
                </a:solidFill>
                <a:latin typeface="Gentium Book Basic" pitchFamily="2" charset="0"/>
              </a:rPr>
              <a:t>check can be provided by combining </a:t>
            </a:r>
            <a:r>
              <a:rPr lang="en-US" sz="2400" dirty="0" smtClean="0">
                <a:solidFill>
                  <a:srgbClr val="FF0000"/>
                </a:solidFill>
                <a:latin typeface="Gentium Book Basic" pitchFamily="2" charset="0"/>
              </a:rPr>
              <a:t>identity based cryptography and RSA Signature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sz="3600" b="1" dirty="0" smtClean="0">
                <a:solidFill>
                  <a:schemeClr val="tx2"/>
                </a:solidFill>
                <a:latin typeface="Gentium Book Basic" pitchFamily="2" charset="0"/>
              </a:rPr>
              <a:t>Solutions to Data Security Challenges</a:t>
            </a:r>
            <a:endParaRPr lang="en-US" sz="3600" b="1" dirty="0">
              <a:latin typeface="Gentium Book Basic" pitchFamily="2" charset="0"/>
            </a:endParaRPr>
          </a:p>
        </p:txBody>
      </p:sp>
      <p:sp>
        <p:nvSpPr>
          <p:cNvPr id="3" name="Content Placeholder 2"/>
          <p:cNvSpPr>
            <a:spLocks noGrp="1"/>
          </p:cNvSpPr>
          <p:nvPr>
            <p:ph idx="1"/>
          </p:nvPr>
        </p:nvSpPr>
        <p:spPr>
          <a:xfrm>
            <a:off x="228600" y="914400"/>
            <a:ext cx="8686800" cy="5791200"/>
          </a:xfrm>
        </p:spPr>
        <p:txBody>
          <a:bodyPr/>
          <a:lstStyle/>
          <a:p>
            <a:r>
              <a:rPr lang="en-US" sz="2400" dirty="0" smtClean="0">
                <a:solidFill>
                  <a:srgbClr val="FF0000"/>
                </a:solidFill>
                <a:latin typeface="Gentium Book Basic" pitchFamily="2" charset="0"/>
              </a:rPr>
              <a:t>SaaS </a:t>
            </a:r>
            <a:r>
              <a:rPr lang="en-US" sz="2400" dirty="0" smtClean="0">
                <a:solidFill>
                  <a:schemeClr val="tx1"/>
                </a:solidFill>
                <a:latin typeface="Gentium Book Basic" pitchFamily="2" charset="0"/>
              </a:rPr>
              <a:t>ensures that there must be </a:t>
            </a:r>
            <a:r>
              <a:rPr lang="en-US" sz="2400" dirty="0" smtClean="0">
                <a:solidFill>
                  <a:srgbClr val="FF0000"/>
                </a:solidFill>
                <a:latin typeface="Gentium Book Basic" pitchFamily="2" charset="0"/>
              </a:rPr>
              <a:t>clear boundaries </a:t>
            </a:r>
            <a:r>
              <a:rPr lang="en-US" sz="2400" dirty="0" smtClean="0">
                <a:solidFill>
                  <a:schemeClr val="tx1"/>
                </a:solidFill>
                <a:latin typeface="Gentium Book Basic" pitchFamily="2" charset="0"/>
              </a:rPr>
              <a:t>both at the </a:t>
            </a:r>
            <a:r>
              <a:rPr lang="en-US" sz="2400" dirty="0" smtClean="0">
                <a:solidFill>
                  <a:srgbClr val="FF0000"/>
                </a:solidFill>
                <a:latin typeface="Gentium Book Basic" pitchFamily="2" charset="0"/>
              </a:rPr>
              <a:t>physical level </a:t>
            </a:r>
            <a:r>
              <a:rPr lang="en-US" sz="2400" dirty="0" smtClean="0">
                <a:solidFill>
                  <a:schemeClr val="tx1"/>
                </a:solidFill>
                <a:latin typeface="Gentium Book Basic" pitchFamily="2" charset="0"/>
              </a:rPr>
              <a:t>and </a:t>
            </a:r>
            <a:r>
              <a:rPr lang="en-US" sz="2400" dirty="0" smtClean="0">
                <a:solidFill>
                  <a:srgbClr val="FF0000"/>
                </a:solidFill>
                <a:latin typeface="Gentium Book Basic" pitchFamily="2" charset="0"/>
              </a:rPr>
              <a:t>application level </a:t>
            </a:r>
            <a:r>
              <a:rPr lang="en-US" sz="2400" dirty="0" smtClean="0">
                <a:solidFill>
                  <a:schemeClr val="tx1"/>
                </a:solidFill>
                <a:latin typeface="Gentium Book Basic" pitchFamily="2" charset="0"/>
              </a:rPr>
              <a:t>to segregate data from different users. </a:t>
            </a:r>
          </a:p>
          <a:p>
            <a:r>
              <a:rPr lang="en-US" sz="2400" dirty="0" smtClean="0">
                <a:solidFill>
                  <a:srgbClr val="FF0000"/>
                </a:solidFill>
                <a:latin typeface="Gentium Book Basic" pitchFamily="2" charset="0"/>
              </a:rPr>
              <a:t>Distributed access control </a:t>
            </a:r>
            <a:r>
              <a:rPr lang="en-US" sz="2400" dirty="0" smtClean="0">
                <a:solidFill>
                  <a:schemeClr val="tx1"/>
                </a:solidFill>
                <a:latin typeface="Gentium Book Basic" pitchFamily="2" charset="0"/>
              </a:rPr>
              <a:t>architecture can be used for access management in cloud computing. </a:t>
            </a:r>
          </a:p>
          <a:p>
            <a:r>
              <a:rPr lang="en-US" sz="2400" dirty="0" smtClean="0">
                <a:solidFill>
                  <a:schemeClr val="tx1"/>
                </a:solidFill>
                <a:latin typeface="Gentium Book Basic" pitchFamily="2" charset="0"/>
              </a:rPr>
              <a:t>To identify unauthorized users, using of </a:t>
            </a:r>
            <a:r>
              <a:rPr lang="en-US" sz="2400" dirty="0" smtClean="0">
                <a:solidFill>
                  <a:srgbClr val="FF0000"/>
                </a:solidFill>
                <a:latin typeface="Gentium Book Basic" pitchFamily="2" charset="0"/>
              </a:rPr>
              <a:t>credential </a:t>
            </a:r>
            <a:r>
              <a:rPr lang="en-US" sz="2400" dirty="0" smtClean="0">
                <a:solidFill>
                  <a:schemeClr val="tx1"/>
                </a:solidFill>
                <a:latin typeface="Gentium Book Basic" pitchFamily="2" charset="0"/>
              </a:rPr>
              <a:t>or </a:t>
            </a:r>
            <a:r>
              <a:rPr lang="en-US" sz="2400" dirty="0" smtClean="0">
                <a:solidFill>
                  <a:srgbClr val="FF0000"/>
                </a:solidFill>
                <a:latin typeface="Gentium Book Basic" pitchFamily="2" charset="0"/>
              </a:rPr>
              <a:t>attributed based policies </a:t>
            </a:r>
            <a:r>
              <a:rPr lang="en-US" sz="2400" dirty="0" smtClean="0">
                <a:solidFill>
                  <a:schemeClr val="tx1"/>
                </a:solidFill>
                <a:latin typeface="Gentium Book Basic" pitchFamily="2" charset="0"/>
              </a:rPr>
              <a:t>are better.</a:t>
            </a:r>
          </a:p>
          <a:p>
            <a:r>
              <a:rPr lang="en-US" sz="2400" dirty="0" smtClean="0">
                <a:solidFill>
                  <a:srgbClr val="FF0000"/>
                </a:solidFill>
                <a:latin typeface="Gentium Book Basic" pitchFamily="2" charset="0"/>
              </a:rPr>
              <a:t>Fine grained access control </a:t>
            </a:r>
            <a:r>
              <a:rPr lang="en-US" sz="2400" dirty="0" smtClean="0">
                <a:solidFill>
                  <a:schemeClr val="tx1"/>
                </a:solidFill>
                <a:latin typeface="Gentium Book Basic" pitchFamily="2" charset="0"/>
              </a:rPr>
              <a:t>mechanism enables the </a:t>
            </a:r>
            <a:r>
              <a:rPr lang="en-US" sz="2400" dirty="0" smtClean="0">
                <a:solidFill>
                  <a:srgbClr val="FF0000"/>
                </a:solidFill>
                <a:latin typeface="Gentium Book Basic" pitchFamily="2" charset="0"/>
              </a:rPr>
              <a:t>owner </a:t>
            </a:r>
            <a:r>
              <a:rPr lang="en-US" sz="2400" dirty="0" smtClean="0">
                <a:solidFill>
                  <a:schemeClr val="tx1"/>
                </a:solidFill>
                <a:latin typeface="Gentium Book Basic" pitchFamily="2" charset="0"/>
              </a:rPr>
              <a:t>to </a:t>
            </a:r>
            <a:r>
              <a:rPr lang="en-US" sz="2400" dirty="0" smtClean="0">
                <a:solidFill>
                  <a:srgbClr val="FF0000"/>
                </a:solidFill>
                <a:latin typeface="Gentium Book Basic" pitchFamily="2" charset="0"/>
              </a:rPr>
              <a:t>delegate </a:t>
            </a:r>
            <a:r>
              <a:rPr lang="en-US" sz="2400" dirty="0" smtClean="0">
                <a:solidFill>
                  <a:schemeClr val="tx1"/>
                </a:solidFill>
                <a:latin typeface="Gentium Book Basic" pitchFamily="2" charset="0"/>
              </a:rPr>
              <a:t>most of </a:t>
            </a:r>
            <a:r>
              <a:rPr lang="en-US" sz="2400" dirty="0" smtClean="0">
                <a:solidFill>
                  <a:srgbClr val="FF0000"/>
                </a:solidFill>
                <a:latin typeface="Gentium Book Basic" pitchFamily="2" charset="0"/>
              </a:rPr>
              <a:t>computation </a:t>
            </a:r>
            <a:r>
              <a:rPr lang="en-US" sz="2400" dirty="0" smtClean="0">
                <a:solidFill>
                  <a:schemeClr val="tx1"/>
                </a:solidFill>
                <a:latin typeface="Gentium Book Basic" pitchFamily="2" charset="0"/>
              </a:rPr>
              <a:t>intensive </a:t>
            </a:r>
            <a:r>
              <a:rPr lang="en-US" sz="2400" dirty="0" smtClean="0">
                <a:solidFill>
                  <a:srgbClr val="FF0000"/>
                </a:solidFill>
                <a:latin typeface="Gentium Book Basic" pitchFamily="2" charset="0"/>
              </a:rPr>
              <a:t>tasks </a:t>
            </a:r>
            <a:r>
              <a:rPr lang="en-US" sz="2400" dirty="0" smtClean="0">
                <a:solidFill>
                  <a:schemeClr val="tx1"/>
                </a:solidFill>
                <a:latin typeface="Gentium Book Basic" pitchFamily="2" charset="0"/>
              </a:rPr>
              <a:t>to </a:t>
            </a:r>
            <a:r>
              <a:rPr lang="en-US" sz="2400" dirty="0" smtClean="0">
                <a:solidFill>
                  <a:srgbClr val="FF0000"/>
                </a:solidFill>
                <a:latin typeface="Gentium Book Basic" pitchFamily="2" charset="0"/>
              </a:rPr>
              <a:t>cloud servers</a:t>
            </a:r>
            <a:r>
              <a:rPr lang="en-US" sz="2400" dirty="0" smtClean="0">
                <a:solidFill>
                  <a:schemeClr val="tx1"/>
                </a:solidFill>
                <a:latin typeface="Gentium Book Basic" pitchFamily="2" charset="0"/>
              </a:rPr>
              <a:t> </a:t>
            </a:r>
            <a:r>
              <a:rPr lang="en-US" sz="2400" dirty="0" smtClean="0">
                <a:solidFill>
                  <a:srgbClr val="FF0000"/>
                </a:solidFill>
                <a:latin typeface="Gentium Book Basic" pitchFamily="2" charset="0"/>
              </a:rPr>
              <a:t>without disclosing </a:t>
            </a:r>
            <a:r>
              <a:rPr lang="en-US" sz="2400" dirty="0" smtClean="0">
                <a:solidFill>
                  <a:schemeClr val="tx1"/>
                </a:solidFill>
                <a:latin typeface="Gentium Book Basic" pitchFamily="2" charset="0"/>
              </a:rPr>
              <a:t>the </a:t>
            </a:r>
            <a:r>
              <a:rPr lang="en-US" sz="2400" dirty="0" smtClean="0">
                <a:solidFill>
                  <a:srgbClr val="FF0000"/>
                </a:solidFill>
                <a:latin typeface="Gentium Book Basic" pitchFamily="2" charset="0"/>
              </a:rPr>
              <a:t>data contents</a:t>
            </a:r>
            <a:r>
              <a:rPr lang="en-US" sz="2400" dirty="0" smtClean="0">
                <a:solidFill>
                  <a:schemeClr val="tx1"/>
                </a:solidFill>
                <a:latin typeface="Gentium Book Basic" pitchFamily="2" charset="0"/>
              </a:rPr>
              <a:t>.</a:t>
            </a:r>
          </a:p>
          <a:p>
            <a:r>
              <a:rPr lang="en-US" sz="2400" dirty="0" smtClean="0">
                <a:solidFill>
                  <a:srgbClr val="FF0000"/>
                </a:solidFill>
                <a:latin typeface="Gentium Book Basic" pitchFamily="2" charset="0"/>
              </a:rPr>
              <a:t>Network based intrusion prevention system </a:t>
            </a:r>
            <a:r>
              <a:rPr lang="en-US" sz="2400" dirty="0" smtClean="0">
                <a:solidFill>
                  <a:schemeClr val="tx1"/>
                </a:solidFill>
                <a:latin typeface="Gentium Book Basic" pitchFamily="2" charset="0"/>
              </a:rPr>
              <a:t>is used to detect threats in real-time.</a:t>
            </a:r>
          </a:p>
          <a:p>
            <a:r>
              <a:rPr lang="en-US" sz="2400" dirty="0" smtClean="0">
                <a:solidFill>
                  <a:schemeClr val="tx1"/>
                </a:solidFill>
                <a:latin typeface="Gentium Book Basic" pitchFamily="2" charset="0"/>
              </a:rPr>
              <a:t>To compute large files with different sizes and to address </a:t>
            </a:r>
            <a:r>
              <a:rPr lang="en-US" sz="2400" dirty="0" smtClean="0">
                <a:solidFill>
                  <a:srgbClr val="FF0000"/>
                </a:solidFill>
                <a:latin typeface="Gentium Book Basic" pitchFamily="2" charset="0"/>
              </a:rPr>
              <a:t>remote data security RSA based storage security </a:t>
            </a:r>
            <a:r>
              <a:rPr lang="en-US" sz="2400" dirty="0" smtClean="0">
                <a:solidFill>
                  <a:schemeClr val="tx1"/>
                </a:solidFill>
                <a:latin typeface="Gentium Book Basic" pitchFamily="2" charset="0"/>
              </a:rPr>
              <a:t>method can be used.</a:t>
            </a:r>
            <a:endParaRPr lang="en-US" sz="2400" dirty="0" smtClean="0">
              <a:solidFill>
                <a:srgbClr val="FF0000"/>
              </a:solidFill>
              <a:latin typeface="Gentium Book Basic"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838200"/>
          </a:xfrm>
        </p:spPr>
        <p:txBody>
          <a:bodyPr/>
          <a:lstStyle/>
          <a:p>
            <a:r>
              <a:rPr lang="en-US" sz="3600" b="1" dirty="0" smtClean="0">
                <a:latin typeface="Gentium Basic" pitchFamily="2" charset="0"/>
              </a:rPr>
              <a:t>Solution for each Data Security Issue</a:t>
            </a:r>
            <a:endParaRPr lang="en-US" sz="3600" b="1" dirty="0">
              <a:latin typeface="Gentium Basic" pitchFamily="2" charset="0"/>
            </a:endParaRPr>
          </a:p>
        </p:txBody>
      </p:sp>
      <p:sp>
        <p:nvSpPr>
          <p:cNvPr id="3" name="Content Placeholder 2"/>
          <p:cNvSpPr>
            <a:spLocks noGrp="1"/>
          </p:cNvSpPr>
          <p:nvPr>
            <p:ph idx="1"/>
          </p:nvPr>
        </p:nvSpPr>
        <p:spPr>
          <a:xfrm>
            <a:off x="304800" y="990600"/>
            <a:ext cx="8382000" cy="5486400"/>
          </a:xfrm>
        </p:spPr>
        <p:txBody>
          <a:bodyPr/>
          <a:lstStyle/>
          <a:p>
            <a:pPr lvl="0"/>
            <a:r>
              <a:rPr lang="en-US" sz="2800" b="1" dirty="0" smtClean="0">
                <a:solidFill>
                  <a:srgbClr val="FF0000"/>
                </a:solidFill>
                <a:latin typeface="Gentium Basic" pitchFamily="2" charset="0"/>
              </a:rPr>
              <a:t>Confidentiality </a:t>
            </a:r>
            <a:r>
              <a:rPr lang="en-US" sz="2800" b="1" dirty="0" smtClean="0">
                <a:latin typeface="Gentium Basic" pitchFamily="2" charset="0"/>
              </a:rPr>
              <a:t>: Authorization &amp; Encryption</a:t>
            </a:r>
            <a:endParaRPr lang="en-US" sz="2800" dirty="0" smtClean="0">
              <a:latin typeface="Gentium Basic" pitchFamily="2" charset="0"/>
            </a:endParaRPr>
          </a:p>
          <a:p>
            <a:r>
              <a:rPr lang="en-US" sz="2800" b="1" dirty="0" smtClean="0">
                <a:solidFill>
                  <a:srgbClr val="FF0000"/>
                </a:solidFill>
                <a:latin typeface="Gentium Basic" pitchFamily="2" charset="0"/>
              </a:rPr>
              <a:t>Integrity</a:t>
            </a:r>
            <a:r>
              <a:rPr lang="en-US" sz="2800" b="1" dirty="0" smtClean="0">
                <a:latin typeface="Gentium Basic" pitchFamily="2" charset="0"/>
              </a:rPr>
              <a:t> : Hash and RSA based Signatures</a:t>
            </a:r>
          </a:p>
          <a:p>
            <a:pPr lvl="0"/>
            <a:r>
              <a:rPr lang="en-US" sz="2800" b="1" dirty="0" smtClean="0">
                <a:solidFill>
                  <a:srgbClr val="FF0000"/>
                </a:solidFill>
                <a:latin typeface="Gentium Basic" pitchFamily="2" charset="0"/>
              </a:rPr>
              <a:t>Availability</a:t>
            </a:r>
            <a:r>
              <a:rPr lang="en-US" sz="2800" b="1" dirty="0" smtClean="0">
                <a:latin typeface="Gentium Basic" pitchFamily="2" charset="0"/>
              </a:rPr>
              <a:t>: Strict  SLOs &amp; SLAs</a:t>
            </a:r>
            <a:endParaRPr lang="en-US" sz="2800" dirty="0" smtClean="0">
              <a:latin typeface="Gentium Basic" pitchFamily="2" charset="0"/>
            </a:endParaRPr>
          </a:p>
          <a:p>
            <a:pPr lvl="0"/>
            <a:r>
              <a:rPr lang="en-US" sz="2800" b="1" i="1" dirty="0" smtClean="0">
                <a:solidFill>
                  <a:srgbClr val="FF0000"/>
                </a:solidFill>
                <a:latin typeface="Gentium Basic" pitchFamily="2" charset="0"/>
              </a:rPr>
              <a:t>Locality</a:t>
            </a:r>
            <a:r>
              <a:rPr lang="en-US" sz="2800" b="1" i="1" dirty="0" smtClean="0">
                <a:latin typeface="Gentium Basic" pitchFamily="2" charset="0"/>
              </a:rPr>
              <a:t> : Customers should know their data location</a:t>
            </a:r>
            <a:endParaRPr lang="en-US" sz="2800" dirty="0" smtClean="0">
              <a:latin typeface="Gentium Basic" pitchFamily="2" charset="0"/>
            </a:endParaRPr>
          </a:p>
          <a:p>
            <a:pPr lvl="0"/>
            <a:r>
              <a:rPr lang="en-US" sz="2800" b="1" i="1" dirty="0" smtClean="0">
                <a:solidFill>
                  <a:srgbClr val="FF0000"/>
                </a:solidFill>
                <a:latin typeface="Gentium Basic" pitchFamily="2" charset="0"/>
              </a:rPr>
              <a:t>Breaches </a:t>
            </a:r>
            <a:r>
              <a:rPr lang="en-US" sz="2800" b="1" i="1" dirty="0" smtClean="0">
                <a:latin typeface="Gentium Basic" pitchFamily="2" charset="0"/>
              </a:rPr>
              <a:t>: Intrusion Detection and Prevention System</a:t>
            </a:r>
            <a:endParaRPr lang="en-US" sz="2800" dirty="0" smtClean="0">
              <a:latin typeface="Gentium Basic" pitchFamily="2" charset="0"/>
            </a:endParaRPr>
          </a:p>
          <a:p>
            <a:pPr lvl="0"/>
            <a:r>
              <a:rPr lang="en-US" sz="2800" b="1" i="1" dirty="0" smtClean="0">
                <a:solidFill>
                  <a:srgbClr val="FF0000"/>
                </a:solidFill>
                <a:latin typeface="Gentium Basic" pitchFamily="2" charset="0"/>
              </a:rPr>
              <a:t>Access</a:t>
            </a:r>
            <a:r>
              <a:rPr lang="en-US" sz="2800" b="1" i="1" dirty="0" smtClean="0">
                <a:latin typeface="Gentium Basic" pitchFamily="2" charset="0"/>
              </a:rPr>
              <a:t>: Fine- grained Access Control Policies and Credentials</a:t>
            </a:r>
            <a:endParaRPr lang="en-US" sz="2800" dirty="0" smtClean="0">
              <a:latin typeface="Gentium Basic" pitchFamily="2" charset="0"/>
            </a:endParaRPr>
          </a:p>
          <a:p>
            <a:pPr lvl="0"/>
            <a:r>
              <a:rPr lang="en-US" sz="2800" b="1" i="1" dirty="0" smtClean="0">
                <a:solidFill>
                  <a:srgbClr val="FF0000"/>
                </a:solidFill>
                <a:latin typeface="Gentium Basic" pitchFamily="2" charset="0"/>
              </a:rPr>
              <a:t>Segregation</a:t>
            </a:r>
            <a:r>
              <a:rPr lang="en-US" sz="2800" b="1" i="1" dirty="0" smtClean="0">
                <a:latin typeface="Gentium Basic" pitchFamily="2" charset="0"/>
              </a:rPr>
              <a:t>: Clear boundaries for Physical and application level</a:t>
            </a:r>
          </a:p>
          <a:p>
            <a:r>
              <a:rPr lang="en-US" sz="2800" b="1" i="1" dirty="0" smtClean="0">
                <a:solidFill>
                  <a:srgbClr val="FF0000"/>
                </a:solidFill>
                <a:latin typeface="Gentium Basic" pitchFamily="2" charset="0"/>
              </a:rPr>
              <a:t>Storage</a:t>
            </a:r>
            <a:r>
              <a:rPr lang="en-US" sz="2800" b="1" i="1" dirty="0" smtClean="0">
                <a:latin typeface="Gentium Basic" pitchFamily="2" charset="0"/>
              </a:rPr>
              <a:t> : RSA based storage security</a:t>
            </a:r>
            <a:endParaRPr lang="en-US" sz="2800" dirty="0" smtClean="0">
              <a:latin typeface="Gentium Basic" pitchFamily="2" charset="0"/>
            </a:endParaRPr>
          </a:p>
          <a:p>
            <a:r>
              <a:rPr lang="en-US" sz="2800" b="1" i="1" dirty="0" smtClean="0">
                <a:solidFill>
                  <a:srgbClr val="FF0000"/>
                </a:solidFill>
                <a:latin typeface="Gentium Basic" pitchFamily="2" charset="0"/>
              </a:rPr>
              <a:t>Data Center Operation </a:t>
            </a:r>
            <a:r>
              <a:rPr lang="en-US" sz="2800" b="1" i="1" dirty="0" smtClean="0">
                <a:latin typeface="Gentium Basic" pitchFamily="2" charset="0"/>
              </a:rPr>
              <a:t>: Backup data before outsourcing to cloud</a:t>
            </a:r>
            <a:endParaRPr lang="en-US" sz="2800" dirty="0" smtClean="0">
              <a:latin typeface="Gentium Basic" pitchFamily="2" charset="0"/>
            </a:endParaRPr>
          </a:p>
          <a:p>
            <a:endParaRPr lang="en-US" sz="2800" dirty="0">
              <a:latin typeface="Gentium Basic"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b="1" dirty="0" smtClean="0">
                <a:latin typeface="Gentium Book Basic" pitchFamily="2" charset="0"/>
              </a:rPr>
              <a:t>References</a:t>
            </a:r>
          </a:p>
        </p:txBody>
      </p:sp>
      <p:sp>
        <p:nvSpPr>
          <p:cNvPr id="23555" name="Rectangle 3"/>
          <p:cNvSpPr>
            <a:spLocks noGrp="1" noChangeArrowheads="1"/>
          </p:cNvSpPr>
          <p:nvPr>
            <p:ph type="body" idx="1"/>
          </p:nvPr>
        </p:nvSpPr>
        <p:spPr/>
        <p:txBody>
          <a:bodyPr/>
          <a:lstStyle/>
          <a:p>
            <a:pPr algn="just"/>
            <a:r>
              <a:rPr lang="en-US" sz="2800" dirty="0" err="1" smtClean="0">
                <a:latin typeface="Gentium Book Basic" pitchFamily="2" charset="0"/>
              </a:rPr>
              <a:t>Rao</a:t>
            </a:r>
            <a:r>
              <a:rPr lang="en-US" sz="2800" dirty="0" smtClean="0">
                <a:latin typeface="Gentium Book Basic" pitchFamily="2" charset="0"/>
              </a:rPr>
              <a:t>, R. </a:t>
            </a:r>
            <a:r>
              <a:rPr lang="en-US" sz="2800" dirty="0" err="1" smtClean="0">
                <a:latin typeface="Gentium Book Basic" pitchFamily="2" charset="0"/>
              </a:rPr>
              <a:t>Velumadhava</a:t>
            </a:r>
            <a:r>
              <a:rPr lang="en-US" sz="2800" dirty="0" smtClean="0">
                <a:latin typeface="Gentium Book Basic" pitchFamily="2" charset="0"/>
              </a:rPr>
              <a:t>, and K. </a:t>
            </a:r>
            <a:r>
              <a:rPr lang="en-US" sz="2800" dirty="0" err="1" smtClean="0">
                <a:latin typeface="Gentium Book Basic" pitchFamily="2" charset="0"/>
              </a:rPr>
              <a:t>Selvamani</a:t>
            </a:r>
            <a:r>
              <a:rPr lang="en-US" sz="2800" dirty="0" smtClean="0">
                <a:latin typeface="Gentium Book Basic" pitchFamily="2" charset="0"/>
              </a:rPr>
              <a:t>. “Data Security Challenges and Its Solutions in Cloud Computing”. </a:t>
            </a:r>
            <a:r>
              <a:rPr lang="en-US" sz="2800" dirty="0" smtClean="0">
                <a:solidFill>
                  <a:schemeClr val="tx1"/>
                </a:solidFill>
                <a:latin typeface="Gentium Book Basic" pitchFamily="2" charset="0"/>
              </a:rPr>
              <a:t>International Conference on Intelligent Computing, Communication &amp; Convergence (ICCC-2014). </a:t>
            </a:r>
            <a:r>
              <a:rPr lang="en-US" sz="2800" i="1" dirty="0" err="1" smtClean="0">
                <a:latin typeface="Gentium Book Basic" pitchFamily="2" charset="0"/>
              </a:rPr>
              <a:t>Procedia</a:t>
            </a:r>
            <a:r>
              <a:rPr lang="en-US" sz="2800" i="1" dirty="0" smtClean="0">
                <a:latin typeface="Gentium Book Basic" pitchFamily="2" charset="0"/>
              </a:rPr>
              <a:t> Computer Science</a:t>
            </a:r>
            <a:r>
              <a:rPr lang="en-US" sz="2800" dirty="0" smtClean="0">
                <a:latin typeface="Gentium Book Basic" pitchFamily="2" charset="0"/>
              </a:rPr>
              <a:t> 48 (2015): 204-209.</a:t>
            </a:r>
            <a:endParaRPr lang="en-US" sz="2800" dirty="0">
              <a:latin typeface="Gentium Book Basic"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lstStyle/>
          <a:p>
            <a:r>
              <a:rPr lang="en-US" sz="3600" b="1" dirty="0" smtClean="0">
                <a:latin typeface="Gentium Book Basic" pitchFamily="2" charset="0"/>
              </a:rPr>
              <a:t>Data Security Issues</a:t>
            </a:r>
            <a:endParaRPr lang="en-US" sz="3600" b="1" dirty="0">
              <a:latin typeface="Gentium Book Basic" pitchFamily="2" charset="0"/>
            </a:endParaRPr>
          </a:p>
        </p:txBody>
      </p:sp>
      <p:sp>
        <p:nvSpPr>
          <p:cNvPr id="5" name="Content Placeholder 4"/>
          <p:cNvSpPr>
            <a:spLocks noGrp="1"/>
          </p:cNvSpPr>
          <p:nvPr>
            <p:ph idx="1"/>
          </p:nvPr>
        </p:nvSpPr>
        <p:spPr>
          <a:xfrm>
            <a:off x="381000" y="1295400"/>
            <a:ext cx="8458200" cy="4525963"/>
          </a:xfrm>
        </p:spPr>
        <p:txBody>
          <a:bodyPr/>
          <a:lstStyle/>
          <a:p>
            <a:pPr algn="just"/>
            <a:r>
              <a:rPr lang="en-US" sz="2400" dirty="0" smtClean="0">
                <a:solidFill>
                  <a:schemeClr val="tx1"/>
                </a:solidFill>
                <a:latin typeface="Gentium Book Basic" pitchFamily="2" charset="0"/>
              </a:rPr>
              <a:t>When multiple </a:t>
            </a:r>
            <a:r>
              <a:rPr lang="en-US" sz="2400" dirty="0" smtClean="0">
                <a:solidFill>
                  <a:srgbClr val="FF0000"/>
                </a:solidFill>
                <a:latin typeface="Gentium Book Basic" pitchFamily="2" charset="0"/>
              </a:rPr>
              <a:t>organizations share resources </a:t>
            </a:r>
            <a:r>
              <a:rPr lang="en-US" sz="2400" dirty="0" smtClean="0">
                <a:solidFill>
                  <a:schemeClr val="tx1"/>
                </a:solidFill>
                <a:latin typeface="Gentium Book Basic" pitchFamily="2" charset="0"/>
              </a:rPr>
              <a:t>there is a risk of </a:t>
            </a:r>
            <a:r>
              <a:rPr lang="en-US" sz="2400" dirty="0" smtClean="0">
                <a:solidFill>
                  <a:srgbClr val="FF0000"/>
                </a:solidFill>
                <a:latin typeface="Gentium Book Basic" pitchFamily="2" charset="0"/>
              </a:rPr>
              <a:t>data misuse</a:t>
            </a:r>
            <a:r>
              <a:rPr lang="en-US" sz="2400" dirty="0" smtClean="0">
                <a:solidFill>
                  <a:schemeClr val="tx1"/>
                </a:solidFill>
                <a:latin typeface="Gentium Book Basic" pitchFamily="2" charset="0"/>
              </a:rPr>
              <a:t>. </a:t>
            </a:r>
          </a:p>
          <a:p>
            <a:pPr algn="just"/>
            <a:r>
              <a:rPr lang="en-US" sz="2400" dirty="0" smtClean="0">
                <a:solidFill>
                  <a:schemeClr val="tx1"/>
                </a:solidFill>
                <a:latin typeface="Gentium Book Basic" pitchFamily="2" charset="0"/>
              </a:rPr>
              <a:t>So, to avoid risk it is necessary to </a:t>
            </a:r>
            <a:r>
              <a:rPr lang="en-US" sz="2400" dirty="0" smtClean="0">
                <a:solidFill>
                  <a:srgbClr val="FF0000"/>
                </a:solidFill>
                <a:latin typeface="Gentium Book Basic" pitchFamily="2" charset="0"/>
              </a:rPr>
              <a:t>secure data repositories </a:t>
            </a:r>
            <a:r>
              <a:rPr lang="en-US" sz="2400" dirty="0" smtClean="0">
                <a:solidFill>
                  <a:schemeClr val="tx1"/>
                </a:solidFill>
                <a:latin typeface="Gentium Book Basic" pitchFamily="2" charset="0"/>
              </a:rPr>
              <a:t>and also the data that involves </a:t>
            </a:r>
            <a:r>
              <a:rPr lang="en-US" sz="2400" dirty="0" smtClean="0">
                <a:solidFill>
                  <a:srgbClr val="FF0000"/>
                </a:solidFill>
                <a:latin typeface="Gentium Book Basic" pitchFamily="2" charset="0"/>
              </a:rPr>
              <a:t>storage, transit or process</a:t>
            </a:r>
            <a:r>
              <a:rPr lang="en-US" sz="2400" dirty="0" smtClean="0">
                <a:solidFill>
                  <a:schemeClr val="tx1"/>
                </a:solidFill>
                <a:latin typeface="Gentium Book Basic" pitchFamily="2" charset="0"/>
              </a:rPr>
              <a:t>.</a:t>
            </a:r>
          </a:p>
          <a:p>
            <a:pPr algn="just"/>
            <a:r>
              <a:rPr lang="en-US" sz="2400" dirty="0" smtClean="0">
                <a:solidFill>
                  <a:srgbClr val="FF0000"/>
                </a:solidFill>
                <a:latin typeface="Gentium Book Basic" pitchFamily="2" charset="0"/>
              </a:rPr>
              <a:t>Protection of data</a:t>
            </a:r>
            <a:r>
              <a:rPr lang="en-US" sz="2400" dirty="0" smtClean="0">
                <a:solidFill>
                  <a:schemeClr val="tx1"/>
                </a:solidFill>
                <a:latin typeface="Gentium Book Basic" pitchFamily="2" charset="0"/>
              </a:rPr>
              <a:t> is the most important </a:t>
            </a:r>
            <a:r>
              <a:rPr lang="en-US" sz="2400" dirty="0" smtClean="0">
                <a:solidFill>
                  <a:srgbClr val="FF0000"/>
                </a:solidFill>
                <a:latin typeface="Gentium Book Basic" pitchFamily="2" charset="0"/>
              </a:rPr>
              <a:t>challenges</a:t>
            </a:r>
            <a:r>
              <a:rPr lang="en-US" sz="2400" dirty="0" smtClean="0">
                <a:solidFill>
                  <a:schemeClr val="tx1"/>
                </a:solidFill>
                <a:latin typeface="Gentium Book Basic" pitchFamily="2" charset="0"/>
              </a:rPr>
              <a:t> in cloud computing. </a:t>
            </a:r>
          </a:p>
          <a:p>
            <a:pPr algn="just"/>
            <a:r>
              <a:rPr lang="en-US" sz="2400" dirty="0" smtClean="0">
                <a:solidFill>
                  <a:schemeClr val="tx1"/>
                </a:solidFill>
                <a:latin typeface="Gentium Book Basic" pitchFamily="2" charset="0"/>
              </a:rPr>
              <a:t>To enhance the security in cloud computing, it is important to provide </a:t>
            </a:r>
            <a:r>
              <a:rPr lang="en-US" sz="2400" dirty="0" smtClean="0">
                <a:solidFill>
                  <a:srgbClr val="FF0000"/>
                </a:solidFill>
                <a:latin typeface="Gentium Book Basic" pitchFamily="2" charset="0"/>
              </a:rPr>
              <a:t>authentication, authorization and access control for data stored in cloud.</a:t>
            </a:r>
            <a:endParaRPr lang="en-US" sz="2400" dirty="0">
              <a:solidFill>
                <a:srgbClr val="FF0000"/>
              </a:solidFill>
              <a:latin typeface="Gentium Book Basic"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92162"/>
          </a:xfrm>
        </p:spPr>
        <p:txBody>
          <a:bodyPr/>
          <a:lstStyle/>
          <a:p>
            <a:r>
              <a:rPr lang="en-US" b="1" dirty="0" smtClean="0">
                <a:latin typeface="Gentium Book Basic" pitchFamily="2" charset="0"/>
              </a:rPr>
              <a:t>Data Security Issues</a:t>
            </a:r>
            <a:endParaRPr lang="en-US" b="1" dirty="0">
              <a:latin typeface="Gentium Book Basic" pitchFamily="2" charset="0"/>
            </a:endParaRPr>
          </a:p>
        </p:txBody>
      </p:sp>
      <p:sp>
        <p:nvSpPr>
          <p:cNvPr id="3" name="Content Placeholder 2"/>
          <p:cNvSpPr>
            <a:spLocks noGrp="1"/>
          </p:cNvSpPr>
          <p:nvPr>
            <p:ph idx="1"/>
          </p:nvPr>
        </p:nvSpPr>
        <p:spPr>
          <a:xfrm>
            <a:off x="304800" y="1066800"/>
            <a:ext cx="8610600" cy="5410200"/>
          </a:xfrm>
        </p:spPr>
        <p:txBody>
          <a:bodyPr/>
          <a:lstStyle/>
          <a:p>
            <a:r>
              <a:rPr lang="en-US" sz="2200" b="1" dirty="0" smtClean="0">
                <a:solidFill>
                  <a:srgbClr val="FF0000"/>
                </a:solidFill>
                <a:latin typeface="Gentium Book Basic" pitchFamily="2" charset="0"/>
              </a:rPr>
              <a:t>Confidentiality</a:t>
            </a:r>
            <a:endParaRPr lang="en-US" sz="2200" b="1" dirty="0" smtClean="0">
              <a:solidFill>
                <a:schemeClr val="tx1"/>
              </a:solidFill>
              <a:latin typeface="Gentium Book Basic" pitchFamily="2" charset="0"/>
            </a:endParaRPr>
          </a:p>
          <a:p>
            <a:pPr lvl="1"/>
            <a:r>
              <a:rPr lang="en-US" sz="2200" dirty="0" smtClean="0">
                <a:solidFill>
                  <a:schemeClr val="tx1"/>
                </a:solidFill>
                <a:latin typeface="Gentium Book Basic" pitchFamily="2" charset="0"/>
              </a:rPr>
              <a:t>Top vulnerabilities are to be checked to ensure that data is protected from any attacks. </a:t>
            </a:r>
          </a:p>
          <a:p>
            <a:pPr lvl="1"/>
            <a:r>
              <a:rPr lang="en-US" sz="2200" dirty="0" smtClean="0">
                <a:solidFill>
                  <a:schemeClr val="tx1"/>
                </a:solidFill>
                <a:latin typeface="Gentium Book Basic" pitchFamily="2" charset="0"/>
              </a:rPr>
              <a:t>So security test has to be done to protect data from malicious user such as Cross-site Scripting, Access Control mechanisms etc..,.</a:t>
            </a:r>
          </a:p>
          <a:p>
            <a:r>
              <a:rPr lang="en-US" sz="2200" b="1" dirty="0" smtClean="0">
                <a:solidFill>
                  <a:srgbClr val="FF0000"/>
                </a:solidFill>
                <a:latin typeface="Gentium Book Basic" pitchFamily="2" charset="0"/>
              </a:rPr>
              <a:t>Integrity</a:t>
            </a:r>
            <a:endParaRPr lang="en-US" sz="2200" b="1" dirty="0" smtClean="0">
              <a:solidFill>
                <a:schemeClr val="tx1"/>
              </a:solidFill>
              <a:latin typeface="Gentium Book Basic" pitchFamily="2" charset="0"/>
            </a:endParaRPr>
          </a:p>
          <a:p>
            <a:pPr lvl="1"/>
            <a:r>
              <a:rPr lang="en-US" sz="2200" dirty="0" smtClean="0">
                <a:solidFill>
                  <a:schemeClr val="tx1"/>
                </a:solidFill>
                <a:latin typeface="Gentium Book Basic" pitchFamily="2" charset="0"/>
              </a:rPr>
              <a:t>To provide security to the client data, thin clients are used where only few resources are available. </a:t>
            </a:r>
          </a:p>
          <a:p>
            <a:pPr lvl="1"/>
            <a:r>
              <a:rPr lang="en-US" sz="2200" dirty="0" smtClean="0">
                <a:solidFill>
                  <a:schemeClr val="tx1"/>
                </a:solidFill>
                <a:latin typeface="Gentium Book Basic" pitchFamily="2" charset="0"/>
              </a:rPr>
              <a:t>Users should not store their personal data such as passwords so that integrity can be assured.</a:t>
            </a:r>
          </a:p>
          <a:p>
            <a:pPr algn="just"/>
            <a:r>
              <a:rPr lang="en-US" sz="2200" b="1" dirty="0" smtClean="0">
                <a:solidFill>
                  <a:srgbClr val="FF0000"/>
                </a:solidFill>
                <a:latin typeface="Gentium Book Basic" pitchFamily="2" charset="0"/>
              </a:rPr>
              <a:t>Availability</a:t>
            </a:r>
          </a:p>
          <a:p>
            <a:pPr lvl="1" algn="just"/>
            <a:r>
              <a:rPr lang="en-US" sz="2200" dirty="0" smtClean="0">
                <a:solidFill>
                  <a:schemeClr val="tx1"/>
                </a:solidFill>
                <a:latin typeface="Gentium Book Basic" pitchFamily="2" charset="0"/>
              </a:rPr>
              <a:t> Availability is the most important issue in several organizations facing downtime as a major issue.</a:t>
            </a:r>
          </a:p>
          <a:p>
            <a:pPr lvl="1" algn="just"/>
            <a:r>
              <a:rPr lang="en-US" sz="2200" dirty="0" smtClean="0">
                <a:solidFill>
                  <a:schemeClr val="tx1"/>
                </a:solidFill>
                <a:latin typeface="Gentium Book Basic" pitchFamily="2" charset="0"/>
              </a:rPr>
              <a:t>It depends on the agreement between vendor and the client.</a:t>
            </a:r>
          </a:p>
          <a:p>
            <a:pPr lvl="1"/>
            <a:endParaRPr lang="en-US" sz="2200" dirty="0">
              <a:latin typeface="Gentium Book Basic"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Gentium Book Basic" pitchFamily="2" charset="0"/>
              </a:rPr>
              <a:t>Data Security Issues</a:t>
            </a:r>
            <a:endParaRPr lang="en-US" b="1" dirty="0">
              <a:latin typeface="Gentium Book Basic" pitchFamily="2" charset="0"/>
            </a:endParaRPr>
          </a:p>
        </p:txBody>
      </p:sp>
      <p:sp>
        <p:nvSpPr>
          <p:cNvPr id="3" name="Content Placeholder 2"/>
          <p:cNvSpPr>
            <a:spLocks noGrp="1"/>
          </p:cNvSpPr>
          <p:nvPr>
            <p:ph idx="1"/>
          </p:nvPr>
        </p:nvSpPr>
        <p:spPr>
          <a:xfrm>
            <a:off x="228600" y="1219200"/>
            <a:ext cx="8686800" cy="5105400"/>
          </a:xfrm>
        </p:spPr>
        <p:txBody>
          <a:bodyPr/>
          <a:lstStyle/>
          <a:p>
            <a:pPr algn="just"/>
            <a:r>
              <a:rPr lang="en-US" sz="2400" b="1" i="1" dirty="0" smtClean="0">
                <a:solidFill>
                  <a:srgbClr val="FF0000"/>
                </a:solidFill>
                <a:latin typeface="Gentium Book Basic" pitchFamily="2" charset="0"/>
              </a:rPr>
              <a:t>Locality</a:t>
            </a:r>
          </a:p>
          <a:p>
            <a:pPr lvl="1" algn="just"/>
            <a:r>
              <a:rPr lang="en-US" sz="2400" dirty="0" smtClean="0">
                <a:solidFill>
                  <a:schemeClr val="tx1"/>
                </a:solidFill>
                <a:latin typeface="Gentium Book Basic" pitchFamily="2" charset="0"/>
                <a:ea typeface="+mn-ea"/>
                <a:cs typeface="+mn-cs"/>
              </a:rPr>
              <a:t>In cloud computing, the data is distributed over the number of regions and to find the location of data is difficult.</a:t>
            </a:r>
          </a:p>
          <a:p>
            <a:pPr lvl="1" algn="just"/>
            <a:r>
              <a:rPr lang="en-US" sz="2400" dirty="0" smtClean="0">
                <a:solidFill>
                  <a:schemeClr val="tx1"/>
                </a:solidFill>
                <a:latin typeface="Gentium Book Basic" pitchFamily="2" charset="0"/>
                <a:ea typeface="+mn-ea"/>
                <a:cs typeface="+mn-cs"/>
              </a:rPr>
              <a:t>When the data is moved to different geographic locations the laws governing on that data can also change. So there is an issue of compliance and data privacy laws in cloud computing.</a:t>
            </a:r>
          </a:p>
          <a:p>
            <a:pPr lvl="1" algn="just"/>
            <a:r>
              <a:rPr lang="en-US" sz="2400" dirty="0" smtClean="0">
                <a:solidFill>
                  <a:schemeClr val="tx1"/>
                </a:solidFill>
                <a:latin typeface="Gentium Book Basic" pitchFamily="2" charset="0"/>
                <a:ea typeface="+mn-ea"/>
                <a:cs typeface="+mn-cs"/>
              </a:rPr>
              <a:t>Customers should know their data location and it is to be intimated by the service provider</a:t>
            </a:r>
            <a:endParaRPr lang="en-US" sz="2400" dirty="0">
              <a:latin typeface="Gentium Book Basic"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latin typeface="Gentium Book Basic" pitchFamily="2" charset="0"/>
              </a:rPr>
              <a:t>Data Security Issues</a:t>
            </a:r>
            <a:endParaRPr lang="en-US" b="1" dirty="0">
              <a:latin typeface="Gentium Book Basic" pitchFamily="2" charset="0"/>
            </a:endParaRPr>
          </a:p>
        </p:txBody>
      </p:sp>
      <p:sp>
        <p:nvSpPr>
          <p:cNvPr id="3" name="Content Placeholder 2"/>
          <p:cNvSpPr>
            <a:spLocks noGrp="1"/>
          </p:cNvSpPr>
          <p:nvPr>
            <p:ph idx="1"/>
          </p:nvPr>
        </p:nvSpPr>
        <p:spPr>
          <a:xfrm>
            <a:off x="228600" y="914400"/>
            <a:ext cx="8686800" cy="5791200"/>
          </a:xfrm>
        </p:spPr>
        <p:txBody>
          <a:bodyPr/>
          <a:lstStyle/>
          <a:p>
            <a:pPr algn="just"/>
            <a:r>
              <a:rPr lang="en-US" sz="2200" b="1" i="1" dirty="0" smtClean="0">
                <a:solidFill>
                  <a:srgbClr val="FF0000"/>
                </a:solidFill>
                <a:latin typeface="Gentium Book Basic" pitchFamily="2" charset="0"/>
              </a:rPr>
              <a:t>Integrity</a:t>
            </a:r>
          </a:p>
          <a:p>
            <a:pPr lvl="1" algn="just"/>
            <a:r>
              <a:rPr lang="en-US" sz="2200" dirty="0" smtClean="0">
                <a:solidFill>
                  <a:schemeClr val="tx1"/>
                </a:solidFill>
                <a:latin typeface="Gentium Book Basic" pitchFamily="2" charset="0"/>
                <a:ea typeface="+mn-ea"/>
                <a:cs typeface="+mn-cs"/>
              </a:rPr>
              <a:t>The system should maintain security such that data can be only modified by the authorized person. </a:t>
            </a:r>
          </a:p>
          <a:p>
            <a:pPr lvl="1" algn="just"/>
            <a:r>
              <a:rPr lang="en-US" sz="2200" dirty="0" smtClean="0">
                <a:solidFill>
                  <a:schemeClr val="tx1"/>
                </a:solidFill>
                <a:latin typeface="Gentium Book Basic" pitchFamily="2" charset="0"/>
                <a:ea typeface="+mn-ea"/>
                <a:cs typeface="+mn-cs"/>
              </a:rPr>
              <a:t>In cloud based environment, data integrity must be maintained correctly to avoid the data lost. In general every transactions in cloud computing should follow ACID Properties to preserver data integrity.</a:t>
            </a:r>
          </a:p>
          <a:p>
            <a:pPr algn="just"/>
            <a:r>
              <a:rPr lang="en-US" sz="2200" b="1" i="1" dirty="0" smtClean="0">
                <a:solidFill>
                  <a:srgbClr val="FF0000"/>
                </a:solidFill>
                <a:latin typeface="Gentium Book Basic" pitchFamily="2" charset="0"/>
              </a:rPr>
              <a:t>Confidentiality</a:t>
            </a:r>
          </a:p>
          <a:p>
            <a:pPr lvl="1" algn="just"/>
            <a:r>
              <a:rPr lang="en-US" sz="2200" dirty="0" smtClean="0">
                <a:solidFill>
                  <a:schemeClr val="tx1"/>
                </a:solidFill>
                <a:latin typeface="Gentium Book Basic" pitchFamily="2" charset="0"/>
                <a:ea typeface="+mn-ea"/>
                <a:cs typeface="+mn-cs"/>
              </a:rPr>
              <a:t>Data is stored on remote servers by the cloud users and content such as data, videos etc.., can be stored with the single or multi cloud providers. </a:t>
            </a:r>
          </a:p>
          <a:p>
            <a:pPr lvl="1" algn="just"/>
            <a:r>
              <a:rPr lang="en-US" sz="2200" dirty="0" smtClean="0">
                <a:solidFill>
                  <a:schemeClr val="tx1"/>
                </a:solidFill>
                <a:latin typeface="Gentium Book Basic" pitchFamily="2" charset="0"/>
                <a:ea typeface="+mn-ea"/>
                <a:cs typeface="+mn-cs"/>
              </a:rPr>
              <a:t>When data is stored in the remote server, data confidentiality is one of the important requirements. </a:t>
            </a:r>
          </a:p>
          <a:p>
            <a:pPr lvl="1" algn="just"/>
            <a:r>
              <a:rPr lang="en-US" sz="2200" dirty="0" smtClean="0">
                <a:solidFill>
                  <a:schemeClr val="tx1"/>
                </a:solidFill>
                <a:latin typeface="Gentium Book Basic" pitchFamily="2" charset="0"/>
                <a:ea typeface="+mn-ea"/>
                <a:cs typeface="+mn-cs"/>
              </a:rPr>
              <a:t>To maintain confidentiality data understanding and its classification, users should be aware of which data is stored in cloud and its accessibility</a:t>
            </a:r>
            <a:endParaRPr lang="en-US" sz="2200" dirty="0">
              <a:latin typeface="Gentium Book Basic"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latin typeface="Gentium Book Basic" pitchFamily="2" charset="0"/>
              </a:rPr>
              <a:t>Data Security Issues</a:t>
            </a:r>
            <a:endParaRPr lang="en-US" b="1" dirty="0">
              <a:latin typeface="Gentium Book Basic" pitchFamily="2" charset="0"/>
            </a:endParaRPr>
          </a:p>
        </p:txBody>
      </p:sp>
      <p:sp>
        <p:nvSpPr>
          <p:cNvPr id="3" name="Content Placeholder 2"/>
          <p:cNvSpPr>
            <a:spLocks noGrp="1"/>
          </p:cNvSpPr>
          <p:nvPr>
            <p:ph idx="1"/>
          </p:nvPr>
        </p:nvSpPr>
        <p:spPr>
          <a:xfrm>
            <a:off x="228600" y="914400"/>
            <a:ext cx="8686800" cy="5791200"/>
          </a:xfrm>
        </p:spPr>
        <p:txBody>
          <a:bodyPr/>
          <a:lstStyle/>
          <a:p>
            <a:r>
              <a:rPr lang="en-US" sz="2400" b="1" i="1" dirty="0" smtClean="0">
                <a:solidFill>
                  <a:srgbClr val="FF0000"/>
                </a:solidFill>
                <a:latin typeface="Gentium Book Basic" pitchFamily="2" charset="0"/>
              </a:rPr>
              <a:t>Breaches</a:t>
            </a:r>
          </a:p>
          <a:p>
            <a:pPr lvl="1"/>
            <a:r>
              <a:rPr lang="en-US" sz="2400" dirty="0" smtClean="0">
                <a:solidFill>
                  <a:schemeClr val="tx1"/>
                </a:solidFill>
                <a:latin typeface="Gentium Book Basic" pitchFamily="2" charset="0"/>
                <a:ea typeface="+mn-ea"/>
                <a:cs typeface="+mn-cs"/>
              </a:rPr>
              <a:t>Data Breaches is another important security issue to be concentrated in cloud. </a:t>
            </a:r>
          </a:p>
          <a:p>
            <a:pPr lvl="1"/>
            <a:r>
              <a:rPr lang="en-US" sz="2400" dirty="0" smtClean="0">
                <a:solidFill>
                  <a:schemeClr val="tx1"/>
                </a:solidFill>
                <a:latin typeface="Gentium Book Basic" pitchFamily="2" charset="0"/>
                <a:ea typeface="+mn-ea"/>
                <a:cs typeface="+mn-cs"/>
              </a:rPr>
              <a:t>Since large data from various users are stored in the cloud, there is a possibility of malicious user entering the cloud such that the entire cloud environment is prone to a high value attack. </a:t>
            </a:r>
          </a:p>
          <a:p>
            <a:pPr lvl="1"/>
            <a:r>
              <a:rPr lang="en-US" sz="2400" dirty="0" smtClean="0">
                <a:solidFill>
                  <a:schemeClr val="tx1"/>
                </a:solidFill>
                <a:latin typeface="Gentium Book Basic" pitchFamily="2" charset="0"/>
                <a:ea typeface="+mn-ea"/>
                <a:cs typeface="+mn-cs"/>
              </a:rPr>
              <a:t>A breach can occur due to various accidenta</a:t>
            </a:r>
            <a:r>
              <a:rPr lang="en-US" sz="2400" dirty="0" smtClean="0">
                <a:latin typeface="Gentium Book Basic" pitchFamily="2" charset="0"/>
                <a:ea typeface="+mn-ea"/>
                <a:cs typeface="+mn-cs"/>
              </a:rPr>
              <a:t>l </a:t>
            </a:r>
            <a:r>
              <a:rPr lang="en-US" sz="2400" dirty="0" smtClean="0">
                <a:solidFill>
                  <a:schemeClr val="tx1"/>
                </a:solidFill>
                <a:latin typeface="Gentium Book Basic" pitchFamily="2" charset="0"/>
                <a:ea typeface="+mn-ea"/>
                <a:cs typeface="+mn-cs"/>
              </a:rPr>
              <a:t>transmission issues or due to insider attack.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latin typeface="Gentium Book Basic" pitchFamily="2" charset="0"/>
              </a:rPr>
              <a:t>Data Security Issues</a:t>
            </a:r>
            <a:endParaRPr lang="en-US" b="1" dirty="0">
              <a:latin typeface="Gentium Book Basic" pitchFamily="2" charset="0"/>
            </a:endParaRPr>
          </a:p>
        </p:txBody>
      </p:sp>
      <p:sp>
        <p:nvSpPr>
          <p:cNvPr id="3" name="Content Placeholder 2"/>
          <p:cNvSpPr>
            <a:spLocks noGrp="1"/>
          </p:cNvSpPr>
          <p:nvPr>
            <p:ph idx="1"/>
          </p:nvPr>
        </p:nvSpPr>
        <p:spPr>
          <a:xfrm>
            <a:off x="228600" y="1066800"/>
            <a:ext cx="8686800" cy="5638800"/>
          </a:xfrm>
        </p:spPr>
        <p:txBody>
          <a:bodyPr/>
          <a:lstStyle/>
          <a:p>
            <a:r>
              <a:rPr lang="en-US" sz="2400" b="1" i="1" dirty="0" smtClean="0">
                <a:solidFill>
                  <a:srgbClr val="FF0000"/>
                </a:solidFill>
                <a:latin typeface="Gentium Book Basic" pitchFamily="2" charset="0"/>
              </a:rPr>
              <a:t>Access</a:t>
            </a:r>
          </a:p>
          <a:p>
            <a:pPr lvl="1" algn="just"/>
            <a:r>
              <a:rPr lang="en-US" sz="2400" dirty="0" smtClean="0">
                <a:solidFill>
                  <a:schemeClr val="tx1"/>
                </a:solidFill>
                <a:latin typeface="Gentium Book Basic" pitchFamily="2" charset="0"/>
                <a:ea typeface="+mn-ea"/>
                <a:cs typeface="+mn-cs"/>
              </a:rPr>
              <a:t>Data access mainly refers to the data security policies. In an organization, the employees will be given access to the section of data based on their company security policies. </a:t>
            </a:r>
          </a:p>
          <a:p>
            <a:pPr lvl="1" algn="just"/>
            <a:r>
              <a:rPr lang="en-US" sz="2400" dirty="0" smtClean="0">
                <a:solidFill>
                  <a:schemeClr val="tx1"/>
                </a:solidFill>
                <a:latin typeface="Gentium Book Basic" pitchFamily="2" charset="0"/>
                <a:ea typeface="+mn-ea"/>
                <a:cs typeface="+mn-cs"/>
              </a:rPr>
              <a:t>The same data cannot be accessed by the other employee working in the same organization. </a:t>
            </a:r>
            <a:endParaRPr lang="en-US" sz="2400" dirty="0" smtClean="0">
              <a:latin typeface="Gentium Book Basic" pitchFamily="2" charset="0"/>
              <a:ea typeface="+mn-ea"/>
              <a:cs typeface="+mn-cs"/>
            </a:endParaRPr>
          </a:p>
          <a:p>
            <a:pPr lvl="1" algn="just"/>
            <a:r>
              <a:rPr lang="en-US" sz="2400" dirty="0" smtClean="0">
                <a:solidFill>
                  <a:schemeClr val="tx1"/>
                </a:solidFill>
                <a:latin typeface="Gentium Book Basic" pitchFamily="2" charset="0"/>
                <a:ea typeface="+mn-ea"/>
                <a:cs typeface="+mn-cs"/>
              </a:rPr>
              <a:t>Various encryption techniques and key management mechanisms are used to ensure that data are shared only with the valid users.</a:t>
            </a:r>
          </a:p>
          <a:p>
            <a:pPr lvl="1" algn="just"/>
            <a:r>
              <a:rPr lang="en-US" sz="2400" dirty="0" smtClean="0">
                <a:solidFill>
                  <a:schemeClr val="tx1"/>
                </a:solidFill>
                <a:latin typeface="Gentium Book Basic" pitchFamily="2" charset="0"/>
                <a:ea typeface="+mn-ea"/>
                <a:cs typeface="+mn-cs"/>
              </a:rPr>
              <a:t>The key is distributed only to the authorized parties using various key distribution mechanisms.</a:t>
            </a:r>
            <a:endParaRPr lang="en-US" sz="2400" dirty="0">
              <a:latin typeface="Gentium Book Basic"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latin typeface="Gentium Book Basic" pitchFamily="2" charset="0"/>
              </a:rPr>
              <a:t>Data Security Issues</a:t>
            </a:r>
            <a:endParaRPr lang="en-US" b="1" dirty="0">
              <a:latin typeface="Gentium Book Basic" pitchFamily="2" charset="0"/>
            </a:endParaRPr>
          </a:p>
        </p:txBody>
      </p:sp>
      <p:sp>
        <p:nvSpPr>
          <p:cNvPr id="3" name="Content Placeholder 2"/>
          <p:cNvSpPr>
            <a:spLocks noGrp="1"/>
          </p:cNvSpPr>
          <p:nvPr>
            <p:ph idx="1"/>
          </p:nvPr>
        </p:nvSpPr>
        <p:spPr>
          <a:xfrm>
            <a:off x="228600" y="914400"/>
            <a:ext cx="8686800" cy="5791200"/>
          </a:xfrm>
        </p:spPr>
        <p:txBody>
          <a:bodyPr/>
          <a:lstStyle/>
          <a:p>
            <a:r>
              <a:rPr lang="en-US" sz="2400" b="1" i="1" dirty="0" smtClean="0">
                <a:solidFill>
                  <a:srgbClr val="FF0000"/>
                </a:solidFill>
                <a:latin typeface="Gentium Book Basic" pitchFamily="2" charset="0"/>
              </a:rPr>
              <a:t>Segregation</a:t>
            </a:r>
          </a:p>
          <a:p>
            <a:pPr lvl="1"/>
            <a:r>
              <a:rPr lang="en-US" sz="2400" dirty="0" smtClean="0">
                <a:solidFill>
                  <a:schemeClr val="tx1"/>
                </a:solidFill>
                <a:latin typeface="Gentium Book Basic" pitchFamily="2" charset="0"/>
                <a:ea typeface="+mn-ea"/>
                <a:cs typeface="+mn-cs"/>
              </a:rPr>
              <a:t>One the major characteristics of cloud computing is multi-tenancy. </a:t>
            </a:r>
          </a:p>
          <a:p>
            <a:pPr lvl="1"/>
            <a:r>
              <a:rPr lang="en-US" sz="2400" dirty="0" smtClean="0">
                <a:solidFill>
                  <a:schemeClr val="tx1"/>
                </a:solidFill>
                <a:latin typeface="Gentium Book Basic" pitchFamily="2" charset="0"/>
                <a:ea typeface="+mn-ea"/>
                <a:cs typeface="+mn-cs"/>
              </a:rPr>
              <a:t>Since multi-tenancy allows to store data by multiple users on cloud servers there is a possibility of data intrusion. </a:t>
            </a:r>
          </a:p>
          <a:p>
            <a:pPr lvl="1"/>
            <a:r>
              <a:rPr lang="en-US" sz="2400" dirty="0" smtClean="0">
                <a:solidFill>
                  <a:schemeClr val="tx1"/>
                </a:solidFill>
                <a:latin typeface="Gentium Book Basic" pitchFamily="2" charset="0"/>
                <a:ea typeface="+mn-ea"/>
                <a:cs typeface="+mn-cs"/>
              </a:rPr>
              <a:t>By injecting a client code or by using any application, data can be intruded. </a:t>
            </a:r>
          </a:p>
          <a:p>
            <a:pPr lvl="1"/>
            <a:r>
              <a:rPr lang="en-US" sz="2400" dirty="0" smtClean="0">
                <a:solidFill>
                  <a:schemeClr val="tx1"/>
                </a:solidFill>
                <a:latin typeface="Gentium Book Basic" pitchFamily="2" charset="0"/>
                <a:ea typeface="+mn-ea"/>
                <a:cs typeface="+mn-cs"/>
              </a:rPr>
              <a:t>So there is a necessity to store data separately from the remaining customer’s data.</a:t>
            </a:r>
          </a:p>
          <a:p>
            <a:pPr lvl="1"/>
            <a:r>
              <a:rPr lang="en-US" sz="2400" dirty="0" smtClean="0">
                <a:solidFill>
                  <a:schemeClr val="tx1"/>
                </a:solidFill>
                <a:latin typeface="Gentium Book Basic" pitchFamily="2" charset="0"/>
                <a:ea typeface="+mn-ea"/>
                <a:cs typeface="+mn-cs"/>
              </a:rPr>
              <a:t>Vulnerabilities with data segregation can be detected or found out using the tests such as SQL injection </a:t>
            </a:r>
            <a:r>
              <a:rPr lang="en-US" sz="2400" dirty="0" err="1" smtClean="0">
                <a:solidFill>
                  <a:schemeClr val="tx1"/>
                </a:solidFill>
                <a:latin typeface="Gentium Book Basic" pitchFamily="2" charset="0"/>
                <a:ea typeface="+mn-ea"/>
                <a:cs typeface="+mn-cs"/>
              </a:rPr>
              <a:t>aws</a:t>
            </a:r>
            <a:r>
              <a:rPr lang="en-US" sz="2400" dirty="0" smtClean="0">
                <a:solidFill>
                  <a:schemeClr val="tx1"/>
                </a:solidFill>
                <a:latin typeface="Gentium Book Basic" pitchFamily="2" charset="0"/>
                <a:ea typeface="+mn-ea"/>
                <a:cs typeface="+mn-cs"/>
              </a:rPr>
              <a:t>, Data validation and insecure storage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latin typeface="Gentium Book Basic" pitchFamily="2" charset="0"/>
              </a:rPr>
              <a:t>Data Security Issues</a:t>
            </a:r>
            <a:endParaRPr lang="en-US" b="1" dirty="0">
              <a:latin typeface="Gentium Book Basic" pitchFamily="2" charset="0"/>
            </a:endParaRPr>
          </a:p>
        </p:txBody>
      </p:sp>
      <p:sp>
        <p:nvSpPr>
          <p:cNvPr id="3" name="Content Placeholder 2"/>
          <p:cNvSpPr>
            <a:spLocks noGrp="1"/>
          </p:cNvSpPr>
          <p:nvPr>
            <p:ph idx="1"/>
          </p:nvPr>
        </p:nvSpPr>
        <p:spPr>
          <a:xfrm>
            <a:off x="228600" y="1066800"/>
            <a:ext cx="8686800" cy="5638800"/>
          </a:xfrm>
        </p:spPr>
        <p:txBody>
          <a:bodyPr/>
          <a:lstStyle/>
          <a:p>
            <a:pPr algn="just"/>
            <a:r>
              <a:rPr lang="en-US" sz="2400" b="1" i="1" dirty="0" smtClean="0">
                <a:solidFill>
                  <a:srgbClr val="FF0000"/>
                </a:solidFill>
                <a:latin typeface="Gentium Book Basic" pitchFamily="2" charset="0"/>
              </a:rPr>
              <a:t>Storage</a:t>
            </a:r>
          </a:p>
          <a:p>
            <a:pPr lvl="1" algn="just"/>
            <a:r>
              <a:rPr lang="en-US" sz="2400" dirty="0" smtClean="0">
                <a:solidFill>
                  <a:schemeClr val="tx1"/>
                </a:solidFill>
                <a:latin typeface="Gentium Book Basic" pitchFamily="2" charset="0"/>
                <a:ea typeface="+mn-ea"/>
                <a:cs typeface="+mn-cs"/>
              </a:rPr>
              <a:t>The data stored in virtual machines have many issues one such issue is reliability of data storage. </a:t>
            </a:r>
          </a:p>
          <a:p>
            <a:pPr lvl="1" algn="just"/>
            <a:r>
              <a:rPr lang="en-US" sz="2400" dirty="0" smtClean="0">
                <a:solidFill>
                  <a:schemeClr val="tx1"/>
                </a:solidFill>
                <a:latin typeface="Gentium Book Basic" pitchFamily="2" charset="0"/>
                <a:ea typeface="+mn-ea"/>
                <a:cs typeface="+mn-cs"/>
              </a:rPr>
              <a:t>Virtual machines needs to be stored in a physical infrastructure which may cause security risk.</a:t>
            </a:r>
          </a:p>
          <a:p>
            <a:pPr algn="just"/>
            <a:r>
              <a:rPr lang="en-US" sz="2400" b="1" i="1" dirty="0" smtClean="0">
                <a:solidFill>
                  <a:srgbClr val="FF0000"/>
                </a:solidFill>
                <a:latin typeface="Gentium Book Basic" pitchFamily="2" charset="0"/>
              </a:rPr>
              <a:t>Data Center Operation</a:t>
            </a:r>
          </a:p>
          <a:p>
            <a:pPr lvl="1" algn="just"/>
            <a:r>
              <a:rPr lang="en-US" sz="2400" dirty="0" smtClean="0">
                <a:solidFill>
                  <a:schemeClr val="tx1"/>
                </a:solidFill>
                <a:latin typeface="Gentium Book Basic" pitchFamily="2" charset="0"/>
                <a:ea typeface="+mn-ea"/>
                <a:cs typeface="+mn-cs"/>
              </a:rPr>
              <a:t>In case of data transfer bottlenecks and disaster, organizations using cloud computing applications needs to protect the user’s data without any loss. </a:t>
            </a:r>
          </a:p>
          <a:p>
            <a:pPr lvl="1" algn="just"/>
            <a:r>
              <a:rPr lang="en-US" sz="2400" dirty="0" smtClean="0">
                <a:solidFill>
                  <a:schemeClr val="tx1"/>
                </a:solidFill>
                <a:latin typeface="Gentium Book Basic" pitchFamily="2" charset="0"/>
                <a:ea typeface="+mn-ea"/>
                <a:cs typeface="+mn-cs"/>
              </a:rPr>
              <a:t>If data is not managed properly, then there is an issue of data storage and data access. </a:t>
            </a:r>
          </a:p>
          <a:p>
            <a:pPr lvl="1" algn="just"/>
            <a:r>
              <a:rPr lang="en-US" sz="2400" dirty="0" smtClean="0">
                <a:solidFill>
                  <a:schemeClr val="tx1"/>
                </a:solidFill>
                <a:latin typeface="Gentium Book Basic" pitchFamily="2" charset="0"/>
                <a:ea typeface="+mn-ea"/>
                <a:cs typeface="+mn-cs"/>
              </a:rPr>
              <a:t>In case of disaster, the cloud providers are responsible for the loss of data.</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2544</TotalTime>
  <Words>1122</Words>
  <Application>Microsoft Office PowerPoint</Application>
  <PresentationFormat>On-screen Show (4:3)</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Default Design</vt:lpstr>
      <vt:lpstr>Data Security Issues in Cloud Computing</vt:lpstr>
      <vt:lpstr>Data Security Issues</vt:lpstr>
      <vt:lpstr>Data Security Issues</vt:lpstr>
      <vt:lpstr>Data Security Issues</vt:lpstr>
      <vt:lpstr>Data Security Issues</vt:lpstr>
      <vt:lpstr>Data Security Issues</vt:lpstr>
      <vt:lpstr>Data Security Issues</vt:lpstr>
      <vt:lpstr>Data Security Issues</vt:lpstr>
      <vt:lpstr>Data Security Issues</vt:lpstr>
      <vt:lpstr>Solutions to Data Security Challenges</vt:lpstr>
      <vt:lpstr>Solutions to Data Security Challenges</vt:lpstr>
      <vt:lpstr>Solution for each Data Security Issue</vt:lpstr>
      <vt:lpstr>References</vt:lpstr>
    </vt:vector>
  </TitlesOfParts>
  <Company>NRL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Issues in Cloud Computing</dc:title>
  <dc:creator>Anya Kim</dc:creator>
  <cp:lastModifiedBy>staff</cp:lastModifiedBy>
  <cp:revision>43</cp:revision>
  <dcterms:created xsi:type="dcterms:W3CDTF">2010-04-29T18:32:53Z</dcterms:created>
  <dcterms:modified xsi:type="dcterms:W3CDTF">2017-09-19T06:05:57Z</dcterms:modified>
</cp:coreProperties>
</file>