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ustom.xml" ContentType="application/vnd.openxmlformats-officedocument.custom-properties+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28"/>
  </p:notesMasterIdLst>
  <p:sldIdLst>
    <p:sldId id="257" r:id="rId2"/>
    <p:sldId id="328" r:id="rId3"/>
    <p:sldId id="266" r:id="rId4"/>
    <p:sldId id="269" r:id="rId5"/>
    <p:sldId id="270" r:id="rId6"/>
    <p:sldId id="272" r:id="rId7"/>
    <p:sldId id="273" r:id="rId8"/>
    <p:sldId id="322" r:id="rId9"/>
    <p:sldId id="323" r:id="rId10"/>
    <p:sldId id="276" r:id="rId11"/>
    <p:sldId id="277" r:id="rId12"/>
    <p:sldId id="324" r:id="rId13"/>
    <p:sldId id="278" r:id="rId14"/>
    <p:sldId id="279" r:id="rId15"/>
    <p:sldId id="325" r:id="rId16"/>
    <p:sldId id="281" r:id="rId17"/>
    <p:sldId id="282" r:id="rId18"/>
    <p:sldId id="330" r:id="rId19"/>
    <p:sldId id="326" r:id="rId20"/>
    <p:sldId id="284" r:id="rId21"/>
    <p:sldId id="327" r:id="rId22"/>
    <p:sldId id="329" r:id="rId23"/>
    <p:sldId id="263" r:id="rId24"/>
    <p:sldId id="331" r:id="rId25"/>
    <p:sldId id="332" r:id="rId26"/>
    <p:sldId id="333" r:id="rId27"/>
  </p:sldIdLst>
  <p:sldSz cx="9144000" cy="6858000" type="screen4x3"/>
  <p:notesSz cx="6858000" cy="9144000"/>
  <p:defaultTextStyle>
    <a:defPPr>
      <a:defRPr lang="es-E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66"/>
    <a:srgbClr val="0099FF"/>
    <a:srgbClr val="3333FF"/>
    <a:srgbClr val="0000FF"/>
    <a:srgbClr val="0EB1E7"/>
    <a:srgbClr val="FFD347"/>
    <a:srgbClr val="B88C00"/>
    <a:srgbClr val="FFC305"/>
    <a:srgbClr val="D09E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913"/>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1E6952A-B9F1-4391-BA7A-6A9433DDB15F}" type="datetimeFigureOut">
              <a:rPr lang="en-US" smtClean="0"/>
              <a:pPr/>
              <a:t>7/3/2017</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EEF0FBD-C37E-4217-A4E8-4644E3F0F0F3}"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Rot="1" noChangeAspect="1" noChangeArrowheads="1" noTextEdit="1"/>
          </p:cNvSpPr>
          <p:nvPr>
            <p:ph type="sldImg"/>
          </p:nvPr>
        </p:nvSpPr>
        <p:spPr>
          <a:xfrm>
            <a:off x="1144588" y="685800"/>
            <a:ext cx="4568825" cy="3427413"/>
          </a:xfrm>
          <a:noFill/>
        </p:spPr>
      </p:sp>
      <p:sp>
        <p:nvSpPr>
          <p:cNvPr id="61443" name="Rectangle 3"/>
          <p:cNvSpPr>
            <a:spLocks noGrp="1" noChangeArrowheads="1"/>
          </p:cNvSpPr>
          <p:nvPr>
            <p:ph type="body" idx="1"/>
          </p:nvPr>
        </p:nvSpPr>
        <p:spPr>
          <a:xfrm>
            <a:off x="913805" y="4343704"/>
            <a:ext cx="5030391" cy="4113892"/>
          </a:xfrm>
          <a:noFill/>
        </p:spPr>
        <p:txBody>
          <a:bodyPr/>
          <a:lstStyle/>
          <a:p>
            <a:endParaRPr lang="en-US" smtClean="0">
              <a:latin typeface="Times New Roman" pitchFamily="18" charset="0"/>
              <a:ea typeface="ＭＳ Ｐゴシック" pitchFamily="34" charset="-128"/>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endParaRPr lang="en-US"/>
          </a:p>
        </p:txBody>
      </p:sp>
      <p:sp>
        <p:nvSpPr>
          <p:cNvPr id="4" name="Slide Number Placeholder 3"/>
          <p:cNvSpPr>
            <a:spLocks noGrp="1"/>
          </p:cNvSpPr>
          <p:nvPr>
            <p:ph type="sldNum" sz="quarter" idx="5"/>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a:lstStyle/>
          <a:p>
            <a:pPr>
              <a:defRPr/>
            </a:pPr>
            <a:fld id="{6A651F1B-5CC6-401C-92BE-49AFDB7E5066}" type="slidenum">
              <a:rPr lang="zh-CN" altLang="en-US" smtClean="0"/>
              <a:pPr>
                <a:defRPr/>
              </a:pPr>
              <a:t>14</a:t>
            </a:fld>
            <a:endParaRPr lang="en-US"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endParaRPr lang="en-US"/>
          </a:p>
        </p:txBody>
      </p:sp>
      <p:sp>
        <p:nvSpPr>
          <p:cNvPr id="4" name="Slide Number Placeholder 3"/>
          <p:cNvSpPr>
            <a:spLocks noGrp="1"/>
          </p:cNvSpPr>
          <p:nvPr>
            <p:ph type="sldNum" sz="quarter" idx="5"/>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a:lstStyle/>
          <a:p>
            <a:pPr>
              <a:defRPr/>
            </a:pPr>
            <a:fld id="{6A651F1B-5CC6-401C-92BE-49AFDB7E5066}" type="slidenum">
              <a:rPr lang="zh-CN" altLang="en-US" smtClean="0"/>
              <a:pPr>
                <a:defRPr/>
              </a:pPr>
              <a:t>15</a:t>
            </a:fld>
            <a:endParaRPr lang="en-US"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endParaRPr lang="en-US"/>
          </a:p>
        </p:txBody>
      </p:sp>
      <p:sp>
        <p:nvSpPr>
          <p:cNvPr id="4" name="Slide Number Placeholder 3"/>
          <p:cNvSpPr>
            <a:spLocks noGrp="1"/>
          </p:cNvSpPr>
          <p:nvPr>
            <p:ph type="sldNum" sz="quarter" idx="5"/>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a:lstStyle/>
          <a:p>
            <a:pPr>
              <a:defRPr/>
            </a:pPr>
            <a:fld id="{76EAEEFC-9839-4DC6-99CC-4BE0E51230AB}" type="slidenum">
              <a:rPr lang="zh-CN" altLang="en-US" smtClean="0"/>
              <a:pPr>
                <a:defRPr/>
              </a:pPr>
              <a:t>16</a:t>
            </a:fld>
            <a:endParaRPr lang="en-US"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Rot="1" noChangeAspect="1" noChangeArrowheads="1" noTextEdit="1"/>
          </p:cNvSpPr>
          <p:nvPr>
            <p:ph type="sldImg"/>
          </p:nvPr>
        </p:nvSpPr>
        <p:spPr>
          <a:xfrm>
            <a:off x="1144588" y="685800"/>
            <a:ext cx="4568825" cy="3427413"/>
          </a:xfrm>
          <a:noFill/>
        </p:spPr>
      </p:sp>
      <p:sp>
        <p:nvSpPr>
          <p:cNvPr id="74755" name="Rectangle 3"/>
          <p:cNvSpPr>
            <a:spLocks noGrp="1" noChangeArrowheads="1"/>
          </p:cNvSpPr>
          <p:nvPr>
            <p:ph type="body" idx="1"/>
          </p:nvPr>
        </p:nvSpPr>
        <p:spPr>
          <a:xfrm>
            <a:off x="913805" y="4343704"/>
            <a:ext cx="5030391" cy="4113892"/>
          </a:xfrm>
          <a:noFill/>
        </p:spPr>
        <p:txBody>
          <a:bodyPr/>
          <a:lstStyle/>
          <a:p>
            <a:endParaRPr lang="en-US" smtClean="0">
              <a:latin typeface="Times New Roman" pitchFamily="18" charset="0"/>
              <a:ea typeface="ＭＳ Ｐゴシック" pitchFamily="34" charset="-128"/>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Rot="1" noChangeAspect="1" noChangeArrowheads="1" noTextEdit="1"/>
          </p:cNvSpPr>
          <p:nvPr>
            <p:ph type="sldImg"/>
          </p:nvPr>
        </p:nvSpPr>
        <p:spPr>
          <a:xfrm>
            <a:off x="1144588" y="685800"/>
            <a:ext cx="4568825" cy="3427413"/>
          </a:xfrm>
          <a:noFill/>
        </p:spPr>
      </p:sp>
      <p:sp>
        <p:nvSpPr>
          <p:cNvPr id="76803" name="Rectangle 3"/>
          <p:cNvSpPr>
            <a:spLocks noGrp="1" noChangeArrowheads="1"/>
          </p:cNvSpPr>
          <p:nvPr>
            <p:ph type="body" idx="1"/>
          </p:nvPr>
        </p:nvSpPr>
        <p:spPr>
          <a:xfrm>
            <a:off x="913805" y="4343704"/>
            <a:ext cx="5030391" cy="4113892"/>
          </a:xfrm>
          <a:noFill/>
        </p:spPr>
        <p:txBody>
          <a:bodyPr/>
          <a:lstStyle/>
          <a:p>
            <a:endParaRPr lang="en-US" smtClean="0">
              <a:latin typeface="Times New Roman" pitchFamily="18" charset="0"/>
              <a:ea typeface="ＭＳ Ｐゴシック" pitchFamily="34" charset="-128"/>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endParaRPr lang="en-US"/>
          </a:p>
        </p:txBody>
      </p:sp>
      <p:sp>
        <p:nvSpPr>
          <p:cNvPr id="4" name="Slide Number Placeholder 3"/>
          <p:cNvSpPr>
            <a:spLocks noGrp="1"/>
          </p:cNvSpPr>
          <p:nvPr>
            <p:ph type="sldNum" sz="quarter" idx="5"/>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a:lstStyle/>
          <a:p>
            <a:pPr>
              <a:defRPr/>
            </a:pPr>
            <a:fld id="{490A7D2C-E085-4DE6-BEE7-9932B1AD9DD6}" type="slidenum">
              <a:rPr lang="zh-CN" altLang="en-US" smtClean="0"/>
              <a:pPr>
                <a:defRPr/>
              </a:pPr>
              <a:t>5</a:t>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Rot="1" noChangeAspect="1" noChangeArrowheads="1" noTextEdit="1"/>
          </p:cNvSpPr>
          <p:nvPr>
            <p:ph type="sldImg"/>
          </p:nvPr>
        </p:nvSpPr>
        <p:spPr>
          <a:xfrm>
            <a:off x="1144588" y="685800"/>
            <a:ext cx="4568825" cy="3427413"/>
          </a:xfrm>
          <a:noFill/>
        </p:spPr>
      </p:sp>
      <p:sp>
        <p:nvSpPr>
          <p:cNvPr id="64515" name="Rectangle 3"/>
          <p:cNvSpPr>
            <a:spLocks noGrp="1" noChangeArrowheads="1"/>
          </p:cNvSpPr>
          <p:nvPr>
            <p:ph type="body" idx="1"/>
          </p:nvPr>
        </p:nvSpPr>
        <p:spPr>
          <a:xfrm>
            <a:off x="913805" y="4343704"/>
            <a:ext cx="5030391" cy="4113892"/>
          </a:xfrm>
          <a:noFill/>
        </p:spPr>
        <p:txBody>
          <a:bodyPr/>
          <a:lstStyle/>
          <a:p>
            <a:endParaRPr lang="en-US" smtClean="0">
              <a:latin typeface="Times New Roman" pitchFamily="18" charset="0"/>
              <a:ea typeface="ＭＳ Ｐゴシック" pitchFamily="34" charset="-128"/>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endParaRPr lang="en-US"/>
          </a:p>
        </p:txBody>
      </p:sp>
      <p:sp>
        <p:nvSpPr>
          <p:cNvPr id="4" name="Slide Number Placeholder 3"/>
          <p:cNvSpPr>
            <a:spLocks noGrp="1"/>
          </p:cNvSpPr>
          <p:nvPr>
            <p:ph type="sldNum" sz="quarter" idx="5"/>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a:lstStyle/>
          <a:p>
            <a:pPr>
              <a:defRPr/>
            </a:pPr>
            <a:fld id="{880C085F-607D-49B7-BC8C-9E8BA29A1242}" type="slidenum">
              <a:rPr lang="zh-CN" altLang="en-US" smtClean="0"/>
              <a:pPr>
                <a:defRPr/>
              </a:pPr>
              <a:t>7</a:t>
            </a:fld>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endParaRPr lang="en-US"/>
          </a:p>
        </p:txBody>
      </p:sp>
      <p:sp>
        <p:nvSpPr>
          <p:cNvPr id="4" name="Slide Number Placeholder 3"/>
          <p:cNvSpPr>
            <a:spLocks noGrp="1"/>
          </p:cNvSpPr>
          <p:nvPr>
            <p:ph type="sldNum" sz="quarter" idx="5"/>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a:lstStyle/>
          <a:p>
            <a:pPr>
              <a:defRPr/>
            </a:pPr>
            <a:fld id="{880C085F-607D-49B7-BC8C-9E8BA29A1242}" type="slidenum">
              <a:rPr lang="zh-CN" altLang="en-US" smtClean="0"/>
              <a:pPr>
                <a:defRPr/>
              </a:pPr>
              <a:t>8</a:t>
            </a:fld>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endParaRPr lang="en-US"/>
          </a:p>
        </p:txBody>
      </p:sp>
      <p:sp>
        <p:nvSpPr>
          <p:cNvPr id="4" name="Slide Number Placeholder 3"/>
          <p:cNvSpPr>
            <a:spLocks noGrp="1"/>
          </p:cNvSpPr>
          <p:nvPr>
            <p:ph type="sldNum" sz="quarter" idx="5"/>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a:lstStyle/>
          <a:p>
            <a:pPr>
              <a:defRPr/>
            </a:pPr>
            <a:fld id="{880C085F-607D-49B7-BC8C-9E8BA29A1242}" type="slidenum">
              <a:rPr lang="zh-CN" altLang="en-US" smtClean="0"/>
              <a:pPr>
                <a:defRPr/>
              </a:pPr>
              <a:t>9</a:t>
            </a:fld>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Rot="1" noChangeAspect="1" noChangeArrowheads="1" noTextEdit="1"/>
          </p:cNvSpPr>
          <p:nvPr>
            <p:ph type="sldImg"/>
          </p:nvPr>
        </p:nvSpPr>
        <p:spPr>
          <a:xfrm>
            <a:off x="1144588" y="685800"/>
            <a:ext cx="4568825" cy="3427413"/>
          </a:xfrm>
          <a:noFill/>
        </p:spPr>
      </p:sp>
      <p:sp>
        <p:nvSpPr>
          <p:cNvPr id="68611" name="Rectangle 3"/>
          <p:cNvSpPr>
            <a:spLocks noGrp="1" noChangeArrowheads="1"/>
          </p:cNvSpPr>
          <p:nvPr>
            <p:ph type="body" idx="1"/>
          </p:nvPr>
        </p:nvSpPr>
        <p:spPr>
          <a:xfrm>
            <a:off x="913805" y="4343704"/>
            <a:ext cx="5030391" cy="4113892"/>
          </a:xfrm>
          <a:noFill/>
        </p:spPr>
        <p:txBody>
          <a:bodyPr/>
          <a:lstStyle/>
          <a:p>
            <a:endParaRPr lang="en-US" smtClean="0">
              <a:latin typeface="Times New Roman" pitchFamily="18" charset="0"/>
              <a:ea typeface="ＭＳ Ｐゴシック" pitchFamily="34" charset="-128"/>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spect="1" noChangeArrowheads="1" noTextEdit="1"/>
          </p:cNvSpPr>
          <p:nvPr>
            <p:ph type="sldImg"/>
          </p:nvPr>
        </p:nvSpPr>
        <p:spPr>
          <a:xfrm>
            <a:off x="1144588" y="685800"/>
            <a:ext cx="4568825" cy="3427413"/>
          </a:xfrm>
          <a:noFill/>
        </p:spPr>
      </p:sp>
      <p:sp>
        <p:nvSpPr>
          <p:cNvPr id="69635" name="Rectangle 3"/>
          <p:cNvSpPr>
            <a:spLocks noGrp="1" noChangeArrowheads="1"/>
          </p:cNvSpPr>
          <p:nvPr>
            <p:ph type="body" idx="1"/>
          </p:nvPr>
        </p:nvSpPr>
        <p:spPr>
          <a:xfrm>
            <a:off x="913805" y="4343704"/>
            <a:ext cx="5030391" cy="4113892"/>
          </a:xfrm>
          <a:noFill/>
        </p:spPr>
        <p:txBody>
          <a:bodyPr/>
          <a:lstStyle/>
          <a:p>
            <a:endParaRPr lang="en-US" smtClean="0">
              <a:latin typeface="Times New Roman" pitchFamily="18" charset="0"/>
              <a:ea typeface="ＭＳ Ｐゴシック" pitchFamily="34" charset="-128"/>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endParaRPr lang="en-US"/>
          </a:p>
        </p:txBody>
      </p:sp>
      <p:sp>
        <p:nvSpPr>
          <p:cNvPr id="4" name="Slide Number Placeholder 3"/>
          <p:cNvSpPr>
            <a:spLocks noGrp="1"/>
          </p:cNvSpPr>
          <p:nvPr>
            <p:ph type="sldNum" sz="quarter" idx="5"/>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a:lstStyle/>
          <a:p>
            <a:pPr>
              <a:defRPr/>
            </a:pPr>
            <a:fld id="{F0B77BC2-6BD1-4918-A228-17A321E316D5}" type="slidenum">
              <a:rPr lang="zh-CN" altLang="en-US" smtClean="0"/>
              <a:pPr>
                <a:defRPr/>
              </a:pPr>
              <a:t>13</a:t>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lvl1pPr>
              <a:defRPr/>
            </a:lvl1pPr>
          </a:lstStyle>
          <a:p>
            <a:fld id="{80CE5A61-46FF-4F19-91D4-98F57D75B930}" type="datetimeFigureOut">
              <a:rPr lang="es-ES"/>
              <a:pPr/>
              <a:t>03/07/2017</a:t>
            </a:fld>
            <a:endParaRPr lang="es-E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61962372-29E0-442B-8F21-5F1E1EBA4C00}" type="slidenum">
              <a:rPr lang="es-ES"/>
              <a:pPr/>
              <a:t>‹#›</a:t>
            </a:fld>
            <a:endParaRPr lang="es-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fld id="{DE9D2031-E281-48AE-ABF0-75A2FB677988}" type="datetimeFigureOut">
              <a:rPr lang="es-ES"/>
              <a:pPr/>
              <a:t>03/07/2017</a:t>
            </a:fld>
            <a:endParaRPr lang="es-E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8C6E0B74-099A-4681-A6E3-7842B13D5FFC}" type="slidenum">
              <a:rPr lang="es-ES"/>
              <a:pPr/>
              <a:t>‹#›</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fld id="{BD654375-BBD0-4C2D-B273-759AE039F70C}" type="datetimeFigureOut">
              <a:rPr lang="es-ES"/>
              <a:pPr/>
              <a:t>03/07/2017</a:t>
            </a:fld>
            <a:endParaRPr lang="es-E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ED19269-BBAF-40AD-8D23-836BEC8C3A2B}" type="slidenum">
              <a:rPr lang="es-ES"/>
              <a:pPr/>
              <a:t>‹#›</a:t>
            </a:fld>
            <a:endParaRPr lang="es-E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ext Box 10"/>
          <p:cNvSpPr txBox="1">
            <a:spLocks noChangeArrowheads="1"/>
          </p:cNvSpPr>
          <p:nvPr userDrawn="1"/>
        </p:nvSpPr>
        <p:spPr bwMode="auto">
          <a:xfrm>
            <a:off x="2352675" y="6451600"/>
            <a:ext cx="4022725" cy="2444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eaLnBrk="0" hangingPunct="0">
              <a:defRPr sz="3200" b="1">
                <a:solidFill>
                  <a:schemeClr val="tx1"/>
                </a:solidFill>
                <a:latin typeface="Arial" charset="0"/>
                <a:ea typeface="ＭＳ Ｐゴシック" pitchFamily="34" charset="-128"/>
              </a:defRPr>
            </a:lvl1pPr>
            <a:lvl2pPr marL="742950" indent="-285750" eaLnBrk="0" hangingPunct="0">
              <a:defRPr sz="3200" b="1">
                <a:solidFill>
                  <a:schemeClr val="tx1"/>
                </a:solidFill>
                <a:latin typeface="Arial" charset="0"/>
                <a:ea typeface="ＭＳ Ｐゴシック" pitchFamily="34" charset="-128"/>
              </a:defRPr>
            </a:lvl2pPr>
            <a:lvl3pPr marL="1143000" indent="-228600" eaLnBrk="0" hangingPunct="0">
              <a:defRPr sz="3200" b="1">
                <a:solidFill>
                  <a:schemeClr val="tx1"/>
                </a:solidFill>
                <a:latin typeface="Arial" charset="0"/>
                <a:ea typeface="ＭＳ Ｐゴシック" pitchFamily="34" charset="-128"/>
              </a:defRPr>
            </a:lvl3pPr>
            <a:lvl4pPr marL="1600200" indent="-228600" eaLnBrk="0" hangingPunct="0">
              <a:defRPr sz="3200" b="1">
                <a:solidFill>
                  <a:schemeClr val="tx1"/>
                </a:solidFill>
                <a:latin typeface="Arial" charset="0"/>
                <a:ea typeface="ＭＳ Ｐゴシック" pitchFamily="34" charset="-128"/>
              </a:defRPr>
            </a:lvl4pPr>
            <a:lvl5pPr marL="2057400" indent="-228600" eaLnBrk="0" hangingPunct="0">
              <a:defRPr sz="32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32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32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32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3200" b="1">
                <a:solidFill>
                  <a:schemeClr val="tx1"/>
                </a:solidFill>
                <a:latin typeface="Arial" charset="0"/>
                <a:ea typeface="ＭＳ Ｐゴシック" pitchFamily="34" charset="-128"/>
              </a:defRPr>
            </a:lvl9pPr>
          </a:lstStyle>
          <a:p>
            <a:pPr algn="ctr" eaLnBrk="1" hangingPunct="1">
              <a:defRPr/>
            </a:pPr>
            <a:r>
              <a:rPr lang="en-US" sz="1000" smtClean="0"/>
              <a:t>Copyright © 2012, Elsevier Inc. All rights reserved.</a:t>
            </a:r>
            <a:endParaRPr lang="en-US" sz="1000" smtClean="0">
              <a:effectLst>
                <a:outerShdw blurRad="38100" dist="38100" dir="2700000" algn="tl">
                  <a:srgbClr val="000000"/>
                </a:outerShdw>
              </a:effectLst>
            </a:endParaRPr>
          </a:p>
        </p:txBody>
      </p:sp>
      <p:sp>
        <p:nvSpPr>
          <p:cNvPr id="3" name="Text Box 11"/>
          <p:cNvSpPr txBox="1">
            <a:spLocks noChangeArrowheads="1"/>
          </p:cNvSpPr>
          <p:nvPr userDrawn="1"/>
        </p:nvSpPr>
        <p:spPr bwMode="auto">
          <a:xfrm>
            <a:off x="8405813" y="6511925"/>
            <a:ext cx="738187" cy="2444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eaLnBrk="0" hangingPunct="0">
              <a:defRPr sz="3200" b="1">
                <a:solidFill>
                  <a:schemeClr val="tx1"/>
                </a:solidFill>
                <a:latin typeface="Arial" charset="0"/>
                <a:ea typeface="ＭＳ Ｐゴシック" pitchFamily="34" charset="-128"/>
              </a:defRPr>
            </a:lvl1pPr>
            <a:lvl2pPr marL="742950" indent="-285750" eaLnBrk="0" hangingPunct="0">
              <a:defRPr sz="3200" b="1">
                <a:solidFill>
                  <a:schemeClr val="tx1"/>
                </a:solidFill>
                <a:latin typeface="Arial" charset="0"/>
                <a:ea typeface="ＭＳ Ｐゴシック" pitchFamily="34" charset="-128"/>
              </a:defRPr>
            </a:lvl2pPr>
            <a:lvl3pPr marL="1143000" indent="-228600" eaLnBrk="0" hangingPunct="0">
              <a:defRPr sz="3200" b="1">
                <a:solidFill>
                  <a:schemeClr val="tx1"/>
                </a:solidFill>
                <a:latin typeface="Arial" charset="0"/>
                <a:ea typeface="ＭＳ Ｐゴシック" pitchFamily="34" charset="-128"/>
              </a:defRPr>
            </a:lvl3pPr>
            <a:lvl4pPr marL="1600200" indent="-228600" eaLnBrk="0" hangingPunct="0">
              <a:defRPr sz="3200" b="1">
                <a:solidFill>
                  <a:schemeClr val="tx1"/>
                </a:solidFill>
                <a:latin typeface="Arial" charset="0"/>
                <a:ea typeface="ＭＳ Ｐゴシック" pitchFamily="34" charset="-128"/>
              </a:defRPr>
            </a:lvl4pPr>
            <a:lvl5pPr marL="2057400" indent="-228600" eaLnBrk="0" hangingPunct="0">
              <a:defRPr sz="32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32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32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32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3200" b="1">
                <a:solidFill>
                  <a:schemeClr val="tx1"/>
                </a:solidFill>
                <a:latin typeface="Arial" charset="0"/>
                <a:ea typeface="ＭＳ Ｐゴシック" pitchFamily="34" charset="-128"/>
              </a:defRPr>
            </a:lvl9pPr>
          </a:lstStyle>
          <a:p>
            <a:pPr eaLnBrk="1" hangingPunct="1">
              <a:spcBef>
                <a:spcPct val="50000"/>
              </a:spcBef>
              <a:defRPr/>
            </a:pPr>
            <a:r>
              <a:rPr lang="en-US" sz="1000" smtClean="0">
                <a:effectLst>
                  <a:outerShdw blurRad="38100" dist="38100" dir="2700000" algn="tl">
                    <a:srgbClr val="000000"/>
                  </a:outerShdw>
                </a:effectLst>
              </a:rPr>
              <a:t>1 - </a:t>
            </a:r>
            <a:fld id="{0B07D75A-3155-430E-9FD8-3A7A2AA0632B}" type="slidenum">
              <a:rPr lang="en-US" sz="1000" smtClean="0">
                <a:effectLst>
                  <a:outerShdw blurRad="38100" dist="38100" dir="2700000" algn="tl">
                    <a:srgbClr val="000000"/>
                  </a:outerShdw>
                </a:effectLst>
              </a:rPr>
              <a:pPr eaLnBrk="1" hangingPunct="1">
                <a:spcBef>
                  <a:spcPct val="50000"/>
                </a:spcBef>
                <a:defRPr/>
              </a:pPr>
              <a:t>‹#›</a:t>
            </a:fld>
            <a:endParaRPr lang="en-US" sz="1000" smtClean="0">
              <a:effectLst>
                <a:outerShdw blurRad="38100" dist="38100" dir="2700000" algn="tl">
                  <a:srgbClr val="000000"/>
                </a:outerShdw>
              </a:effectLst>
            </a:endParaRPr>
          </a:p>
        </p:txBody>
      </p:sp>
    </p:spTree>
  </p:cSld>
  <p:clrMapOvr>
    <a:masterClrMapping/>
  </p:clrMapOvr>
  <p:transition>
    <p:zo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fld id="{A42A0D0F-5549-4A2A-BA3D-E8AB2D85EEAB}" type="datetimeFigureOut">
              <a:rPr lang="es-ES"/>
              <a:pPr/>
              <a:t>03/07/2017</a:t>
            </a:fld>
            <a:endParaRPr lang="es-E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CDCDAAB7-A8E0-4BC9-B85A-7640E7937145}" type="slidenum">
              <a:rPr lang="es-ES"/>
              <a:pPr/>
              <a:t>‹#›</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7E9BBE20-6717-41BA-95EF-DD972A47635C}" type="datetimeFigureOut">
              <a:rPr lang="es-ES"/>
              <a:pPr/>
              <a:t>03/07/2017</a:t>
            </a:fld>
            <a:endParaRPr lang="es-E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6233969A-378C-41B8-A801-30F9B08AFAA2}" type="slidenum">
              <a:rPr lang="es-ES"/>
              <a:pPr/>
              <a:t>‹#›</a:t>
            </a:fld>
            <a:endParaRPr lang="es-E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lvl1pPr>
              <a:defRPr/>
            </a:lvl1pPr>
          </a:lstStyle>
          <a:p>
            <a:fld id="{592F80ED-7C50-4D7F-BBEF-3216C26D5C85}" type="datetimeFigureOut">
              <a:rPr lang="es-ES"/>
              <a:pPr/>
              <a:t>03/07/2017</a:t>
            </a:fld>
            <a:endParaRPr lang="es-E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95C17F44-868D-4699-94A2-0C752602A058}" type="slidenum">
              <a:rPr lang="es-ES"/>
              <a:pPr/>
              <a:t>‹#›</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lvl1pPr>
              <a:defRPr/>
            </a:lvl1pPr>
          </a:lstStyle>
          <a:p>
            <a:fld id="{1B4A6039-72AB-48E2-B45D-41AFD9A0EADA}" type="datetimeFigureOut">
              <a:rPr lang="es-ES"/>
              <a:pPr/>
              <a:t>03/07/2017</a:t>
            </a:fld>
            <a:endParaRPr lang="es-E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FB247669-F93C-496C-B121-D8B51CF46DD0}" type="slidenum">
              <a:rPr lang="es-ES"/>
              <a:pPr/>
              <a:t>‹#›</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lvl1pPr>
              <a:defRPr/>
            </a:lvl1pPr>
          </a:lstStyle>
          <a:p>
            <a:fld id="{B1741009-4754-4AD1-B324-1AC9EBEE983E}" type="datetimeFigureOut">
              <a:rPr lang="es-ES"/>
              <a:pPr/>
              <a:t>03/07/2017</a:t>
            </a:fld>
            <a:endParaRPr lang="es-E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83C743D0-8908-408A-BE6C-33BF62D0B675}" type="slidenum">
              <a:rPr lang="es-ES"/>
              <a:pPr/>
              <a:t>‹#›</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43FB34FB-772B-49D8-82AF-ADCFB7A2379F}" type="datetimeFigureOut">
              <a:rPr lang="es-ES"/>
              <a:pPr/>
              <a:t>03/07/2017</a:t>
            </a:fld>
            <a:endParaRPr lang="es-E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A309F3A5-901C-4EB1-AEC7-F2C7E6F1590F}" type="slidenum">
              <a:rPr lang="es-ES"/>
              <a:pPr/>
              <a:t>‹#›</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3A319D8F-E1AD-40B0-A357-930CAA70FF1C}" type="datetimeFigureOut">
              <a:rPr lang="es-ES"/>
              <a:pPr/>
              <a:t>03/07/2017</a:t>
            </a:fld>
            <a:endParaRPr lang="es-E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B2F1149E-CEF7-4DEB-BC4B-572F6A8DE6D3}" type="slidenum">
              <a:rPr lang="es-ES"/>
              <a:pPr/>
              <a:t>‹#›</a:t>
            </a:fld>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5ACDB3CA-F1CA-4671-8930-7EEAB58161FB}" type="datetimeFigureOut">
              <a:rPr lang="es-ES"/>
              <a:pPr/>
              <a:t>03/07/2017</a:t>
            </a:fld>
            <a:endParaRPr lang="es-E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A853A5A4-D9E0-48D5-858C-401F18EC178E}" type="slidenum">
              <a:rPr lang="es-ES"/>
              <a:pPr/>
              <a:t>‹#›</a:t>
            </a:fld>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1026" name="1 Marcador de título"/>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s-ES" smtClean="0"/>
              <a:t>Haga clic para modificar el estilo de título del patrón</a:t>
            </a:r>
          </a:p>
        </p:txBody>
      </p:sp>
      <p:sp>
        <p:nvSpPr>
          <p:cNvPr id="1027" name="2 Marcador de texto"/>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p>
        </p:txBody>
      </p:sp>
      <p:sp>
        <p:nvSpPr>
          <p:cNvPr id="1028" name="3 Marcador de fecha"/>
          <p:cNvSpPr>
            <a:spLocks noGrp="1" noChangeArrowheads="1"/>
          </p:cNvSpPr>
          <p:nvPr>
            <p:ph type="dt" sz="half" idx="2"/>
          </p:nvPr>
        </p:nvSpPr>
        <p:spPr bwMode="auto">
          <a:xfrm>
            <a:off x="457200" y="6356350"/>
            <a:ext cx="2133600" cy="365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defRPr sz="1200">
                <a:solidFill>
                  <a:srgbClr val="898989"/>
                </a:solidFill>
                <a:latin typeface="+mn-lt"/>
              </a:defRPr>
            </a:lvl1pPr>
          </a:lstStyle>
          <a:p>
            <a:fld id="{D4F64144-CDB3-4488-95A9-E39A818EAEEF}" type="datetimeFigureOut">
              <a:rPr lang="es-ES"/>
              <a:pPr/>
              <a:t>03/07/2017</a:t>
            </a:fld>
            <a:endParaRPr lang="es-ES"/>
          </a:p>
        </p:txBody>
      </p:sp>
      <p:sp>
        <p:nvSpPr>
          <p:cNvPr id="1029" name="4 Marcador de pie de página"/>
          <p:cNvSpPr>
            <a:spLocks noGrp="1" noChangeArrowheads="1"/>
          </p:cNvSpPr>
          <p:nvPr>
            <p:ph type="ftr" sz="quarter" idx="3"/>
          </p:nvPr>
        </p:nvSpPr>
        <p:spPr bwMode="auto">
          <a:xfrm>
            <a:off x="3124200" y="6356350"/>
            <a:ext cx="2895600" cy="365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a:defRPr sz="1200">
                <a:solidFill>
                  <a:srgbClr val="898989"/>
                </a:solidFill>
                <a:latin typeface="+mn-lt"/>
              </a:defRPr>
            </a:lvl1pPr>
          </a:lstStyle>
          <a:p>
            <a:endParaRPr lang="en-US"/>
          </a:p>
        </p:txBody>
      </p:sp>
      <p:sp>
        <p:nvSpPr>
          <p:cNvPr id="1030" name="5 Marcador de número de diapositiva"/>
          <p:cNvSpPr>
            <a:spLocks noGrp="1" noChangeArrowheads="1"/>
          </p:cNvSpPr>
          <p:nvPr>
            <p:ph type="sldNum" sz="quarter" idx="4"/>
          </p:nvPr>
        </p:nvSpPr>
        <p:spPr bwMode="auto">
          <a:xfrm>
            <a:off x="6553200" y="6356350"/>
            <a:ext cx="2133600" cy="365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r">
              <a:defRPr sz="1200">
                <a:solidFill>
                  <a:srgbClr val="898989"/>
                </a:solidFill>
                <a:latin typeface="+mn-lt"/>
              </a:defRPr>
            </a:lvl1pPr>
          </a:lstStyle>
          <a:p>
            <a:fld id="{26BFA8B1-53C4-4139-8C79-0F46101F4B85}" type="slidenum">
              <a:rPr lang="es-ES"/>
              <a:pPr/>
              <a:t>‹#›</a:t>
            </a:fld>
            <a:endParaRPr lang="es-ES"/>
          </a:p>
        </p:txBody>
      </p:sp>
    </p:spTree>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 id="2147483673" r:id="rId12"/>
  </p:sldLayoutIdLst>
  <p:txStyles>
    <p:titleStyle>
      <a:lvl1pPr algn="ctr" rtl="0" eaLnBrk="0" fontAlgn="base" hangingPunct="0">
        <a:spcBef>
          <a:spcPct val="0"/>
        </a:spcBef>
        <a:spcAft>
          <a:spcPct val="0"/>
        </a:spcAft>
        <a:defRPr sz="44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eaLnBrk="0" fontAlgn="base" hangingPunct="0">
        <a:spcBef>
          <a:spcPct val="0"/>
        </a:spcBef>
        <a:spcAft>
          <a:spcPct val="0"/>
        </a:spcAft>
        <a:defRPr sz="4400">
          <a:solidFill>
            <a:schemeClr val="tx1"/>
          </a:solidFill>
          <a:latin typeface="Calibri" pitchFamily="34" charset="0"/>
        </a:defRPr>
      </a:lvl6pPr>
      <a:lvl7pPr marL="914400" algn="ctr" rtl="0" eaLnBrk="0" fontAlgn="base" hangingPunct="0">
        <a:spcBef>
          <a:spcPct val="0"/>
        </a:spcBef>
        <a:spcAft>
          <a:spcPct val="0"/>
        </a:spcAft>
        <a:defRPr sz="4400">
          <a:solidFill>
            <a:schemeClr val="tx1"/>
          </a:solidFill>
          <a:latin typeface="Calibri" pitchFamily="34" charset="0"/>
        </a:defRPr>
      </a:lvl7pPr>
      <a:lvl8pPr marL="1371600" algn="ctr" rtl="0" eaLnBrk="0" fontAlgn="base" hangingPunct="0">
        <a:spcBef>
          <a:spcPct val="0"/>
        </a:spcBef>
        <a:spcAft>
          <a:spcPct val="0"/>
        </a:spcAft>
        <a:defRPr sz="4400">
          <a:solidFill>
            <a:schemeClr val="tx1"/>
          </a:solidFill>
          <a:latin typeface="Calibri" pitchFamily="34" charset="0"/>
        </a:defRPr>
      </a:lvl8pPr>
      <a:lvl9pPr marL="1828800" algn="ctr" rtl="0" eaLnBrk="0" fontAlgn="base" hangingPunct="0">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pitchFamily="34" charset="0"/>
        <a:buChar char="•"/>
        <a:defRPr sz="2400">
          <a:solidFill>
            <a:schemeClr val="tx1"/>
          </a:solidFill>
          <a:latin typeface="+mn-lt"/>
        </a:defRPr>
      </a:lvl3pPr>
      <a:lvl4pPr marL="1600200" indent="-228600" algn="l" rtl="0" eaLnBrk="0" fontAlgn="base" hangingPunct="0">
        <a:spcBef>
          <a:spcPct val="20000"/>
        </a:spcBef>
        <a:spcAft>
          <a:spcPct val="0"/>
        </a:spcAft>
        <a:buFont typeface="Arial" pitchFamily="34" charset="0"/>
        <a:buChar char="–"/>
        <a:defRPr sz="2000">
          <a:solidFill>
            <a:schemeClr val="tx1"/>
          </a:solidFill>
          <a:latin typeface="+mn-lt"/>
        </a:defRPr>
      </a:lvl4pPr>
      <a:lvl5pPr marL="2057400" indent="-228600" algn="l" rtl="0" eaLnBrk="0" fontAlgn="base" hangingPunct="0">
        <a:spcBef>
          <a:spcPct val="20000"/>
        </a:spcBef>
        <a:spcAft>
          <a:spcPct val="0"/>
        </a:spcAft>
        <a:buFont typeface="Arial" pitchFamily="34" charset="0"/>
        <a:buChar char="»"/>
        <a:defRPr sz="2000">
          <a:solidFill>
            <a:schemeClr val="tx1"/>
          </a:solidFill>
          <a:latin typeface="+mn-lt"/>
        </a:defRPr>
      </a:lvl5pPr>
      <a:lvl6pPr marL="2514600" indent="-228600" algn="l" rtl="0" eaLnBrk="0" fontAlgn="base" hangingPunct="0">
        <a:spcBef>
          <a:spcPct val="20000"/>
        </a:spcBef>
        <a:spcAft>
          <a:spcPct val="0"/>
        </a:spcAft>
        <a:buFont typeface="Arial" pitchFamily="34" charset="0"/>
        <a:buChar char="»"/>
        <a:defRPr sz="2000">
          <a:solidFill>
            <a:schemeClr val="tx1"/>
          </a:solidFill>
          <a:latin typeface="+mn-lt"/>
        </a:defRPr>
      </a:lvl6pPr>
      <a:lvl7pPr marL="2971800" indent="-228600" algn="l" rtl="0" eaLnBrk="0" fontAlgn="base" hangingPunct="0">
        <a:spcBef>
          <a:spcPct val="20000"/>
        </a:spcBef>
        <a:spcAft>
          <a:spcPct val="0"/>
        </a:spcAft>
        <a:buFont typeface="Arial" pitchFamily="34" charset="0"/>
        <a:buChar char="»"/>
        <a:defRPr sz="2000">
          <a:solidFill>
            <a:schemeClr val="tx1"/>
          </a:solidFill>
          <a:latin typeface="+mn-lt"/>
        </a:defRPr>
      </a:lvl7pPr>
      <a:lvl8pPr marL="3429000" indent="-228600" algn="l" rtl="0" eaLnBrk="0" fontAlgn="base" hangingPunct="0">
        <a:spcBef>
          <a:spcPct val="20000"/>
        </a:spcBef>
        <a:spcAft>
          <a:spcPct val="0"/>
        </a:spcAft>
        <a:buFont typeface="Arial" pitchFamily="34" charset="0"/>
        <a:buChar char="»"/>
        <a:defRPr sz="2000">
          <a:solidFill>
            <a:schemeClr val="tx1"/>
          </a:solidFill>
          <a:latin typeface="+mn-lt"/>
        </a:defRPr>
      </a:lvl8pPr>
      <a:lvl9pPr marL="3886200" indent="-228600" algn="l" rtl="0" eaLnBrk="0" fontAlgn="base" hangingPunct="0">
        <a:spcBef>
          <a:spcPct val="20000"/>
        </a:spcBef>
        <a:spcAft>
          <a:spcPct val="0"/>
        </a:spcAft>
        <a:buFont typeface="Arial" pitchFamily="34" charset="0"/>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9" name="Title 8"/>
          <p:cNvSpPr>
            <a:spLocks noGrp="1"/>
          </p:cNvSpPr>
          <p:nvPr>
            <p:ph type="ctrTitle"/>
          </p:nvPr>
        </p:nvSpPr>
        <p:spPr>
          <a:xfrm>
            <a:off x="642910" y="1071546"/>
            <a:ext cx="7772400" cy="2071702"/>
          </a:xfrm>
        </p:spPr>
        <p:txBody>
          <a:bodyPr/>
          <a:lstStyle/>
          <a:p>
            <a:r>
              <a:rPr lang="en-US" altLang="zh-CN" b="1" dirty="0" smtClean="0">
                <a:solidFill>
                  <a:schemeClr val="accent2">
                    <a:lumMod val="50000"/>
                  </a:schemeClr>
                </a:solidFill>
                <a:latin typeface="Bell MT" pitchFamily="18" charset="0"/>
                <a:ea typeface="宋体" pitchFamily="2" charset="-122"/>
                <a:cs typeface="Times New Roman" pitchFamily="18" charset="0"/>
              </a:rPr>
              <a:t>Implementation Levels of Virtualization</a:t>
            </a:r>
            <a:endParaRPr lang="en-IN" b="1" dirty="0">
              <a:solidFill>
                <a:schemeClr val="accent2">
                  <a:lumMod val="50000"/>
                </a:schemeClr>
              </a:solidFill>
              <a:latin typeface="Bell MT" pitchFamily="18" charset="0"/>
            </a:endParaRPr>
          </a:p>
        </p:txBody>
      </p:sp>
      <p:sp>
        <p:nvSpPr>
          <p:cNvPr id="10" name="Subtitle 9"/>
          <p:cNvSpPr>
            <a:spLocks noGrp="1"/>
          </p:cNvSpPr>
          <p:nvPr>
            <p:ph type="subTitle" idx="1"/>
          </p:nvPr>
        </p:nvSpPr>
        <p:spPr>
          <a:xfrm>
            <a:off x="571472" y="3929066"/>
            <a:ext cx="8001056" cy="2286016"/>
          </a:xfrm>
        </p:spPr>
        <p:txBody>
          <a:bodyPr/>
          <a:lstStyle/>
          <a:p>
            <a:r>
              <a:rPr lang="en-US" altLang="zh-CN" dirty="0" smtClean="0">
                <a:solidFill>
                  <a:srgbClr val="92D050"/>
                </a:solidFill>
                <a:latin typeface="Bell MT" pitchFamily="18" charset="0"/>
                <a:ea typeface="宋体" pitchFamily="2" charset="-122"/>
                <a:cs typeface="Times New Roman" pitchFamily="18" charset="0"/>
              </a:rPr>
              <a:t>SSN </a:t>
            </a:r>
            <a:r>
              <a:rPr lang="en-US" altLang="zh-CN" dirty="0" smtClean="0">
                <a:solidFill>
                  <a:srgbClr val="92D050"/>
                </a:solidFill>
                <a:latin typeface="Bell MT" pitchFamily="18" charset="0"/>
                <a:ea typeface="宋体" pitchFamily="2" charset="-122"/>
                <a:cs typeface="Times New Roman" pitchFamily="18" charset="0"/>
              </a:rPr>
              <a:t>College of Engineering</a:t>
            </a:r>
          </a:p>
          <a:p>
            <a:r>
              <a:rPr lang="en-US" altLang="zh-CN" dirty="0" smtClean="0">
                <a:solidFill>
                  <a:srgbClr val="FFFF00"/>
                </a:solidFill>
                <a:latin typeface="Bell MT" pitchFamily="18" charset="0"/>
                <a:ea typeface="宋体" pitchFamily="2" charset="-122"/>
                <a:cs typeface="Times New Roman" pitchFamily="18" charset="0"/>
              </a:rPr>
              <a:t>Reference: Distributed and Cloud Computing</a:t>
            </a:r>
            <a:br>
              <a:rPr lang="en-US" altLang="zh-CN" dirty="0" smtClean="0">
                <a:solidFill>
                  <a:srgbClr val="FFFF00"/>
                </a:solidFill>
                <a:latin typeface="Bell MT" pitchFamily="18" charset="0"/>
                <a:ea typeface="宋体" pitchFamily="2" charset="-122"/>
                <a:cs typeface="Times New Roman" pitchFamily="18" charset="0"/>
              </a:rPr>
            </a:br>
            <a:r>
              <a:rPr lang="en-US" altLang="zh-CN" sz="2000" dirty="0" smtClean="0">
                <a:solidFill>
                  <a:srgbClr val="FFFF00"/>
                </a:solidFill>
                <a:latin typeface="Bell MT" pitchFamily="18" charset="0"/>
                <a:ea typeface="宋体" pitchFamily="2" charset="-122"/>
                <a:cs typeface="Times New Roman" pitchFamily="18" charset="0"/>
              </a:rPr>
              <a:t>K. Hwang, G. Fox and J. </a:t>
            </a:r>
            <a:r>
              <a:rPr lang="en-US" altLang="zh-CN" sz="2000" dirty="0" err="1" smtClean="0">
                <a:solidFill>
                  <a:srgbClr val="FFFF00"/>
                </a:solidFill>
                <a:latin typeface="Bell MT" pitchFamily="18" charset="0"/>
                <a:ea typeface="宋体" pitchFamily="2" charset="-122"/>
                <a:cs typeface="Times New Roman" pitchFamily="18" charset="0"/>
              </a:rPr>
              <a:t>Dongarra</a:t>
            </a:r>
            <a:endParaRPr lang="en-IN" dirty="0">
              <a:solidFill>
                <a:srgbClr val="FFFF00"/>
              </a:solidFill>
              <a:latin typeface="Bell MT"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2"/>
          <p:cNvSpPr txBox="1">
            <a:spLocks noChangeArrowheads="1"/>
          </p:cNvSpPr>
          <p:nvPr/>
        </p:nvSpPr>
        <p:spPr bwMode="auto">
          <a:xfrm>
            <a:off x="263525" y="5008563"/>
            <a:ext cx="6624638" cy="5794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endParaRPr lang="en-US">
              <a:effectLst>
                <a:outerShdw blurRad="38100" dist="38100" dir="2700000" algn="tl">
                  <a:srgbClr val="000000"/>
                </a:outerShdw>
              </a:effectLst>
            </a:endParaRPr>
          </a:p>
        </p:txBody>
      </p:sp>
      <p:pic>
        <p:nvPicPr>
          <p:cNvPr id="12291" name="Picture 3"/>
          <p:cNvPicPr>
            <a:picLocks noChangeAspect="1" noChangeArrowheads="1"/>
          </p:cNvPicPr>
          <p:nvPr/>
        </p:nvPicPr>
        <p:blipFill>
          <a:blip r:embed="rId3"/>
          <a:srcRect/>
          <a:stretch>
            <a:fillRect/>
          </a:stretch>
        </p:blipFill>
        <p:spPr bwMode="auto">
          <a:xfrm>
            <a:off x="255588" y="1000108"/>
            <a:ext cx="8653462" cy="4786346"/>
          </a:xfrm>
          <a:prstGeom prst="rect">
            <a:avLst/>
          </a:prstGeom>
          <a:noFill/>
          <a:ln w="9525">
            <a:noFill/>
            <a:miter lim="800000"/>
            <a:headEnd/>
            <a:tailEnd/>
          </a:ln>
          <a:effectLst/>
        </p:spPr>
      </p:pic>
      <p:sp>
        <p:nvSpPr>
          <p:cNvPr id="12292" name="Text Box 4"/>
          <p:cNvSpPr txBox="1">
            <a:spLocks noChangeArrowheads="1"/>
          </p:cNvSpPr>
          <p:nvPr/>
        </p:nvSpPr>
        <p:spPr bwMode="auto">
          <a:xfrm>
            <a:off x="428596" y="244474"/>
            <a:ext cx="8429684" cy="584775"/>
          </a:xfrm>
          <a:prstGeom prst="rect">
            <a:avLst/>
          </a:prstGeom>
          <a:noFill/>
          <a:ln w="9525">
            <a:noFill/>
            <a:miter lim="800000"/>
            <a:headEnd/>
            <a:tailEnd/>
          </a:ln>
          <a:effectLst/>
        </p:spPr>
        <p:txBody>
          <a:bodyPr wrap="square">
            <a:spAutoFit/>
          </a:bodyPr>
          <a:lstStyle/>
          <a:p>
            <a:pPr algn="ctr">
              <a:spcBef>
                <a:spcPct val="50000"/>
              </a:spcBef>
            </a:pPr>
            <a:r>
              <a:rPr lang="en-US" sz="3200" b="1" dirty="0">
                <a:solidFill>
                  <a:schemeClr val="accent2">
                    <a:lumMod val="75000"/>
                  </a:schemeClr>
                </a:solidFill>
                <a:latin typeface="Bell MT" pitchFamily="18" charset="0"/>
              </a:rPr>
              <a:t>Virtualization at OS Level</a:t>
            </a:r>
          </a:p>
        </p:txBody>
      </p:sp>
    </p:spTree>
  </p:cSld>
  <p:clrMapOvr>
    <a:masterClrMapping/>
  </p:clrMapOvr>
  <p:transition>
    <p:zoom/>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Text Box 2"/>
          <p:cNvSpPr txBox="1">
            <a:spLocks noChangeArrowheads="1"/>
          </p:cNvSpPr>
          <p:nvPr/>
        </p:nvSpPr>
        <p:spPr bwMode="auto">
          <a:xfrm>
            <a:off x="263525" y="5008563"/>
            <a:ext cx="6624638" cy="5794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endParaRPr lang="en-US">
              <a:effectLst>
                <a:outerShdw blurRad="38100" dist="38100" dir="2700000" algn="tl">
                  <a:srgbClr val="000000"/>
                </a:outerShdw>
              </a:effectLst>
            </a:endParaRPr>
          </a:p>
        </p:txBody>
      </p:sp>
      <p:sp>
        <p:nvSpPr>
          <p:cNvPr id="13315" name="Text Box 4"/>
          <p:cNvSpPr txBox="1">
            <a:spLocks noChangeArrowheads="1"/>
          </p:cNvSpPr>
          <p:nvPr/>
        </p:nvSpPr>
        <p:spPr bwMode="auto">
          <a:xfrm>
            <a:off x="433388" y="168275"/>
            <a:ext cx="8239125" cy="1077218"/>
          </a:xfrm>
          <a:prstGeom prst="rect">
            <a:avLst/>
          </a:prstGeom>
          <a:noFill/>
          <a:ln w="9525">
            <a:noFill/>
            <a:miter lim="800000"/>
            <a:headEnd/>
            <a:tailEnd/>
          </a:ln>
          <a:effectLst/>
        </p:spPr>
        <p:txBody>
          <a:bodyPr>
            <a:spAutoFit/>
          </a:bodyPr>
          <a:lstStyle/>
          <a:p>
            <a:pPr algn="ctr">
              <a:spcBef>
                <a:spcPct val="50000"/>
              </a:spcBef>
            </a:pPr>
            <a:r>
              <a:rPr lang="en-US" sz="3200" b="1" dirty="0">
                <a:solidFill>
                  <a:schemeClr val="accent2">
                    <a:lumMod val="75000"/>
                  </a:schemeClr>
                </a:solidFill>
                <a:latin typeface="Bell MT" pitchFamily="18" charset="0"/>
              </a:rPr>
              <a:t>Virtualization for Linux and Windows NT Platforms</a:t>
            </a:r>
          </a:p>
        </p:txBody>
      </p:sp>
      <p:pic>
        <p:nvPicPr>
          <p:cNvPr id="13316" name="Picture 1"/>
          <p:cNvPicPr>
            <a:picLocks noChangeAspect="1"/>
          </p:cNvPicPr>
          <p:nvPr/>
        </p:nvPicPr>
        <p:blipFill>
          <a:blip r:embed="rId3"/>
          <a:srcRect/>
          <a:stretch>
            <a:fillRect/>
          </a:stretch>
        </p:blipFill>
        <p:spPr bwMode="auto">
          <a:xfrm>
            <a:off x="714348" y="1387475"/>
            <a:ext cx="7643866" cy="4767263"/>
          </a:xfrm>
          <a:prstGeom prst="rect">
            <a:avLst/>
          </a:prstGeom>
          <a:noFill/>
          <a:ln w="9525">
            <a:noFill/>
            <a:miter lim="800000"/>
            <a:headEnd/>
            <a:tailEnd/>
          </a:ln>
        </p:spPr>
      </p:pic>
    </p:spTree>
  </p:cSld>
  <p:clrMapOvr>
    <a:masterClrMapping/>
  </p:clrMapOvr>
  <p:transition>
    <p:zoom/>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smtClean="0">
                <a:solidFill>
                  <a:schemeClr val="accent2">
                    <a:lumMod val="75000"/>
                  </a:schemeClr>
                </a:solidFill>
                <a:latin typeface="Bell MT" pitchFamily="18" charset="0"/>
              </a:rPr>
              <a:t>Virtualization for Linux and Windows NT Platforms</a:t>
            </a:r>
            <a:endParaRPr lang="en-IN" sz="3600" b="1" dirty="0">
              <a:latin typeface="Bell MT" pitchFamily="18" charset="0"/>
            </a:endParaRPr>
          </a:p>
        </p:txBody>
      </p:sp>
      <p:sp>
        <p:nvSpPr>
          <p:cNvPr id="3" name="Content Placeholder 2"/>
          <p:cNvSpPr>
            <a:spLocks noGrp="1"/>
          </p:cNvSpPr>
          <p:nvPr>
            <p:ph idx="1"/>
          </p:nvPr>
        </p:nvSpPr>
        <p:spPr>
          <a:xfrm>
            <a:off x="457200" y="1600201"/>
            <a:ext cx="8229600" cy="4114816"/>
          </a:xfrm>
        </p:spPr>
        <p:txBody>
          <a:bodyPr/>
          <a:lstStyle/>
          <a:p>
            <a:pPr algn="just"/>
            <a:r>
              <a:rPr lang="en-US" sz="2800" dirty="0" smtClean="0">
                <a:latin typeface="Bell MT" pitchFamily="18" charset="0"/>
              </a:rPr>
              <a:t>So far, most reported </a:t>
            </a:r>
            <a:r>
              <a:rPr lang="en-US" sz="2800" dirty="0" smtClean="0">
                <a:solidFill>
                  <a:srgbClr val="0099FF"/>
                </a:solidFill>
                <a:latin typeface="Bell MT" pitchFamily="18" charset="0"/>
              </a:rPr>
              <a:t>OS- Level Virtualizations</a:t>
            </a:r>
            <a:r>
              <a:rPr lang="en-US" sz="2800" dirty="0" smtClean="0">
                <a:latin typeface="Bell MT" pitchFamily="18" charset="0"/>
              </a:rPr>
              <a:t> are </a:t>
            </a:r>
            <a:r>
              <a:rPr lang="en-US" sz="2800" dirty="0" smtClean="0">
                <a:solidFill>
                  <a:srgbClr val="0099FF"/>
                </a:solidFill>
                <a:latin typeface="Bell MT" pitchFamily="18" charset="0"/>
              </a:rPr>
              <a:t>Linux</a:t>
            </a:r>
            <a:r>
              <a:rPr lang="en-US" sz="2800" dirty="0" smtClean="0">
                <a:latin typeface="Bell MT" pitchFamily="18" charset="0"/>
              </a:rPr>
              <a:t> based.</a:t>
            </a:r>
          </a:p>
          <a:p>
            <a:pPr algn="just"/>
            <a:r>
              <a:rPr lang="en-US" sz="2800" dirty="0" smtClean="0">
                <a:latin typeface="Bell MT" pitchFamily="18" charset="0"/>
              </a:rPr>
              <a:t>Virtualization for </a:t>
            </a:r>
            <a:r>
              <a:rPr lang="en-US" sz="2800" dirty="0" smtClean="0">
                <a:solidFill>
                  <a:srgbClr val="0099FF"/>
                </a:solidFill>
                <a:latin typeface="Bell MT" pitchFamily="18" charset="0"/>
              </a:rPr>
              <a:t>Windows-based</a:t>
            </a:r>
            <a:r>
              <a:rPr lang="en-US" sz="2800" dirty="0" smtClean="0">
                <a:latin typeface="Bell MT" pitchFamily="18" charset="0"/>
              </a:rPr>
              <a:t> platform is </a:t>
            </a:r>
            <a:r>
              <a:rPr lang="en-US" sz="2800" dirty="0" smtClean="0">
                <a:solidFill>
                  <a:srgbClr val="0099FF"/>
                </a:solidFill>
                <a:latin typeface="Bell MT" pitchFamily="18" charset="0"/>
              </a:rPr>
              <a:t>still</a:t>
            </a:r>
            <a:r>
              <a:rPr lang="en-US" sz="2800" dirty="0" smtClean="0">
                <a:latin typeface="Bell MT" pitchFamily="18" charset="0"/>
              </a:rPr>
              <a:t> in </a:t>
            </a:r>
            <a:r>
              <a:rPr lang="en-US" sz="2800" dirty="0" smtClean="0">
                <a:solidFill>
                  <a:srgbClr val="0099FF"/>
                </a:solidFill>
                <a:latin typeface="Bell MT" pitchFamily="18" charset="0"/>
              </a:rPr>
              <a:t>research</a:t>
            </a:r>
            <a:r>
              <a:rPr lang="en-US" sz="2800" dirty="0" smtClean="0">
                <a:latin typeface="Bell MT" pitchFamily="18" charset="0"/>
              </a:rPr>
              <a:t> stage. </a:t>
            </a:r>
          </a:p>
          <a:p>
            <a:pPr algn="just"/>
            <a:r>
              <a:rPr lang="en-US" sz="2800" dirty="0" smtClean="0">
                <a:latin typeface="Bell MT" pitchFamily="18" charset="0"/>
              </a:rPr>
              <a:t>Linux Kernel offers an </a:t>
            </a:r>
            <a:r>
              <a:rPr lang="en-US" sz="2800" dirty="0" smtClean="0">
                <a:solidFill>
                  <a:srgbClr val="0099FF"/>
                </a:solidFill>
                <a:latin typeface="Bell MT" pitchFamily="18" charset="0"/>
              </a:rPr>
              <a:t>abstraction</a:t>
            </a:r>
            <a:r>
              <a:rPr lang="en-US" sz="2800" dirty="0" smtClean="0">
                <a:latin typeface="Bell MT" pitchFamily="18" charset="0"/>
              </a:rPr>
              <a:t> </a:t>
            </a:r>
            <a:r>
              <a:rPr lang="en-US" sz="2800" dirty="0" smtClean="0">
                <a:solidFill>
                  <a:srgbClr val="0099FF"/>
                </a:solidFill>
                <a:latin typeface="Bell MT" pitchFamily="18" charset="0"/>
              </a:rPr>
              <a:t>layer</a:t>
            </a:r>
            <a:r>
              <a:rPr lang="en-US" sz="2800" dirty="0" smtClean="0">
                <a:latin typeface="Bell MT" pitchFamily="18" charset="0"/>
              </a:rPr>
              <a:t>, to allow </a:t>
            </a:r>
            <a:r>
              <a:rPr lang="en-US" sz="2800" dirty="0" smtClean="0">
                <a:solidFill>
                  <a:srgbClr val="0099FF"/>
                </a:solidFill>
                <a:latin typeface="Bell MT" pitchFamily="18" charset="0"/>
              </a:rPr>
              <a:t>software</a:t>
            </a:r>
            <a:r>
              <a:rPr lang="en-US" sz="2800" dirty="0" smtClean="0">
                <a:latin typeface="Bell MT" pitchFamily="18" charset="0"/>
              </a:rPr>
              <a:t> </a:t>
            </a:r>
            <a:r>
              <a:rPr lang="en-US" sz="2800" dirty="0" smtClean="0">
                <a:solidFill>
                  <a:srgbClr val="0099FF"/>
                </a:solidFill>
                <a:latin typeface="Bell MT" pitchFamily="18" charset="0"/>
              </a:rPr>
              <a:t>process</a:t>
            </a:r>
            <a:r>
              <a:rPr lang="en-US" sz="2800" dirty="0" smtClean="0">
                <a:latin typeface="Bell MT" pitchFamily="18" charset="0"/>
              </a:rPr>
              <a:t> to work with and </a:t>
            </a:r>
            <a:r>
              <a:rPr lang="en-US" sz="2800" dirty="0" smtClean="0">
                <a:solidFill>
                  <a:srgbClr val="0099FF"/>
                </a:solidFill>
                <a:latin typeface="Bell MT" pitchFamily="18" charset="0"/>
              </a:rPr>
              <a:t>operate</a:t>
            </a:r>
            <a:r>
              <a:rPr lang="en-US" sz="2800" dirty="0" smtClean="0">
                <a:latin typeface="Bell MT" pitchFamily="18" charset="0"/>
              </a:rPr>
              <a:t> on </a:t>
            </a:r>
            <a:r>
              <a:rPr lang="en-US" sz="2800" dirty="0" smtClean="0">
                <a:solidFill>
                  <a:srgbClr val="0099FF"/>
                </a:solidFill>
                <a:latin typeface="Bell MT" pitchFamily="18" charset="0"/>
              </a:rPr>
              <a:t>resources</a:t>
            </a:r>
            <a:r>
              <a:rPr lang="en-US" sz="2800" dirty="0" smtClean="0">
                <a:latin typeface="Bell MT" pitchFamily="18" charset="0"/>
              </a:rPr>
              <a:t> without knowing the </a:t>
            </a:r>
            <a:r>
              <a:rPr lang="en-US" sz="2800" dirty="0" smtClean="0">
                <a:solidFill>
                  <a:srgbClr val="0099FF"/>
                </a:solidFill>
                <a:latin typeface="Bell MT" pitchFamily="18" charset="0"/>
              </a:rPr>
              <a:t>hardware</a:t>
            </a:r>
            <a:r>
              <a:rPr lang="en-US" sz="2800" dirty="0" smtClean="0">
                <a:latin typeface="Bell MT" pitchFamily="18" charset="0"/>
              </a:rPr>
              <a:t> details.</a:t>
            </a:r>
            <a:endParaRPr lang="en-IN" sz="2800" dirty="0">
              <a:latin typeface="Bell MT" pitchFamily="18" charset="0"/>
            </a:endParaRP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p:cNvPicPr>
            <a:picLocks noChangeAspect="1" noChangeArrowheads="1"/>
          </p:cNvPicPr>
          <p:nvPr/>
        </p:nvPicPr>
        <p:blipFill>
          <a:blip r:embed="rId3"/>
          <a:srcRect/>
          <a:stretch>
            <a:fillRect/>
          </a:stretch>
        </p:blipFill>
        <p:spPr bwMode="auto">
          <a:xfrm>
            <a:off x="271463" y="1500174"/>
            <a:ext cx="8567737" cy="4643470"/>
          </a:xfrm>
          <a:prstGeom prst="rect">
            <a:avLst/>
          </a:prstGeom>
          <a:noFill/>
          <a:ln w="9525">
            <a:noFill/>
            <a:miter lim="800000"/>
            <a:headEnd/>
            <a:tailEnd/>
          </a:ln>
          <a:effectLst/>
        </p:spPr>
      </p:pic>
      <p:sp>
        <p:nvSpPr>
          <p:cNvPr id="4" name="Title 1"/>
          <p:cNvSpPr txBox="1">
            <a:spLocks/>
          </p:cNvSpPr>
          <p:nvPr/>
        </p:nvSpPr>
        <p:spPr>
          <a:xfrm>
            <a:off x="457200" y="274638"/>
            <a:ext cx="8229600" cy="1143000"/>
          </a:xfrm>
          <a:prstGeom prst="rect">
            <a:avLst/>
          </a:prstGeom>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3600" b="1" i="0" u="none" strike="noStrike" kern="0" cap="none" spc="0" normalizeH="0" baseline="0" noProof="0" dirty="0" smtClean="0">
                <a:ln>
                  <a:noFill/>
                </a:ln>
                <a:solidFill>
                  <a:schemeClr val="accent2">
                    <a:lumMod val="75000"/>
                  </a:schemeClr>
                </a:solidFill>
                <a:effectLst/>
                <a:uLnTx/>
                <a:uFillTx/>
                <a:latin typeface="Bell MT" pitchFamily="18" charset="0"/>
                <a:ea typeface="+mj-ea"/>
                <a:cs typeface="+mj-cs"/>
              </a:rPr>
              <a:t>Virtualization for Linux and Windows NT Platforms</a:t>
            </a:r>
            <a:endParaRPr kumimoji="0" lang="en-IN" sz="3600" b="1" i="0" u="none" strike="noStrike" kern="0" cap="none" spc="0" normalizeH="0" baseline="0" noProof="0" dirty="0" smtClean="0">
              <a:ln>
                <a:noFill/>
              </a:ln>
              <a:solidFill>
                <a:schemeClr val="tx1"/>
              </a:solidFill>
              <a:effectLst/>
              <a:uLnTx/>
              <a:uFillTx/>
              <a:latin typeface="Bell MT" pitchFamily="18" charset="0"/>
              <a:ea typeface="+mj-ea"/>
              <a:cs typeface="+mj-cs"/>
            </a:endParaRPr>
          </a:p>
        </p:txBody>
      </p:sp>
    </p:spTree>
  </p:cSld>
  <p:clrMapOvr>
    <a:masterClrMapping/>
  </p:clrMapOvr>
  <p:transition>
    <p:pull/>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214282" y="1000109"/>
            <a:ext cx="8643998" cy="4786346"/>
          </a:xfrm>
        </p:spPr>
        <p:txBody>
          <a:bodyPr/>
          <a:lstStyle/>
          <a:p>
            <a:pPr marL="55563" indent="-55563" algn="just">
              <a:spcBef>
                <a:spcPts val="0"/>
              </a:spcBef>
            </a:pPr>
            <a:r>
              <a:rPr lang="en-US" sz="2800" b="0" dirty="0" smtClean="0">
                <a:solidFill>
                  <a:schemeClr val="accent2">
                    <a:lumMod val="75000"/>
                  </a:schemeClr>
                </a:solidFill>
                <a:latin typeface="Bell MT" pitchFamily="18" charset="0"/>
              </a:rPr>
              <a:t>Advantages of OS Extension for Virtualization </a:t>
            </a:r>
          </a:p>
          <a:p>
            <a:pPr marL="457200" indent="-457200" algn="just">
              <a:spcBef>
                <a:spcPts val="0"/>
              </a:spcBef>
              <a:buFont typeface="+mj-lt"/>
              <a:buAutoNum type="arabicPeriod"/>
            </a:pPr>
            <a:r>
              <a:rPr lang="en-US" sz="2800" b="0" dirty="0" smtClean="0">
                <a:latin typeface="Bell MT" pitchFamily="18" charset="0"/>
              </a:rPr>
              <a:t>  VMs at OS level has </a:t>
            </a:r>
            <a:r>
              <a:rPr lang="en-US" sz="2800" b="0" dirty="0" smtClean="0">
                <a:solidFill>
                  <a:srgbClr val="00B0F0"/>
                </a:solidFill>
                <a:latin typeface="Bell MT" pitchFamily="18" charset="0"/>
              </a:rPr>
              <a:t>minimum startup/shutdown </a:t>
            </a:r>
            <a:r>
              <a:rPr lang="en-US" sz="2800" b="0" dirty="0" smtClean="0">
                <a:latin typeface="Bell MT" pitchFamily="18" charset="0"/>
              </a:rPr>
              <a:t>costs, </a:t>
            </a:r>
            <a:r>
              <a:rPr lang="en-US" sz="2800" dirty="0" smtClean="0">
                <a:latin typeface="Bell MT" pitchFamily="18" charset="0"/>
              </a:rPr>
              <a:t>low resource requirement and high scalability</a:t>
            </a:r>
            <a:endParaRPr lang="en-US" sz="2800" b="0" dirty="0" smtClean="0">
              <a:latin typeface="Bell MT" pitchFamily="18" charset="0"/>
            </a:endParaRPr>
          </a:p>
          <a:p>
            <a:pPr marL="457200" indent="-457200" algn="just">
              <a:spcBef>
                <a:spcPts val="0"/>
              </a:spcBef>
              <a:buFont typeface="+mj-lt"/>
              <a:buAutoNum type="arabicPeriod"/>
            </a:pPr>
            <a:r>
              <a:rPr lang="en-US" sz="2800" b="0" dirty="0" smtClean="0">
                <a:latin typeface="Bell MT" pitchFamily="18" charset="0"/>
              </a:rPr>
              <a:t>  OS-level VM can </a:t>
            </a:r>
            <a:r>
              <a:rPr lang="en-US" sz="2800" b="0" dirty="0" smtClean="0">
                <a:solidFill>
                  <a:srgbClr val="00B0F0"/>
                </a:solidFill>
                <a:latin typeface="Bell MT" pitchFamily="18" charset="0"/>
              </a:rPr>
              <a:t>easily synchronize </a:t>
            </a:r>
            <a:r>
              <a:rPr lang="en-US" sz="2800" b="0" dirty="0" smtClean="0">
                <a:latin typeface="Bell MT" pitchFamily="18" charset="0"/>
              </a:rPr>
              <a:t>with its  environment </a:t>
            </a:r>
          </a:p>
          <a:p>
            <a:pPr marL="55563" indent="-55563" algn="just">
              <a:spcBef>
                <a:spcPts val="0"/>
              </a:spcBef>
              <a:buNone/>
            </a:pPr>
            <a:endParaRPr lang="en-US" sz="2800" b="0" dirty="0" smtClean="0">
              <a:latin typeface="Bell MT" pitchFamily="18" charset="0"/>
            </a:endParaRPr>
          </a:p>
          <a:p>
            <a:pPr marL="55563" indent="-55563" algn="just">
              <a:spcBef>
                <a:spcPts val="0"/>
              </a:spcBef>
            </a:pPr>
            <a:r>
              <a:rPr lang="en-US" sz="2800" b="0" dirty="0" smtClean="0">
                <a:solidFill>
                  <a:schemeClr val="accent2">
                    <a:lumMod val="75000"/>
                  </a:schemeClr>
                </a:solidFill>
                <a:latin typeface="Bell MT" pitchFamily="18" charset="0"/>
              </a:rPr>
              <a:t>Disadvantage of OS Extension for Virtualization           </a:t>
            </a:r>
          </a:p>
          <a:p>
            <a:pPr marL="457200" indent="-457200" algn="just">
              <a:spcBef>
                <a:spcPts val="0"/>
              </a:spcBef>
              <a:buFont typeface="+mj-lt"/>
              <a:buAutoNum type="arabicPeriod"/>
            </a:pPr>
            <a:r>
              <a:rPr lang="en-US" sz="2800" b="0" dirty="0" smtClean="0">
                <a:latin typeface="Bell MT" pitchFamily="18" charset="0"/>
              </a:rPr>
              <a:t>All VMs  in the </a:t>
            </a:r>
            <a:r>
              <a:rPr lang="en-US" sz="2800" b="0" dirty="0" smtClean="0">
                <a:solidFill>
                  <a:srgbClr val="00B0F0"/>
                </a:solidFill>
                <a:latin typeface="Bell MT" pitchFamily="18" charset="0"/>
              </a:rPr>
              <a:t>same OS </a:t>
            </a:r>
            <a:r>
              <a:rPr lang="en-US" sz="2800" b="0" dirty="0" smtClean="0">
                <a:latin typeface="Bell MT" pitchFamily="18" charset="0"/>
              </a:rPr>
              <a:t>container must have the same or </a:t>
            </a:r>
            <a:r>
              <a:rPr lang="en-US" sz="2800" b="0" dirty="0" smtClean="0">
                <a:solidFill>
                  <a:srgbClr val="00B0F0"/>
                </a:solidFill>
                <a:latin typeface="Bell MT" pitchFamily="18" charset="0"/>
              </a:rPr>
              <a:t>similar guest OS</a:t>
            </a:r>
            <a:r>
              <a:rPr lang="en-US" sz="2800" b="0" dirty="0" smtClean="0">
                <a:latin typeface="Bell MT" pitchFamily="18" charset="0"/>
              </a:rPr>
              <a:t>, which </a:t>
            </a:r>
            <a:r>
              <a:rPr lang="en-US" sz="2800" b="0" dirty="0" smtClean="0">
                <a:solidFill>
                  <a:srgbClr val="00B0F0"/>
                </a:solidFill>
                <a:latin typeface="Bell MT" pitchFamily="18" charset="0"/>
              </a:rPr>
              <a:t>restrict application flexibility &amp; isolation </a:t>
            </a:r>
            <a:r>
              <a:rPr lang="en-US" sz="2800" b="0" dirty="0" smtClean="0">
                <a:latin typeface="Bell MT" pitchFamily="18" charset="0"/>
              </a:rPr>
              <a:t>of different VMs on the same physical machine.</a:t>
            </a:r>
            <a:endParaRPr lang="en-US" sz="2800" b="0" dirty="0">
              <a:latin typeface="Bell MT" pitchFamily="18" charset="0"/>
            </a:endParaRPr>
          </a:p>
        </p:txBody>
      </p:sp>
      <p:sp>
        <p:nvSpPr>
          <p:cNvPr id="6" name="Text Box 4"/>
          <p:cNvSpPr txBox="1">
            <a:spLocks noChangeArrowheads="1"/>
          </p:cNvSpPr>
          <p:nvPr/>
        </p:nvSpPr>
        <p:spPr bwMode="auto">
          <a:xfrm>
            <a:off x="428596" y="244474"/>
            <a:ext cx="8429684" cy="584775"/>
          </a:xfrm>
          <a:prstGeom prst="rect">
            <a:avLst/>
          </a:prstGeom>
          <a:noFill/>
          <a:ln w="9525">
            <a:noFill/>
            <a:miter lim="800000"/>
            <a:headEnd/>
            <a:tailEnd/>
          </a:ln>
          <a:effectLst/>
        </p:spPr>
        <p:txBody>
          <a:bodyPr wrap="square">
            <a:spAutoFit/>
          </a:bodyPr>
          <a:lstStyle/>
          <a:p>
            <a:pPr algn="ctr">
              <a:spcBef>
                <a:spcPct val="50000"/>
              </a:spcBef>
            </a:pPr>
            <a:r>
              <a:rPr lang="en-US" sz="3200" b="1" dirty="0">
                <a:solidFill>
                  <a:schemeClr val="accent2">
                    <a:lumMod val="75000"/>
                  </a:schemeClr>
                </a:solidFill>
                <a:latin typeface="Bell MT" pitchFamily="18" charset="0"/>
              </a:rPr>
              <a:t>Virtualization at OS Level</a:t>
            </a:r>
          </a:p>
        </p:txBody>
      </p:sp>
    </p:spTree>
  </p:cSld>
  <p:clrMapOvr>
    <a:masterClrMapping/>
  </p:clrMapOvr>
  <p:transition>
    <p:pull/>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214282" y="785794"/>
            <a:ext cx="8643998" cy="5143536"/>
          </a:xfrm>
        </p:spPr>
        <p:txBody>
          <a:bodyPr/>
          <a:lstStyle/>
          <a:p>
            <a:pPr algn="just">
              <a:spcBef>
                <a:spcPts val="0"/>
              </a:spcBef>
              <a:defRPr/>
            </a:pPr>
            <a:r>
              <a:rPr lang="en-US" sz="2800" dirty="0">
                <a:latin typeface="Bell MT" pitchFamily="18" charset="0"/>
              </a:rPr>
              <a:t>It creates </a:t>
            </a:r>
            <a:r>
              <a:rPr lang="en-US" sz="2800" dirty="0">
                <a:solidFill>
                  <a:srgbClr val="0099FF"/>
                </a:solidFill>
                <a:latin typeface="Bell MT" pitchFamily="18" charset="0"/>
              </a:rPr>
              <a:t>execution environments </a:t>
            </a:r>
            <a:r>
              <a:rPr lang="en-US" sz="2800" dirty="0">
                <a:latin typeface="Bell MT" pitchFamily="18" charset="0"/>
              </a:rPr>
              <a:t>for running alien programs on a platform rather than </a:t>
            </a:r>
            <a:r>
              <a:rPr lang="en-US" sz="2800" dirty="0">
                <a:solidFill>
                  <a:srgbClr val="0099FF"/>
                </a:solidFill>
                <a:latin typeface="Bell MT" pitchFamily="18" charset="0"/>
              </a:rPr>
              <a:t>creating VM </a:t>
            </a:r>
            <a:r>
              <a:rPr lang="en-US" sz="2800" dirty="0">
                <a:latin typeface="Bell MT" pitchFamily="18" charset="0"/>
              </a:rPr>
              <a:t>to run the entire operating system. </a:t>
            </a:r>
            <a:endParaRPr lang="en-US" sz="2800" dirty="0" smtClean="0">
              <a:latin typeface="Bell MT" pitchFamily="18" charset="0"/>
            </a:endParaRPr>
          </a:p>
          <a:p>
            <a:pPr algn="just">
              <a:spcBef>
                <a:spcPts val="0"/>
              </a:spcBef>
              <a:defRPr/>
            </a:pPr>
            <a:r>
              <a:rPr lang="en-US" sz="2800" dirty="0" smtClean="0">
                <a:latin typeface="Bell MT" pitchFamily="18" charset="0"/>
              </a:rPr>
              <a:t>Also known as </a:t>
            </a:r>
            <a:r>
              <a:rPr lang="en-US" sz="2800" b="1" dirty="0" smtClean="0">
                <a:solidFill>
                  <a:srgbClr val="0099FF"/>
                </a:solidFill>
                <a:latin typeface="Bell MT" pitchFamily="18" charset="0"/>
              </a:rPr>
              <a:t>user-level Application Binary Interface (ABI)</a:t>
            </a:r>
            <a:endParaRPr lang="en-US" sz="2800" b="1" dirty="0">
              <a:solidFill>
                <a:srgbClr val="0099FF"/>
              </a:solidFill>
              <a:latin typeface="Bell MT" pitchFamily="18" charset="0"/>
            </a:endParaRPr>
          </a:p>
          <a:p>
            <a:pPr algn="just">
              <a:spcBef>
                <a:spcPts val="0"/>
              </a:spcBef>
              <a:defRPr/>
            </a:pPr>
            <a:r>
              <a:rPr lang="en-US" sz="2800" dirty="0">
                <a:latin typeface="Bell MT" pitchFamily="18" charset="0"/>
              </a:rPr>
              <a:t>It is done by </a:t>
            </a:r>
            <a:r>
              <a:rPr lang="en-US" sz="2800" dirty="0">
                <a:solidFill>
                  <a:srgbClr val="0099FF"/>
                </a:solidFill>
                <a:latin typeface="Bell MT" pitchFamily="18" charset="0"/>
              </a:rPr>
              <a:t>API call interception and remapping</a:t>
            </a:r>
            <a:r>
              <a:rPr lang="en-US" sz="2800" dirty="0">
                <a:latin typeface="Bell MT" pitchFamily="18" charset="0"/>
              </a:rPr>
              <a:t>. </a:t>
            </a:r>
          </a:p>
          <a:p>
            <a:pPr algn="just">
              <a:spcBef>
                <a:spcPts val="0"/>
              </a:spcBef>
              <a:defRPr/>
            </a:pPr>
            <a:r>
              <a:rPr lang="en-US" sz="2800" dirty="0">
                <a:latin typeface="Bell MT" pitchFamily="18" charset="0"/>
              </a:rPr>
              <a:t>Typical systems: Wine, </a:t>
            </a:r>
            <a:r>
              <a:rPr lang="en-US" sz="2800" dirty="0" smtClean="0">
                <a:latin typeface="Bell MT" pitchFamily="18" charset="0"/>
              </a:rPr>
              <a:t>WABI, </a:t>
            </a:r>
            <a:r>
              <a:rPr lang="en-US" sz="2800" dirty="0" err="1">
                <a:latin typeface="Bell MT" pitchFamily="18" charset="0"/>
              </a:rPr>
              <a:t>LxRun</a:t>
            </a:r>
            <a:r>
              <a:rPr lang="en-US" sz="2800" dirty="0">
                <a:latin typeface="Bell MT" pitchFamily="18" charset="0"/>
              </a:rPr>
              <a:t> , </a:t>
            </a:r>
            <a:r>
              <a:rPr lang="en-US" sz="2800" dirty="0" err="1" smtClean="0">
                <a:latin typeface="Bell MT" pitchFamily="18" charset="0"/>
              </a:rPr>
              <a:t>VisualMainWin</a:t>
            </a:r>
            <a:r>
              <a:rPr lang="en-US" sz="2800" dirty="0" smtClean="0">
                <a:latin typeface="Bell MT" pitchFamily="18" charset="0"/>
              </a:rPr>
              <a:t> and </a:t>
            </a:r>
            <a:r>
              <a:rPr lang="en-US" sz="2800" dirty="0" err="1" smtClean="0">
                <a:latin typeface="Bell MT" pitchFamily="18" charset="0"/>
              </a:rPr>
              <a:t>vCUDA</a:t>
            </a:r>
            <a:endParaRPr lang="en-US" sz="2800" dirty="0">
              <a:latin typeface="Bell MT" pitchFamily="18" charset="0"/>
            </a:endParaRPr>
          </a:p>
          <a:p>
            <a:pPr algn="just">
              <a:spcBef>
                <a:spcPts val="0"/>
              </a:spcBef>
              <a:defRPr/>
            </a:pPr>
            <a:r>
              <a:rPr lang="en-US" sz="2800" dirty="0" smtClean="0">
                <a:solidFill>
                  <a:schemeClr val="accent2">
                    <a:lumMod val="75000"/>
                  </a:schemeClr>
                </a:solidFill>
                <a:latin typeface="Bell MT" pitchFamily="18" charset="0"/>
              </a:rPr>
              <a:t>Advantage</a:t>
            </a:r>
            <a:r>
              <a:rPr lang="en-US" sz="2800" dirty="0">
                <a:solidFill>
                  <a:schemeClr val="accent2">
                    <a:lumMod val="75000"/>
                  </a:schemeClr>
                </a:solidFill>
                <a:latin typeface="Bell MT" pitchFamily="18" charset="0"/>
              </a:rPr>
              <a:t>: </a:t>
            </a:r>
          </a:p>
          <a:p>
            <a:pPr lvl="1" algn="just">
              <a:spcBef>
                <a:spcPts val="0"/>
              </a:spcBef>
              <a:defRPr/>
            </a:pPr>
            <a:r>
              <a:rPr lang="en-US" sz="2400" dirty="0">
                <a:latin typeface="Bell MT" pitchFamily="18" charset="0"/>
              </a:rPr>
              <a:t>It has very low implementation effort</a:t>
            </a:r>
          </a:p>
          <a:p>
            <a:pPr algn="just">
              <a:spcBef>
                <a:spcPts val="0"/>
              </a:spcBef>
              <a:defRPr/>
            </a:pPr>
            <a:r>
              <a:rPr lang="en-US" sz="2800" dirty="0" smtClean="0">
                <a:solidFill>
                  <a:schemeClr val="accent2">
                    <a:lumMod val="75000"/>
                  </a:schemeClr>
                </a:solidFill>
                <a:latin typeface="Bell MT" pitchFamily="18" charset="0"/>
              </a:rPr>
              <a:t>Shortcoming </a:t>
            </a:r>
            <a:r>
              <a:rPr lang="en-US" sz="2800" dirty="0">
                <a:solidFill>
                  <a:schemeClr val="accent2">
                    <a:lumMod val="75000"/>
                  </a:schemeClr>
                </a:solidFill>
                <a:latin typeface="Bell MT" pitchFamily="18" charset="0"/>
              </a:rPr>
              <a:t>&amp; limitation: </a:t>
            </a:r>
          </a:p>
          <a:p>
            <a:pPr lvl="1" algn="just">
              <a:spcBef>
                <a:spcPts val="0"/>
              </a:spcBef>
              <a:defRPr/>
            </a:pPr>
            <a:r>
              <a:rPr lang="en-US" sz="2400" dirty="0" smtClean="0">
                <a:latin typeface="Bell MT" pitchFamily="18" charset="0"/>
              </a:rPr>
              <a:t>Poor </a:t>
            </a:r>
            <a:r>
              <a:rPr lang="en-US" sz="2400" dirty="0">
                <a:latin typeface="Bell MT" pitchFamily="18" charset="0"/>
              </a:rPr>
              <a:t>application flexibility and isolation</a:t>
            </a:r>
          </a:p>
          <a:p>
            <a:pPr marL="55563" indent="-55563" algn="just">
              <a:spcBef>
                <a:spcPts val="0"/>
              </a:spcBef>
              <a:buNone/>
            </a:pPr>
            <a:endParaRPr lang="en-US" sz="2800" b="0" dirty="0">
              <a:latin typeface="Bell MT" pitchFamily="18" charset="0"/>
            </a:endParaRPr>
          </a:p>
        </p:txBody>
      </p:sp>
      <p:sp>
        <p:nvSpPr>
          <p:cNvPr id="6" name="Text Box 4"/>
          <p:cNvSpPr txBox="1">
            <a:spLocks noChangeArrowheads="1"/>
          </p:cNvSpPr>
          <p:nvPr/>
        </p:nvSpPr>
        <p:spPr bwMode="auto">
          <a:xfrm>
            <a:off x="428596" y="244474"/>
            <a:ext cx="8429684" cy="584775"/>
          </a:xfrm>
          <a:prstGeom prst="rect">
            <a:avLst/>
          </a:prstGeom>
          <a:noFill/>
          <a:ln w="9525">
            <a:noFill/>
            <a:miter lim="800000"/>
            <a:headEnd/>
            <a:tailEnd/>
          </a:ln>
          <a:effectLst/>
        </p:spPr>
        <p:txBody>
          <a:bodyPr wrap="square">
            <a:spAutoFit/>
          </a:bodyPr>
          <a:lstStyle/>
          <a:p>
            <a:pPr algn="ctr">
              <a:spcBef>
                <a:spcPct val="50000"/>
              </a:spcBef>
            </a:pPr>
            <a:r>
              <a:rPr lang="en-US" sz="3200" b="1" dirty="0" smtClean="0">
                <a:solidFill>
                  <a:schemeClr val="accent2">
                    <a:lumMod val="75000"/>
                  </a:schemeClr>
                </a:solidFill>
                <a:latin typeface="Bell MT" pitchFamily="18" charset="0"/>
              </a:rPr>
              <a:t>Library Support level</a:t>
            </a:r>
            <a:endParaRPr lang="en-US" sz="3200" b="1" dirty="0">
              <a:solidFill>
                <a:schemeClr val="accent2">
                  <a:lumMod val="75000"/>
                </a:schemeClr>
              </a:solidFill>
              <a:latin typeface="Bell MT" pitchFamily="18" charset="0"/>
            </a:endParaRPr>
          </a:p>
        </p:txBody>
      </p:sp>
    </p:spTree>
  </p:cSld>
  <p:clrMapOvr>
    <a:masterClrMapping/>
  </p:clrMapOvr>
  <p:transition>
    <p:pull/>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Box 2"/>
          <p:cNvSpPr txBox="1">
            <a:spLocks noChangeArrowheads="1"/>
          </p:cNvSpPr>
          <p:nvPr/>
        </p:nvSpPr>
        <p:spPr bwMode="auto">
          <a:xfrm>
            <a:off x="377825" y="428605"/>
            <a:ext cx="8501063" cy="523220"/>
          </a:xfrm>
          <a:prstGeom prst="rect">
            <a:avLst/>
          </a:prstGeom>
          <a:noFill/>
          <a:ln w="9525">
            <a:noFill/>
            <a:miter lim="800000"/>
            <a:headEnd/>
            <a:tailEnd/>
          </a:ln>
          <a:effectLst/>
        </p:spPr>
        <p:txBody>
          <a:bodyPr wrap="square">
            <a:spAutoFit/>
          </a:bodyPr>
          <a:lstStyle/>
          <a:p>
            <a:pPr algn="ctr">
              <a:spcBef>
                <a:spcPct val="50000"/>
              </a:spcBef>
            </a:pPr>
            <a:r>
              <a:rPr lang="en-US" sz="2800" b="1" dirty="0">
                <a:solidFill>
                  <a:schemeClr val="accent2">
                    <a:lumMod val="75000"/>
                  </a:schemeClr>
                </a:solidFill>
                <a:latin typeface="Bell MT" pitchFamily="18" charset="0"/>
              </a:rPr>
              <a:t>Virtualization with Middleware/Library Support</a:t>
            </a:r>
          </a:p>
        </p:txBody>
      </p:sp>
      <p:pic>
        <p:nvPicPr>
          <p:cNvPr id="17411" name="Picture 3"/>
          <p:cNvPicPr>
            <a:picLocks noChangeAspect="1" noChangeArrowheads="1"/>
          </p:cNvPicPr>
          <p:nvPr/>
        </p:nvPicPr>
        <p:blipFill>
          <a:blip r:embed="rId3"/>
          <a:srcRect/>
          <a:stretch>
            <a:fillRect/>
          </a:stretch>
        </p:blipFill>
        <p:spPr bwMode="auto">
          <a:xfrm>
            <a:off x="250825" y="1142984"/>
            <a:ext cx="8478838" cy="4932379"/>
          </a:xfrm>
          <a:prstGeom prst="rect">
            <a:avLst/>
          </a:prstGeom>
          <a:noFill/>
          <a:ln w="9525">
            <a:noFill/>
            <a:miter lim="800000"/>
            <a:headEnd/>
            <a:tailEnd/>
          </a:ln>
          <a:effectLst/>
        </p:spPr>
      </p:pic>
    </p:spTree>
  </p:cSld>
  <p:clrMapOvr>
    <a:masterClrMapping/>
  </p:clrMapOvr>
  <p:transition>
    <p:pull/>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Text Box 2"/>
          <p:cNvSpPr txBox="1">
            <a:spLocks noChangeArrowheads="1"/>
          </p:cNvSpPr>
          <p:nvPr/>
        </p:nvSpPr>
        <p:spPr bwMode="auto">
          <a:xfrm>
            <a:off x="263525" y="5008563"/>
            <a:ext cx="6624638" cy="5794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endParaRPr lang="en-US">
              <a:effectLst>
                <a:outerShdw blurRad="38100" dist="38100" dir="2700000" algn="tl">
                  <a:srgbClr val="000000"/>
                </a:outerShdw>
              </a:effectLst>
            </a:endParaRPr>
          </a:p>
        </p:txBody>
      </p:sp>
      <p:sp>
        <p:nvSpPr>
          <p:cNvPr id="18435" name="Text Box 3"/>
          <p:cNvSpPr txBox="1">
            <a:spLocks noChangeArrowheads="1"/>
          </p:cNvSpPr>
          <p:nvPr/>
        </p:nvSpPr>
        <p:spPr bwMode="auto">
          <a:xfrm>
            <a:off x="508000" y="357167"/>
            <a:ext cx="8415338" cy="461665"/>
          </a:xfrm>
          <a:prstGeom prst="rect">
            <a:avLst/>
          </a:prstGeom>
          <a:noFill/>
          <a:ln w="9525">
            <a:noFill/>
            <a:miter lim="800000"/>
            <a:headEnd/>
            <a:tailEnd/>
          </a:ln>
          <a:effectLst/>
        </p:spPr>
        <p:txBody>
          <a:bodyPr wrap="square">
            <a:spAutoFit/>
          </a:bodyPr>
          <a:lstStyle/>
          <a:p>
            <a:pPr algn="ctr">
              <a:spcBef>
                <a:spcPct val="50000"/>
              </a:spcBef>
            </a:pPr>
            <a:r>
              <a:rPr lang="en-US" altLang="zh-CN" sz="2400" b="1" dirty="0">
                <a:solidFill>
                  <a:schemeClr val="accent2">
                    <a:lumMod val="75000"/>
                  </a:schemeClr>
                </a:solidFill>
                <a:latin typeface="Bell MT" pitchFamily="18" charset="0"/>
                <a:ea typeface="宋体" pitchFamily="2" charset="-122"/>
              </a:rPr>
              <a:t>The </a:t>
            </a:r>
            <a:r>
              <a:rPr lang="en-US" altLang="zh-CN" sz="2400" b="1" dirty="0" err="1" smtClean="0">
                <a:solidFill>
                  <a:schemeClr val="accent2">
                    <a:lumMod val="75000"/>
                  </a:schemeClr>
                </a:solidFill>
                <a:latin typeface="Bell MT" pitchFamily="18" charset="0"/>
                <a:ea typeface="宋体" pitchFamily="2" charset="-122"/>
              </a:rPr>
              <a:t>vCUDA</a:t>
            </a:r>
            <a:r>
              <a:rPr lang="en-US" altLang="zh-CN" sz="2400" b="1" dirty="0" smtClean="0">
                <a:solidFill>
                  <a:schemeClr val="accent2">
                    <a:lumMod val="75000"/>
                  </a:schemeClr>
                </a:solidFill>
                <a:latin typeface="Bell MT" pitchFamily="18" charset="0"/>
                <a:ea typeface="宋体" pitchFamily="2" charset="-122"/>
              </a:rPr>
              <a:t> </a:t>
            </a:r>
            <a:r>
              <a:rPr lang="en-US" altLang="zh-CN" sz="2400" b="1" dirty="0">
                <a:solidFill>
                  <a:schemeClr val="accent2">
                    <a:lumMod val="75000"/>
                  </a:schemeClr>
                </a:solidFill>
                <a:latin typeface="Bell MT" pitchFamily="18" charset="0"/>
                <a:ea typeface="宋体" pitchFamily="2" charset="-122"/>
              </a:rPr>
              <a:t>for Virtualization of GPGPU</a:t>
            </a:r>
            <a:endParaRPr lang="en-US" sz="2400" b="1" dirty="0">
              <a:solidFill>
                <a:schemeClr val="accent2">
                  <a:lumMod val="75000"/>
                </a:schemeClr>
              </a:solidFill>
              <a:latin typeface="Bell MT" pitchFamily="18" charset="0"/>
            </a:endParaRPr>
          </a:p>
        </p:txBody>
      </p:sp>
      <p:pic>
        <p:nvPicPr>
          <p:cNvPr id="18436" name="Picture 4"/>
          <p:cNvPicPr>
            <a:picLocks noChangeAspect="1" noChangeArrowheads="1"/>
          </p:cNvPicPr>
          <p:nvPr/>
        </p:nvPicPr>
        <p:blipFill>
          <a:blip r:embed="rId3"/>
          <a:srcRect/>
          <a:stretch>
            <a:fillRect/>
          </a:stretch>
        </p:blipFill>
        <p:spPr bwMode="auto">
          <a:xfrm>
            <a:off x="366713" y="928671"/>
            <a:ext cx="8461375" cy="4946668"/>
          </a:xfrm>
          <a:prstGeom prst="rect">
            <a:avLst/>
          </a:prstGeom>
          <a:noFill/>
          <a:ln w="9525">
            <a:noFill/>
            <a:miter lim="800000"/>
            <a:headEnd/>
            <a:tailEnd/>
          </a:ln>
          <a:effectLst/>
        </p:spPr>
      </p:pic>
    </p:spTree>
  </p:cSld>
  <p:clrMapOvr>
    <a:masterClrMapping/>
  </p:clrMapOvr>
  <p:transition>
    <p:zoom/>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57232"/>
            <a:ext cx="8229600" cy="5126055"/>
          </a:xfrm>
        </p:spPr>
        <p:txBody>
          <a:bodyPr/>
          <a:lstStyle/>
          <a:p>
            <a:r>
              <a:rPr lang="en-US" sz="2200" dirty="0" smtClean="0">
                <a:latin typeface="Bell MT" pitchFamily="18" charset="0"/>
              </a:rPr>
              <a:t>CUDA is programming model and </a:t>
            </a:r>
            <a:r>
              <a:rPr lang="en-US" sz="2200" dirty="0" smtClean="0">
                <a:solidFill>
                  <a:srgbClr val="0099FF"/>
                </a:solidFill>
                <a:latin typeface="Bell MT" pitchFamily="18" charset="0"/>
              </a:rPr>
              <a:t>library</a:t>
            </a:r>
            <a:r>
              <a:rPr lang="en-US" sz="2200" dirty="0" smtClean="0">
                <a:latin typeface="Bell MT" pitchFamily="18" charset="0"/>
              </a:rPr>
              <a:t> for </a:t>
            </a:r>
            <a:r>
              <a:rPr lang="en-US" sz="2200" dirty="0" smtClean="0">
                <a:solidFill>
                  <a:srgbClr val="0099FF"/>
                </a:solidFill>
                <a:latin typeface="Bell MT" pitchFamily="18" charset="0"/>
              </a:rPr>
              <a:t>GP- GPUs</a:t>
            </a:r>
          </a:p>
          <a:p>
            <a:r>
              <a:rPr lang="en-US" sz="2200" dirty="0" smtClean="0">
                <a:latin typeface="Bell MT" pitchFamily="18" charset="0"/>
              </a:rPr>
              <a:t>It provides </a:t>
            </a:r>
            <a:r>
              <a:rPr lang="en-US" sz="2200" dirty="0" smtClean="0">
                <a:solidFill>
                  <a:srgbClr val="0099FF"/>
                </a:solidFill>
                <a:latin typeface="Bell MT" pitchFamily="18" charset="0"/>
              </a:rPr>
              <a:t>GPUs</a:t>
            </a:r>
            <a:r>
              <a:rPr lang="en-US" sz="2200" dirty="0" smtClean="0">
                <a:latin typeface="Bell MT" pitchFamily="18" charset="0"/>
              </a:rPr>
              <a:t> to run </a:t>
            </a:r>
            <a:r>
              <a:rPr lang="en-US" sz="2200" dirty="0" smtClean="0">
                <a:solidFill>
                  <a:srgbClr val="0099FF"/>
                </a:solidFill>
                <a:latin typeface="Bell MT" pitchFamily="18" charset="0"/>
              </a:rPr>
              <a:t>compute</a:t>
            </a:r>
            <a:r>
              <a:rPr lang="en-US" sz="2200" dirty="0" smtClean="0">
                <a:latin typeface="Bell MT" pitchFamily="18" charset="0"/>
              </a:rPr>
              <a:t> </a:t>
            </a:r>
            <a:r>
              <a:rPr lang="en-US" sz="2200" dirty="0" smtClean="0">
                <a:solidFill>
                  <a:srgbClr val="0099FF"/>
                </a:solidFill>
                <a:latin typeface="Bell MT" pitchFamily="18" charset="0"/>
              </a:rPr>
              <a:t>intensive</a:t>
            </a:r>
            <a:r>
              <a:rPr lang="en-US" sz="2200" dirty="0" smtClean="0">
                <a:latin typeface="Bell MT" pitchFamily="18" charset="0"/>
              </a:rPr>
              <a:t> applications on host OS.</a:t>
            </a:r>
          </a:p>
          <a:p>
            <a:r>
              <a:rPr lang="en-US" sz="2200" dirty="0" smtClean="0">
                <a:latin typeface="Bell MT" pitchFamily="18" charset="0"/>
              </a:rPr>
              <a:t>It is difficult to run </a:t>
            </a:r>
            <a:r>
              <a:rPr lang="en-US" sz="2200" dirty="0" smtClean="0">
                <a:solidFill>
                  <a:srgbClr val="0099FF"/>
                </a:solidFill>
                <a:latin typeface="Bell MT" pitchFamily="18" charset="0"/>
              </a:rPr>
              <a:t>CUDA</a:t>
            </a:r>
            <a:r>
              <a:rPr lang="en-US" sz="2200" dirty="0" smtClean="0">
                <a:latin typeface="Bell MT" pitchFamily="18" charset="0"/>
              </a:rPr>
              <a:t> application on </a:t>
            </a:r>
            <a:r>
              <a:rPr lang="en-US" sz="2200" dirty="0" smtClean="0">
                <a:solidFill>
                  <a:srgbClr val="0099FF"/>
                </a:solidFill>
                <a:latin typeface="Bell MT" pitchFamily="18" charset="0"/>
              </a:rPr>
              <a:t>Hardware-level VMs</a:t>
            </a:r>
            <a:r>
              <a:rPr lang="en-US" sz="2200" dirty="0" smtClean="0">
                <a:latin typeface="Bell MT" pitchFamily="18" charset="0"/>
              </a:rPr>
              <a:t> directly.</a:t>
            </a:r>
          </a:p>
          <a:p>
            <a:r>
              <a:rPr lang="en-US" sz="2200" dirty="0" err="1" smtClean="0">
                <a:solidFill>
                  <a:srgbClr val="0099FF"/>
                </a:solidFill>
                <a:latin typeface="Bell MT" pitchFamily="18" charset="0"/>
              </a:rPr>
              <a:t>vCUDA</a:t>
            </a:r>
            <a:r>
              <a:rPr lang="en-US" sz="2200" dirty="0" smtClean="0">
                <a:latin typeface="Bell MT" pitchFamily="18" charset="0"/>
              </a:rPr>
              <a:t> virtualizes </a:t>
            </a:r>
            <a:r>
              <a:rPr lang="en-US" sz="2200" dirty="0" smtClean="0">
                <a:solidFill>
                  <a:srgbClr val="0099FF"/>
                </a:solidFill>
                <a:latin typeface="Bell MT" pitchFamily="18" charset="0"/>
              </a:rPr>
              <a:t>CUDA</a:t>
            </a:r>
            <a:r>
              <a:rPr lang="en-US" sz="2200" dirty="0" smtClean="0">
                <a:latin typeface="Bell MT" pitchFamily="18" charset="0"/>
              </a:rPr>
              <a:t> </a:t>
            </a:r>
            <a:r>
              <a:rPr lang="en-US" sz="2200" dirty="0" smtClean="0">
                <a:solidFill>
                  <a:srgbClr val="0099FF"/>
                </a:solidFill>
                <a:latin typeface="Bell MT" pitchFamily="18" charset="0"/>
              </a:rPr>
              <a:t>library</a:t>
            </a:r>
            <a:r>
              <a:rPr lang="en-US" sz="2200" dirty="0" smtClean="0">
                <a:latin typeface="Bell MT" pitchFamily="18" charset="0"/>
              </a:rPr>
              <a:t>.</a:t>
            </a:r>
          </a:p>
          <a:p>
            <a:r>
              <a:rPr lang="en-US" sz="2200" dirty="0" smtClean="0">
                <a:latin typeface="Bell MT" pitchFamily="18" charset="0"/>
              </a:rPr>
              <a:t>When </a:t>
            </a:r>
            <a:r>
              <a:rPr lang="en-US" sz="2200" dirty="0" smtClean="0">
                <a:solidFill>
                  <a:srgbClr val="0099FF"/>
                </a:solidFill>
                <a:latin typeface="Bell MT" pitchFamily="18" charset="0"/>
              </a:rPr>
              <a:t>CUDA</a:t>
            </a:r>
            <a:r>
              <a:rPr lang="en-US" sz="2200" dirty="0" smtClean="0">
                <a:latin typeface="Bell MT" pitchFamily="18" charset="0"/>
              </a:rPr>
              <a:t> applications run on </a:t>
            </a:r>
            <a:r>
              <a:rPr lang="en-US" sz="2200" dirty="0" smtClean="0">
                <a:solidFill>
                  <a:srgbClr val="0099FF"/>
                </a:solidFill>
                <a:latin typeface="Bell MT" pitchFamily="18" charset="0"/>
              </a:rPr>
              <a:t>guest</a:t>
            </a:r>
            <a:r>
              <a:rPr lang="en-US" sz="2200" dirty="0" smtClean="0">
                <a:latin typeface="Bell MT" pitchFamily="18" charset="0"/>
              </a:rPr>
              <a:t> </a:t>
            </a:r>
            <a:r>
              <a:rPr lang="en-US" sz="2200" dirty="0" smtClean="0">
                <a:solidFill>
                  <a:srgbClr val="0099FF"/>
                </a:solidFill>
                <a:latin typeface="Bell MT" pitchFamily="18" charset="0"/>
              </a:rPr>
              <a:t>OS</a:t>
            </a:r>
            <a:r>
              <a:rPr lang="en-US" sz="2200" dirty="0" smtClean="0">
                <a:latin typeface="Bell MT" pitchFamily="18" charset="0"/>
              </a:rPr>
              <a:t> and issues call to CUDA API, </a:t>
            </a:r>
            <a:r>
              <a:rPr lang="en-US" sz="2200" dirty="0" err="1" smtClean="0">
                <a:solidFill>
                  <a:srgbClr val="0099FF"/>
                </a:solidFill>
                <a:latin typeface="Bell MT" pitchFamily="18" charset="0"/>
              </a:rPr>
              <a:t>vCUDA</a:t>
            </a:r>
            <a:r>
              <a:rPr lang="en-US" sz="2200" dirty="0" smtClean="0">
                <a:latin typeface="Bell MT" pitchFamily="18" charset="0"/>
              </a:rPr>
              <a:t> intercepts and directs to </a:t>
            </a:r>
            <a:r>
              <a:rPr lang="en-US" sz="2200" dirty="0" smtClean="0">
                <a:solidFill>
                  <a:srgbClr val="0099FF"/>
                </a:solidFill>
                <a:latin typeface="Bell MT" pitchFamily="18" charset="0"/>
              </a:rPr>
              <a:t>CUDA</a:t>
            </a:r>
            <a:r>
              <a:rPr lang="en-US" sz="2200" dirty="0" smtClean="0">
                <a:latin typeface="Bell MT" pitchFamily="18" charset="0"/>
              </a:rPr>
              <a:t> </a:t>
            </a:r>
            <a:r>
              <a:rPr lang="en-US" sz="2200" dirty="0" smtClean="0">
                <a:solidFill>
                  <a:srgbClr val="0099FF"/>
                </a:solidFill>
                <a:latin typeface="Bell MT" pitchFamily="18" charset="0"/>
              </a:rPr>
              <a:t>API</a:t>
            </a:r>
            <a:r>
              <a:rPr lang="en-US" sz="2200" dirty="0" smtClean="0">
                <a:latin typeface="Bell MT" pitchFamily="18" charset="0"/>
              </a:rPr>
              <a:t> running on </a:t>
            </a:r>
            <a:r>
              <a:rPr lang="en-US" sz="2200" dirty="0" smtClean="0">
                <a:solidFill>
                  <a:srgbClr val="0099FF"/>
                </a:solidFill>
                <a:latin typeface="Bell MT" pitchFamily="18" charset="0"/>
              </a:rPr>
              <a:t>host</a:t>
            </a:r>
            <a:r>
              <a:rPr lang="en-US" sz="2200" dirty="0" smtClean="0">
                <a:latin typeface="Bell MT" pitchFamily="18" charset="0"/>
              </a:rPr>
              <a:t> </a:t>
            </a:r>
            <a:r>
              <a:rPr lang="en-US" sz="2200" dirty="0" smtClean="0">
                <a:solidFill>
                  <a:srgbClr val="0099FF"/>
                </a:solidFill>
                <a:latin typeface="Bell MT" pitchFamily="18" charset="0"/>
              </a:rPr>
              <a:t>OS</a:t>
            </a:r>
            <a:r>
              <a:rPr lang="en-US" sz="2200" dirty="0" smtClean="0">
                <a:latin typeface="Bell MT" pitchFamily="18" charset="0"/>
              </a:rPr>
              <a:t>.</a:t>
            </a:r>
          </a:p>
          <a:p>
            <a:r>
              <a:rPr lang="en-US" sz="2200" dirty="0" err="1" smtClean="0">
                <a:solidFill>
                  <a:srgbClr val="0099FF"/>
                </a:solidFill>
                <a:latin typeface="Bell MT" pitchFamily="18" charset="0"/>
              </a:rPr>
              <a:t>vCUDA</a:t>
            </a:r>
            <a:r>
              <a:rPr lang="en-US" sz="2200" dirty="0" smtClean="0">
                <a:latin typeface="Bell MT" pitchFamily="18" charset="0"/>
              </a:rPr>
              <a:t> employs client server model to implement CUDA virtualization.</a:t>
            </a:r>
          </a:p>
          <a:p>
            <a:r>
              <a:rPr lang="en-US" sz="2200" dirty="0" err="1" smtClean="0">
                <a:solidFill>
                  <a:srgbClr val="0099FF"/>
                </a:solidFill>
                <a:latin typeface="Bell MT" pitchFamily="18" charset="0"/>
              </a:rPr>
              <a:t>vGPU</a:t>
            </a:r>
            <a:r>
              <a:rPr lang="en-US" sz="2200" dirty="0" smtClean="0">
                <a:latin typeface="Bell MT" pitchFamily="18" charset="0"/>
              </a:rPr>
              <a:t> returns </a:t>
            </a:r>
            <a:r>
              <a:rPr lang="en-US" sz="2200" dirty="0" smtClean="0">
                <a:solidFill>
                  <a:srgbClr val="0099FF"/>
                </a:solidFill>
                <a:latin typeface="Bell MT" pitchFamily="18" charset="0"/>
              </a:rPr>
              <a:t>local</a:t>
            </a:r>
            <a:r>
              <a:rPr lang="en-US" sz="2200" dirty="0" smtClean="0">
                <a:latin typeface="Bell MT" pitchFamily="18" charset="0"/>
              </a:rPr>
              <a:t> </a:t>
            </a:r>
            <a:r>
              <a:rPr lang="en-US" sz="2200" dirty="0" smtClean="0">
                <a:solidFill>
                  <a:srgbClr val="0099FF"/>
                </a:solidFill>
                <a:latin typeface="Bell MT" pitchFamily="18" charset="0"/>
              </a:rPr>
              <a:t>virtual</a:t>
            </a:r>
            <a:r>
              <a:rPr lang="en-US" sz="2200" dirty="0" smtClean="0">
                <a:latin typeface="Bell MT" pitchFamily="18" charset="0"/>
              </a:rPr>
              <a:t> </a:t>
            </a:r>
            <a:r>
              <a:rPr lang="en-US" sz="2200" dirty="0" smtClean="0">
                <a:solidFill>
                  <a:srgbClr val="0099FF"/>
                </a:solidFill>
                <a:latin typeface="Bell MT" pitchFamily="18" charset="0"/>
              </a:rPr>
              <a:t>address</a:t>
            </a:r>
            <a:r>
              <a:rPr lang="en-US" sz="2200" dirty="0" smtClean="0">
                <a:latin typeface="Bell MT" pitchFamily="18" charset="0"/>
              </a:rPr>
              <a:t> to application and notify remote </a:t>
            </a:r>
            <a:r>
              <a:rPr lang="en-US" sz="2200" dirty="0" smtClean="0">
                <a:solidFill>
                  <a:srgbClr val="0099FF"/>
                </a:solidFill>
                <a:latin typeface="Bell MT" pitchFamily="18" charset="0"/>
              </a:rPr>
              <a:t>stub</a:t>
            </a:r>
            <a:r>
              <a:rPr lang="en-US" sz="2200" dirty="0" smtClean="0">
                <a:latin typeface="Bell MT" pitchFamily="18" charset="0"/>
              </a:rPr>
              <a:t> to </a:t>
            </a:r>
            <a:r>
              <a:rPr lang="en-US" sz="2200" dirty="0" smtClean="0">
                <a:solidFill>
                  <a:srgbClr val="0099FF"/>
                </a:solidFill>
                <a:latin typeface="Bell MT" pitchFamily="18" charset="0"/>
              </a:rPr>
              <a:t>allocate</a:t>
            </a:r>
            <a:r>
              <a:rPr lang="en-US" sz="2200" dirty="0" smtClean="0">
                <a:latin typeface="Bell MT" pitchFamily="18" charset="0"/>
              </a:rPr>
              <a:t> </a:t>
            </a:r>
            <a:r>
              <a:rPr lang="en-US" sz="2200" dirty="0" smtClean="0">
                <a:solidFill>
                  <a:srgbClr val="0099FF"/>
                </a:solidFill>
                <a:latin typeface="Bell MT" pitchFamily="18" charset="0"/>
              </a:rPr>
              <a:t>real</a:t>
            </a:r>
            <a:r>
              <a:rPr lang="en-US" sz="2200" dirty="0" smtClean="0">
                <a:latin typeface="Bell MT" pitchFamily="18" charset="0"/>
              </a:rPr>
              <a:t> </a:t>
            </a:r>
            <a:r>
              <a:rPr lang="en-US" sz="2200" dirty="0" smtClean="0">
                <a:solidFill>
                  <a:srgbClr val="0099FF"/>
                </a:solidFill>
                <a:latin typeface="Bell MT" pitchFamily="18" charset="0"/>
              </a:rPr>
              <a:t>device</a:t>
            </a:r>
            <a:r>
              <a:rPr lang="en-US" sz="2200" dirty="0" smtClean="0">
                <a:latin typeface="Bell MT" pitchFamily="18" charset="0"/>
              </a:rPr>
              <a:t> </a:t>
            </a:r>
            <a:r>
              <a:rPr lang="en-US" sz="2200" dirty="0" smtClean="0">
                <a:solidFill>
                  <a:srgbClr val="0099FF"/>
                </a:solidFill>
                <a:latin typeface="Bell MT" pitchFamily="18" charset="0"/>
              </a:rPr>
              <a:t>memory and execution context for APIs calls from guest OS.</a:t>
            </a:r>
            <a:endParaRPr lang="en-US" sz="2200" dirty="0" smtClean="0">
              <a:latin typeface="Bell MT" pitchFamily="18" charset="0"/>
            </a:endParaRPr>
          </a:p>
        </p:txBody>
      </p:sp>
      <p:sp>
        <p:nvSpPr>
          <p:cNvPr id="4" name="Text Box 3"/>
          <p:cNvSpPr txBox="1">
            <a:spLocks noChangeArrowheads="1"/>
          </p:cNvSpPr>
          <p:nvPr/>
        </p:nvSpPr>
        <p:spPr bwMode="auto">
          <a:xfrm>
            <a:off x="508000" y="357167"/>
            <a:ext cx="8415338" cy="461665"/>
          </a:xfrm>
          <a:prstGeom prst="rect">
            <a:avLst/>
          </a:prstGeom>
          <a:noFill/>
          <a:ln w="9525">
            <a:noFill/>
            <a:miter lim="800000"/>
            <a:headEnd/>
            <a:tailEnd/>
          </a:ln>
          <a:effectLst/>
        </p:spPr>
        <p:txBody>
          <a:bodyPr wrap="square">
            <a:spAutoFit/>
          </a:bodyPr>
          <a:lstStyle/>
          <a:p>
            <a:pPr algn="ctr">
              <a:spcBef>
                <a:spcPct val="50000"/>
              </a:spcBef>
            </a:pPr>
            <a:r>
              <a:rPr lang="en-US" altLang="zh-CN" sz="2400" b="1" dirty="0">
                <a:solidFill>
                  <a:schemeClr val="accent2">
                    <a:lumMod val="75000"/>
                  </a:schemeClr>
                </a:solidFill>
                <a:latin typeface="Bell MT" pitchFamily="18" charset="0"/>
                <a:ea typeface="宋体" pitchFamily="2" charset="-122"/>
              </a:rPr>
              <a:t>The </a:t>
            </a:r>
            <a:r>
              <a:rPr lang="en-US" altLang="zh-CN" sz="2400" b="1" dirty="0" err="1" smtClean="0">
                <a:solidFill>
                  <a:schemeClr val="accent2">
                    <a:lumMod val="75000"/>
                  </a:schemeClr>
                </a:solidFill>
                <a:latin typeface="Bell MT" pitchFamily="18" charset="0"/>
                <a:ea typeface="宋体" pitchFamily="2" charset="-122"/>
              </a:rPr>
              <a:t>vCUDA</a:t>
            </a:r>
            <a:r>
              <a:rPr lang="en-US" altLang="zh-CN" sz="2400" b="1" dirty="0" smtClean="0">
                <a:solidFill>
                  <a:schemeClr val="accent2">
                    <a:lumMod val="75000"/>
                  </a:schemeClr>
                </a:solidFill>
                <a:latin typeface="Bell MT" pitchFamily="18" charset="0"/>
                <a:ea typeface="宋体" pitchFamily="2" charset="-122"/>
              </a:rPr>
              <a:t> </a:t>
            </a:r>
            <a:r>
              <a:rPr lang="en-US" altLang="zh-CN" sz="2400" b="1" dirty="0">
                <a:solidFill>
                  <a:schemeClr val="accent2">
                    <a:lumMod val="75000"/>
                  </a:schemeClr>
                </a:solidFill>
                <a:latin typeface="Bell MT" pitchFamily="18" charset="0"/>
                <a:ea typeface="宋体" pitchFamily="2" charset="-122"/>
              </a:rPr>
              <a:t>for Virtualization of GPGPU</a:t>
            </a:r>
            <a:endParaRPr lang="en-US" sz="2400" b="1" dirty="0">
              <a:solidFill>
                <a:schemeClr val="accent2">
                  <a:lumMod val="75000"/>
                </a:schemeClr>
              </a:solidFill>
              <a:latin typeface="Bell MT" pitchFamily="18" charset="0"/>
            </a:endParaRP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54032"/>
          </a:xfrm>
        </p:spPr>
        <p:txBody>
          <a:bodyPr/>
          <a:lstStyle/>
          <a:p>
            <a:r>
              <a:rPr lang="en-US" sz="3200" b="1" dirty="0" smtClean="0">
                <a:solidFill>
                  <a:schemeClr val="accent2">
                    <a:lumMod val="75000"/>
                  </a:schemeClr>
                </a:solidFill>
                <a:latin typeface="Bell MT" pitchFamily="18" charset="0"/>
              </a:rPr>
              <a:t>User-Application level</a:t>
            </a:r>
            <a:endParaRPr lang="en-IN" sz="3200" b="1" dirty="0">
              <a:solidFill>
                <a:schemeClr val="accent2">
                  <a:lumMod val="75000"/>
                </a:schemeClr>
              </a:solidFill>
              <a:latin typeface="Bell MT" pitchFamily="18" charset="0"/>
            </a:endParaRPr>
          </a:p>
        </p:txBody>
      </p:sp>
      <p:sp>
        <p:nvSpPr>
          <p:cNvPr id="3" name="Content Placeholder 2"/>
          <p:cNvSpPr>
            <a:spLocks noGrp="1"/>
          </p:cNvSpPr>
          <p:nvPr>
            <p:ph idx="1"/>
          </p:nvPr>
        </p:nvSpPr>
        <p:spPr>
          <a:xfrm>
            <a:off x="428596" y="1142984"/>
            <a:ext cx="8229600" cy="4429156"/>
          </a:xfrm>
        </p:spPr>
        <p:txBody>
          <a:bodyPr/>
          <a:lstStyle/>
          <a:p>
            <a:pPr algn="just">
              <a:spcBef>
                <a:spcPts val="0"/>
              </a:spcBef>
              <a:defRPr/>
            </a:pPr>
            <a:r>
              <a:rPr lang="en-US" sz="2400" dirty="0">
                <a:latin typeface="Bell MT" pitchFamily="18" charset="0"/>
              </a:rPr>
              <a:t>It virtualizes an </a:t>
            </a:r>
            <a:r>
              <a:rPr lang="en-US" sz="2400" dirty="0">
                <a:solidFill>
                  <a:srgbClr val="0099FF"/>
                </a:solidFill>
                <a:latin typeface="Bell MT" pitchFamily="18" charset="0"/>
              </a:rPr>
              <a:t>application</a:t>
            </a:r>
            <a:r>
              <a:rPr lang="en-US" sz="2400" dirty="0">
                <a:latin typeface="Bell MT" pitchFamily="18" charset="0"/>
              </a:rPr>
              <a:t> as a </a:t>
            </a:r>
            <a:r>
              <a:rPr lang="en-US" sz="2400" dirty="0">
                <a:solidFill>
                  <a:srgbClr val="0099FF"/>
                </a:solidFill>
                <a:latin typeface="Bell MT" pitchFamily="18" charset="0"/>
              </a:rPr>
              <a:t>virtual machine</a:t>
            </a:r>
            <a:r>
              <a:rPr lang="en-US" sz="2400" dirty="0">
                <a:latin typeface="Bell MT" pitchFamily="18" charset="0"/>
              </a:rPr>
              <a:t>. </a:t>
            </a:r>
          </a:p>
          <a:p>
            <a:pPr algn="just">
              <a:spcBef>
                <a:spcPts val="0"/>
              </a:spcBef>
              <a:defRPr/>
            </a:pPr>
            <a:r>
              <a:rPr lang="en-US" sz="2400" dirty="0" smtClean="0">
                <a:solidFill>
                  <a:schemeClr val="accent2">
                    <a:lumMod val="75000"/>
                  </a:schemeClr>
                </a:solidFill>
                <a:latin typeface="Bell MT" pitchFamily="18" charset="0"/>
              </a:rPr>
              <a:t>High Level Language VMs</a:t>
            </a:r>
            <a:r>
              <a:rPr lang="en-US" sz="2400" dirty="0" smtClean="0">
                <a:latin typeface="Bell MT" pitchFamily="18" charset="0"/>
              </a:rPr>
              <a:t>: This </a:t>
            </a:r>
            <a:r>
              <a:rPr lang="en-US" sz="2400" dirty="0">
                <a:latin typeface="Bell MT" pitchFamily="18" charset="0"/>
              </a:rPr>
              <a:t>layer sits as an application program </a:t>
            </a:r>
            <a:r>
              <a:rPr lang="en-US" sz="2400" dirty="0">
                <a:solidFill>
                  <a:srgbClr val="0099FF"/>
                </a:solidFill>
                <a:latin typeface="Bell MT" pitchFamily="18" charset="0"/>
              </a:rPr>
              <a:t>on top </a:t>
            </a:r>
            <a:r>
              <a:rPr lang="en-US" sz="2400" dirty="0">
                <a:latin typeface="Bell MT" pitchFamily="18" charset="0"/>
              </a:rPr>
              <a:t>of an </a:t>
            </a:r>
            <a:r>
              <a:rPr lang="en-US" sz="2400" dirty="0">
                <a:solidFill>
                  <a:srgbClr val="0099FF"/>
                </a:solidFill>
                <a:latin typeface="Bell MT" pitchFamily="18" charset="0"/>
              </a:rPr>
              <a:t>operating system </a:t>
            </a:r>
            <a:r>
              <a:rPr lang="en-US" sz="2400" dirty="0">
                <a:latin typeface="Bell MT" pitchFamily="18" charset="0"/>
              </a:rPr>
              <a:t>and exports an </a:t>
            </a:r>
            <a:r>
              <a:rPr lang="en-US" sz="2400" dirty="0">
                <a:solidFill>
                  <a:srgbClr val="0099FF"/>
                </a:solidFill>
                <a:latin typeface="Bell MT" pitchFamily="18" charset="0"/>
              </a:rPr>
              <a:t>abstraction of a VM </a:t>
            </a:r>
            <a:r>
              <a:rPr lang="en-US" sz="2400" dirty="0">
                <a:latin typeface="Bell MT" pitchFamily="18" charset="0"/>
              </a:rPr>
              <a:t>that can </a:t>
            </a:r>
            <a:r>
              <a:rPr lang="en-US" sz="2400" dirty="0">
                <a:solidFill>
                  <a:srgbClr val="0099FF"/>
                </a:solidFill>
                <a:latin typeface="Bell MT" pitchFamily="18" charset="0"/>
              </a:rPr>
              <a:t>run programs </a:t>
            </a:r>
            <a:r>
              <a:rPr lang="en-US" sz="2400" dirty="0">
                <a:latin typeface="Bell MT" pitchFamily="18" charset="0"/>
              </a:rPr>
              <a:t>written and compiled to a particular </a:t>
            </a:r>
            <a:r>
              <a:rPr lang="en-US" sz="2400" dirty="0">
                <a:solidFill>
                  <a:srgbClr val="0099FF"/>
                </a:solidFill>
                <a:latin typeface="Bell MT" pitchFamily="18" charset="0"/>
              </a:rPr>
              <a:t>abstract machine definition</a:t>
            </a:r>
            <a:r>
              <a:rPr lang="en-US" sz="2400" dirty="0">
                <a:latin typeface="Bell MT" pitchFamily="18" charset="0"/>
              </a:rPr>
              <a:t>. </a:t>
            </a:r>
            <a:endParaRPr lang="en-US" sz="2400" dirty="0" smtClean="0">
              <a:latin typeface="Bell MT" pitchFamily="18" charset="0"/>
            </a:endParaRPr>
          </a:p>
          <a:p>
            <a:pPr algn="just">
              <a:spcBef>
                <a:spcPts val="0"/>
              </a:spcBef>
              <a:defRPr/>
            </a:pPr>
            <a:r>
              <a:rPr lang="en-US" sz="2400" dirty="0" smtClean="0">
                <a:latin typeface="Bell MT" pitchFamily="18" charset="0"/>
              </a:rPr>
              <a:t>Application-level or Process-Level Virtualization</a:t>
            </a:r>
            <a:endParaRPr lang="en-US" sz="2400" dirty="0">
              <a:latin typeface="Bell MT" pitchFamily="18" charset="0"/>
            </a:endParaRPr>
          </a:p>
          <a:p>
            <a:pPr algn="just">
              <a:spcBef>
                <a:spcPts val="0"/>
              </a:spcBef>
              <a:defRPr/>
            </a:pPr>
            <a:r>
              <a:rPr lang="en-US" sz="2400" dirty="0">
                <a:latin typeface="Bell MT" pitchFamily="18" charset="0"/>
              </a:rPr>
              <a:t>Typical systems: JVM ,  </a:t>
            </a:r>
            <a:r>
              <a:rPr lang="en-US" sz="2400" dirty="0" smtClean="0">
                <a:latin typeface="Bell MT" pitchFamily="18" charset="0"/>
              </a:rPr>
              <a:t>.NET </a:t>
            </a:r>
            <a:r>
              <a:rPr lang="en-US" sz="2400" dirty="0">
                <a:latin typeface="Bell MT" pitchFamily="18" charset="0"/>
              </a:rPr>
              <a:t>CLI ,  </a:t>
            </a:r>
            <a:r>
              <a:rPr lang="en-US" sz="2400" dirty="0" err="1">
                <a:latin typeface="Bell MT" pitchFamily="18" charset="0"/>
              </a:rPr>
              <a:t>Panot</a:t>
            </a:r>
            <a:endParaRPr lang="en-US" sz="2400" dirty="0">
              <a:latin typeface="Bell MT" pitchFamily="18" charset="0"/>
            </a:endParaRPr>
          </a:p>
          <a:p>
            <a:pPr algn="just">
              <a:spcBef>
                <a:spcPts val="0"/>
              </a:spcBef>
              <a:defRPr/>
            </a:pPr>
            <a:r>
              <a:rPr lang="en-US" sz="2400" dirty="0" smtClean="0">
                <a:solidFill>
                  <a:schemeClr val="accent2">
                    <a:lumMod val="75000"/>
                  </a:schemeClr>
                </a:solidFill>
                <a:latin typeface="Bell MT" pitchFamily="18" charset="0"/>
              </a:rPr>
              <a:t>Advantage</a:t>
            </a:r>
            <a:r>
              <a:rPr lang="en-US" sz="2400" dirty="0">
                <a:latin typeface="Bell MT" pitchFamily="18" charset="0"/>
              </a:rPr>
              <a:t>: </a:t>
            </a:r>
          </a:p>
          <a:p>
            <a:pPr lvl="1" algn="just">
              <a:spcBef>
                <a:spcPts val="0"/>
              </a:spcBef>
              <a:defRPr/>
            </a:pPr>
            <a:r>
              <a:rPr lang="en-US" sz="2000" dirty="0" smtClean="0">
                <a:latin typeface="Bell MT" pitchFamily="18" charset="0"/>
              </a:rPr>
              <a:t>Best application </a:t>
            </a:r>
            <a:r>
              <a:rPr lang="en-US" sz="2000" dirty="0">
                <a:latin typeface="Bell MT" pitchFamily="18" charset="0"/>
              </a:rPr>
              <a:t>isolation</a:t>
            </a:r>
          </a:p>
          <a:p>
            <a:pPr algn="just">
              <a:spcBef>
                <a:spcPts val="0"/>
              </a:spcBef>
              <a:defRPr/>
            </a:pPr>
            <a:r>
              <a:rPr lang="en-US" sz="2400" dirty="0" smtClean="0">
                <a:solidFill>
                  <a:schemeClr val="accent2">
                    <a:lumMod val="75000"/>
                  </a:schemeClr>
                </a:solidFill>
                <a:latin typeface="Bell MT" pitchFamily="18" charset="0"/>
              </a:rPr>
              <a:t>Shortcoming </a:t>
            </a:r>
            <a:r>
              <a:rPr lang="en-US" sz="2400" dirty="0">
                <a:solidFill>
                  <a:schemeClr val="accent2">
                    <a:lumMod val="75000"/>
                  </a:schemeClr>
                </a:solidFill>
                <a:latin typeface="Bell MT" pitchFamily="18" charset="0"/>
              </a:rPr>
              <a:t>&amp; limitation</a:t>
            </a:r>
            <a:r>
              <a:rPr lang="en-US" sz="2400" dirty="0">
                <a:latin typeface="Bell MT" pitchFamily="18" charset="0"/>
              </a:rPr>
              <a:t>: </a:t>
            </a:r>
          </a:p>
          <a:p>
            <a:pPr lvl="1" algn="just">
              <a:spcBef>
                <a:spcPts val="0"/>
              </a:spcBef>
              <a:defRPr/>
            </a:pPr>
            <a:r>
              <a:rPr lang="en-US" sz="2000" dirty="0" smtClean="0">
                <a:latin typeface="Bell MT" pitchFamily="18" charset="0"/>
              </a:rPr>
              <a:t>Low </a:t>
            </a:r>
            <a:r>
              <a:rPr lang="en-US" sz="2000" dirty="0">
                <a:latin typeface="Bell MT" pitchFamily="18" charset="0"/>
              </a:rPr>
              <a:t>performance, low application flexibility and high implementation complexity</a:t>
            </a:r>
            <a:r>
              <a:rPr lang="en-US" sz="2000" dirty="0" smtClean="0">
                <a:latin typeface="Bell MT" pitchFamily="18" charset="0"/>
              </a:rPr>
              <a:t>.</a:t>
            </a:r>
            <a:endParaRPr lang="en-IN" sz="2000" dirty="0">
              <a:latin typeface="Bell MT" pitchFamily="18" charset="0"/>
            </a:endParaRP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46"/>
          </a:xfrm>
        </p:spPr>
        <p:txBody>
          <a:bodyPr/>
          <a:lstStyle/>
          <a:p>
            <a:r>
              <a:rPr lang="en-US" b="1" dirty="0" smtClean="0">
                <a:solidFill>
                  <a:schemeClr val="accent2">
                    <a:lumMod val="75000"/>
                  </a:schemeClr>
                </a:solidFill>
                <a:latin typeface="Bell MT" pitchFamily="18" charset="0"/>
              </a:rPr>
              <a:t>Overview</a:t>
            </a:r>
            <a:endParaRPr lang="en-IN" b="1" dirty="0">
              <a:solidFill>
                <a:schemeClr val="accent2">
                  <a:lumMod val="75000"/>
                </a:schemeClr>
              </a:solidFill>
              <a:latin typeface="Bell MT" pitchFamily="18" charset="0"/>
            </a:endParaRPr>
          </a:p>
        </p:txBody>
      </p:sp>
      <p:sp>
        <p:nvSpPr>
          <p:cNvPr id="3" name="Content Placeholder 2"/>
          <p:cNvSpPr>
            <a:spLocks noGrp="1"/>
          </p:cNvSpPr>
          <p:nvPr>
            <p:ph idx="1"/>
          </p:nvPr>
        </p:nvSpPr>
        <p:spPr>
          <a:xfrm>
            <a:off x="457200" y="1357298"/>
            <a:ext cx="8229600" cy="4768865"/>
          </a:xfrm>
        </p:spPr>
        <p:txBody>
          <a:bodyPr/>
          <a:lstStyle/>
          <a:p>
            <a:r>
              <a:rPr lang="en-US" dirty="0" smtClean="0">
                <a:latin typeface="Bell MT" pitchFamily="18" charset="0"/>
              </a:rPr>
              <a:t>Implementation Levels of Virtualization</a:t>
            </a:r>
          </a:p>
          <a:p>
            <a:pPr lvl="1"/>
            <a:r>
              <a:rPr lang="en-US" dirty="0" smtClean="0">
                <a:solidFill>
                  <a:srgbClr val="0099FF"/>
                </a:solidFill>
                <a:latin typeface="Bell MT" pitchFamily="18" charset="0"/>
              </a:rPr>
              <a:t>ISA Level</a:t>
            </a:r>
          </a:p>
          <a:p>
            <a:pPr lvl="1"/>
            <a:r>
              <a:rPr lang="en-US" dirty="0" smtClean="0">
                <a:solidFill>
                  <a:srgbClr val="0099FF"/>
                </a:solidFill>
                <a:latin typeface="Bell MT" pitchFamily="18" charset="0"/>
              </a:rPr>
              <a:t>Hardware Level</a:t>
            </a:r>
          </a:p>
          <a:p>
            <a:pPr lvl="1"/>
            <a:r>
              <a:rPr lang="en-US" dirty="0" smtClean="0">
                <a:solidFill>
                  <a:srgbClr val="0099FF"/>
                </a:solidFill>
                <a:latin typeface="Bell MT" pitchFamily="18" charset="0"/>
              </a:rPr>
              <a:t>OS- Level</a:t>
            </a:r>
          </a:p>
          <a:p>
            <a:pPr lvl="1"/>
            <a:r>
              <a:rPr lang="en-US" dirty="0" smtClean="0">
                <a:solidFill>
                  <a:srgbClr val="0099FF"/>
                </a:solidFill>
                <a:latin typeface="Bell MT" pitchFamily="18" charset="0"/>
              </a:rPr>
              <a:t>Library Level</a:t>
            </a:r>
          </a:p>
          <a:p>
            <a:pPr lvl="1"/>
            <a:r>
              <a:rPr lang="en-US" dirty="0" smtClean="0">
                <a:solidFill>
                  <a:srgbClr val="0099FF"/>
                </a:solidFill>
                <a:latin typeface="Bell MT" pitchFamily="18" charset="0"/>
              </a:rPr>
              <a:t>Application Level</a:t>
            </a:r>
          </a:p>
          <a:p>
            <a:r>
              <a:rPr lang="en-US" dirty="0" smtClean="0">
                <a:latin typeface="Bell MT" pitchFamily="18" charset="0"/>
              </a:rPr>
              <a:t>VMM Design Requirements</a:t>
            </a:r>
          </a:p>
          <a:p>
            <a:pPr lvl="1"/>
            <a:endParaRPr lang="en-IN" dirty="0">
              <a:latin typeface="Bell MT"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
          <p:cNvPicPr>
            <a:picLocks noChangeAspect="1" noChangeArrowheads="1"/>
          </p:cNvPicPr>
          <p:nvPr/>
        </p:nvPicPr>
        <p:blipFill>
          <a:blip r:embed="rId3"/>
          <a:srcRect l="1907" r="1891"/>
          <a:stretch>
            <a:fillRect/>
          </a:stretch>
        </p:blipFill>
        <p:spPr bwMode="auto">
          <a:xfrm>
            <a:off x="392113" y="928671"/>
            <a:ext cx="8305800" cy="4286280"/>
          </a:xfrm>
          <a:prstGeom prst="rect">
            <a:avLst/>
          </a:prstGeom>
          <a:noFill/>
          <a:ln w="9525">
            <a:noFill/>
            <a:miter lim="800000"/>
            <a:headEnd/>
            <a:tailEnd/>
          </a:ln>
          <a:effectLst/>
        </p:spPr>
      </p:pic>
      <p:sp>
        <p:nvSpPr>
          <p:cNvPr id="20483" name="TextBox 1"/>
          <p:cNvSpPr txBox="1">
            <a:spLocks noChangeArrowheads="1"/>
          </p:cNvSpPr>
          <p:nvPr/>
        </p:nvSpPr>
        <p:spPr bwMode="auto">
          <a:xfrm>
            <a:off x="2500298" y="5286388"/>
            <a:ext cx="3925242" cy="461665"/>
          </a:xfrm>
          <a:prstGeom prst="rect">
            <a:avLst/>
          </a:prstGeom>
          <a:noFill/>
          <a:ln w="9525">
            <a:noFill/>
            <a:miter lim="800000"/>
            <a:headEnd/>
            <a:tailEnd/>
          </a:ln>
        </p:spPr>
        <p:txBody>
          <a:bodyPr wrap="none">
            <a:spAutoFit/>
          </a:bodyPr>
          <a:lstStyle/>
          <a:p>
            <a:r>
              <a:rPr lang="en-US" sz="2400" b="1" dirty="0">
                <a:latin typeface="Bell MT" pitchFamily="18" charset="0"/>
              </a:rPr>
              <a:t>More Xs mean higher merit</a:t>
            </a:r>
          </a:p>
        </p:txBody>
      </p:sp>
      <p:sp>
        <p:nvSpPr>
          <p:cNvPr id="4" name="Title 1"/>
          <p:cNvSpPr txBox="1">
            <a:spLocks/>
          </p:cNvSpPr>
          <p:nvPr/>
        </p:nvSpPr>
        <p:spPr>
          <a:xfrm>
            <a:off x="457200" y="274638"/>
            <a:ext cx="8229600" cy="654032"/>
          </a:xfrm>
          <a:prstGeom prst="rect">
            <a:avLst/>
          </a:prstGeom>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3200" b="1" u="none" strike="noStrike" kern="0" cap="none" spc="0" normalizeH="0" baseline="0" noProof="0" dirty="0" smtClean="0">
                <a:ln>
                  <a:noFill/>
                </a:ln>
                <a:solidFill>
                  <a:schemeClr val="accent2">
                    <a:lumMod val="75000"/>
                  </a:schemeClr>
                </a:solidFill>
                <a:effectLst/>
                <a:uLnTx/>
                <a:uFillTx/>
                <a:latin typeface="Bell MT" pitchFamily="18" charset="0"/>
                <a:ea typeface="+mj-ea"/>
                <a:cs typeface="+mj-cs"/>
              </a:rPr>
              <a:t>Summary</a:t>
            </a:r>
            <a:endParaRPr kumimoji="0" lang="en-IN" sz="3200" b="1" u="none" strike="noStrike" kern="0" cap="none" spc="0" normalizeH="0" baseline="0" noProof="0" dirty="0" smtClean="0">
              <a:ln>
                <a:noFill/>
              </a:ln>
              <a:solidFill>
                <a:schemeClr val="accent2">
                  <a:lumMod val="75000"/>
                </a:schemeClr>
              </a:solidFill>
              <a:effectLst/>
              <a:uLnTx/>
              <a:uFillTx/>
              <a:latin typeface="Bell MT" pitchFamily="18" charset="0"/>
              <a:ea typeface="+mj-ea"/>
              <a:cs typeface="+mj-cs"/>
            </a:endParaRPr>
          </a:p>
        </p:txBody>
      </p:sp>
    </p:spTree>
  </p:cSld>
  <p:clrMapOvr>
    <a:masterClrMapping/>
  </p:clrMapOvr>
  <p:transition>
    <p:zoom/>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25470"/>
          </a:xfrm>
        </p:spPr>
        <p:txBody>
          <a:bodyPr/>
          <a:lstStyle/>
          <a:p>
            <a:r>
              <a:rPr lang="en-US" sz="3600" b="1" dirty="0" smtClean="0">
                <a:solidFill>
                  <a:schemeClr val="accent2">
                    <a:lumMod val="75000"/>
                  </a:schemeClr>
                </a:solidFill>
                <a:latin typeface="Bell MT" pitchFamily="18" charset="0"/>
              </a:rPr>
              <a:t>VMM Design Requirements</a:t>
            </a:r>
            <a:endParaRPr lang="en-IN" sz="3600" b="1" dirty="0">
              <a:solidFill>
                <a:schemeClr val="accent2">
                  <a:lumMod val="75000"/>
                </a:schemeClr>
              </a:solidFill>
              <a:latin typeface="Bell MT" pitchFamily="18" charset="0"/>
            </a:endParaRPr>
          </a:p>
        </p:txBody>
      </p:sp>
      <p:sp>
        <p:nvSpPr>
          <p:cNvPr id="3" name="Content Placeholder 2"/>
          <p:cNvSpPr>
            <a:spLocks noGrp="1"/>
          </p:cNvSpPr>
          <p:nvPr>
            <p:ph idx="1"/>
          </p:nvPr>
        </p:nvSpPr>
        <p:spPr>
          <a:xfrm>
            <a:off x="428596" y="928670"/>
            <a:ext cx="8258204" cy="4929222"/>
          </a:xfrm>
        </p:spPr>
        <p:txBody>
          <a:bodyPr/>
          <a:lstStyle/>
          <a:p>
            <a:r>
              <a:rPr lang="en-IN" sz="2400" dirty="0">
                <a:solidFill>
                  <a:schemeClr val="tx1"/>
                </a:solidFill>
                <a:latin typeface="Bell MT" pitchFamily="18" charset="0"/>
              </a:rPr>
              <a:t>First, a VMM should </a:t>
            </a:r>
            <a:r>
              <a:rPr lang="en-IN" sz="2400" dirty="0">
                <a:solidFill>
                  <a:srgbClr val="0099FF"/>
                </a:solidFill>
                <a:latin typeface="Bell MT" pitchFamily="18" charset="0"/>
              </a:rPr>
              <a:t>provide an environment </a:t>
            </a:r>
            <a:r>
              <a:rPr lang="en-IN" sz="2400" dirty="0">
                <a:solidFill>
                  <a:schemeClr val="tx1"/>
                </a:solidFill>
                <a:latin typeface="Bell MT" pitchFamily="18" charset="0"/>
              </a:rPr>
              <a:t>for </a:t>
            </a:r>
            <a:r>
              <a:rPr lang="en-IN" sz="2400" dirty="0" smtClean="0">
                <a:solidFill>
                  <a:schemeClr val="tx1"/>
                </a:solidFill>
                <a:latin typeface="Bell MT" pitchFamily="18" charset="0"/>
              </a:rPr>
              <a:t>programs </a:t>
            </a:r>
            <a:r>
              <a:rPr lang="en-IN" sz="2400" dirty="0">
                <a:solidFill>
                  <a:schemeClr val="tx1"/>
                </a:solidFill>
                <a:latin typeface="Bell MT" pitchFamily="18" charset="0"/>
              </a:rPr>
              <a:t>which is essentially </a:t>
            </a:r>
            <a:r>
              <a:rPr lang="en-IN" sz="2400" dirty="0">
                <a:solidFill>
                  <a:srgbClr val="0099FF"/>
                </a:solidFill>
                <a:latin typeface="Bell MT" pitchFamily="18" charset="0"/>
              </a:rPr>
              <a:t>identical</a:t>
            </a:r>
            <a:r>
              <a:rPr lang="en-IN" sz="2400" dirty="0">
                <a:solidFill>
                  <a:schemeClr val="tx1"/>
                </a:solidFill>
                <a:latin typeface="Bell MT" pitchFamily="18" charset="0"/>
              </a:rPr>
              <a:t> to the </a:t>
            </a:r>
            <a:r>
              <a:rPr lang="en-IN" sz="2400" dirty="0">
                <a:solidFill>
                  <a:srgbClr val="0099FF"/>
                </a:solidFill>
                <a:latin typeface="Bell MT" pitchFamily="18" charset="0"/>
              </a:rPr>
              <a:t>original machine</a:t>
            </a:r>
            <a:r>
              <a:rPr lang="en-IN" sz="2400" dirty="0">
                <a:solidFill>
                  <a:schemeClr val="tx1"/>
                </a:solidFill>
                <a:latin typeface="Bell MT" pitchFamily="18" charset="0"/>
              </a:rPr>
              <a:t>. </a:t>
            </a:r>
            <a:endParaRPr lang="en-IN" sz="2400" dirty="0" smtClean="0">
              <a:solidFill>
                <a:schemeClr val="tx1"/>
              </a:solidFill>
              <a:latin typeface="Bell MT" pitchFamily="18" charset="0"/>
            </a:endParaRPr>
          </a:p>
          <a:p>
            <a:r>
              <a:rPr lang="en-IN" sz="2400" dirty="0" smtClean="0">
                <a:solidFill>
                  <a:schemeClr val="tx1"/>
                </a:solidFill>
                <a:latin typeface="Bell MT" pitchFamily="18" charset="0"/>
              </a:rPr>
              <a:t>Second</a:t>
            </a:r>
            <a:r>
              <a:rPr lang="en-IN" sz="2400" dirty="0">
                <a:solidFill>
                  <a:schemeClr val="tx1"/>
                </a:solidFill>
                <a:latin typeface="Bell MT" pitchFamily="18" charset="0"/>
              </a:rPr>
              <a:t>, programs run in this </a:t>
            </a:r>
            <a:r>
              <a:rPr lang="en-IN" sz="2400" dirty="0" smtClean="0">
                <a:solidFill>
                  <a:schemeClr val="tx1"/>
                </a:solidFill>
                <a:latin typeface="Bell MT" pitchFamily="18" charset="0"/>
              </a:rPr>
              <a:t>environment </a:t>
            </a:r>
            <a:r>
              <a:rPr lang="en-IN" sz="2400" dirty="0">
                <a:solidFill>
                  <a:schemeClr val="tx1"/>
                </a:solidFill>
                <a:latin typeface="Bell MT" pitchFamily="18" charset="0"/>
              </a:rPr>
              <a:t>should show, at worst, only </a:t>
            </a:r>
            <a:r>
              <a:rPr lang="en-IN" sz="2400" dirty="0">
                <a:solidFill>
                  <a:srgbClr val="0099FF"/>
                </a:solidFill>
                <a:latin typeface="Bell MT" pitchFamily="18" charset="0"/>
              </a:rPr>
              <a:t>minor decreases in speed</a:t>
            </a:r>
            <a:r>
              <a:rPr lang="en-IN" sz="2400" dirty="0">
                <a:solidFill>
                  <a:schemeClr val="tx1"/>
                </a:solidFill>
                <a:latin typeface="Bell MT" pitchFamily="18" charset="0"/>
              </a:rPr>
              <a:t>. </a:t>
            </a:r>
            <a:endParaRPr lang="en-IN" sz="2400" dirty="0" smtClean="0">
              <a:solidFill>
                <a:schemeClr val="tx1"/>
              </a:solidFill>
              <a:latin typeface="Bell MT" pitchFamily="18" charset="0"/>
            </a:endParaRPr>
          </a:p>
          <a:p>
            <a:r>
              <a:rPr lang="en-IN" sz="2400" dirty="0" smtClean="0">
                <a:solidFill>
                  <a:schemeClr val="tx1"/>
                </a:solidFill>
                <a:latin typeface="Bell MT" pitchFamily="18" charset="0"/>
              </a:rPr>
              <a:t>Third</a:t>
            </a:r>
            <a:r>
              <a:rPr lang="en-IN" sz="2400" dirty="0">
                <a:solidFill>
                  <a:schemeClr val="tx1"/>
                </a:solidFill>
                <a:latin typeface="Bell MT" pitchFamily="18" charset="0"/>
              </a:rPr>
              <a:t>, </a:t>
            </a:r>
            <a:r>
              <a:rPr lang="en-IN" sz="2400" dirty="0">
                <a:solidFill>
                  <a:srgbClr val="0099FF"/>
                </a:solidFill>
                <a:latin typeface="Bell MT" pitchFamily="18" charset="0"/>
              </a:rPr>
              <a:t>a VMM </a:t>
            </a:r>
            <a:r>
              <a:rPr lang="en-IN" sz="2400" dirty="0">
                <a:solidFill>
                  <a:schemeClr val="tx1"/>
                </a:solidFill>
                <a:latin typeface="Bell MT" pitchFamily="18" charset="0"/>
              </a:rPr>
              <a:t>should be in </a:t>
            </a:r>
            <a:r>
              <a:rPr lang="en-IN" sz="2400" dirty="0">
                <a:solidFill>
                  <a:srgbClr val="0099FF"/>
                </a:solidFill>
                <a:latin typeface="Bell MT" pitchFamily="18" charset="0"/>
              </a:rPr>
              <a:t>complete control </a:t>
            </a:r>
            <a:r>
              <a:rPr lang="en-IN" sz="2400" dirty="0">
                <a:solidFill>
                  <a:schemeClr val="tx1"/>
                </a:solidFill>
                <a:latin typeface="Bell MT" pitchFamily="18" charset="0"/>
              </a:rPr>
              <a:t>of the system </a:t>
            </a:r>
            <a:r>
              <a:rPr lang="en-IN" sz="2400" dirty="0" smtClean="0">
                <a:solidFill>
                  <a:srgbClr val="0099FF"/>
                </a:solidFill>
                <a:latin typeface="Bell MT" pitchFamily="18" charset="0"/>
              </a:rPr>
              <a:t>resources</a:t>
            </a:r>
          </a:p>
          <a:p>
            <a:pPr lvl="1"/>
            <a:r>
              <a:rPr lang="en-IN" sz="2400" dirty="0" smtClean="0">
                <a:solidFill>
                  <a:schemeClr val="tx1"/>
                </a:solidFill>
                <a:latin typeface="Bell MT" pitchFamily="18" charset="0"/>
                <a:ea typeface="+mn-ea"/>
                <a:cs typeface="+mn-cs"/>
              </a:rPr>
              <a:t>The </a:t>
            </a:r>
            <a:r>
              <a:rPr lang="en-IN" sz="2400" dirty="0">
                <a:solidFill>
                  <a:schemeClr val="tx1"/>
                </a:solidFill>
                <a:latin typeface="Bell MT" pitchFamily="18" charset="0"/>
                <a:ea typeface="+mn-ea"/>
                <a:cs typeface="+mn-cs"/>
              </a:rPr>
              <a:t>VMM is responsible for </a:t>
            </a:r>
            <a:r>
              <a:rPr lang="en-IN" sz="2400" dirty="0">
                <a:solidFill>
                  <a:srgbClr val="0099FF"/>
                </a:solidFill>
                <a:latin typeface="Bell MT" pitchFamily="18" charset="0"/>
                <a:ea typeface="+mn-ea"/>
                <a:cs typeface="+mn-cs"/>
              </a:rPr>
              <a:t>allocating hardware </a:t>
            </a:r>
            <a:r>
              <a:rPr lang="en-IN" sz="2400" dirty="0">
                <a:solidFill>
                  <a:schemeClr val="tx1"/>
                </a:solidFill>
                <a:latin typeface="Bell MT" pitchFamily="18" charset="0"/>
                <a:ea typeface="+mn-ea"/>
                <a:cs typeface="+mn-cs"/>
              </a:rPr>
              <a:t>resources for </a:t>
            </a:r>
            <a:r>
              <a:rPr lang="en-IN" sz="2400" dirty="0" smtClean="0">
                <a:solidFill>
                  <a:schemeClr val="tx1"/>
                </a:solidFill>
                <a:latin typeface="Bell MT" pitchFamily="18" charset="0"/>
                <a:ea typeface="+mn-ea"/>
                <a:cs typeface="+mn-cs"/>
              </a:rPr>
              <a:t>programs.</a:t>
            </a:r>
          </a:p>
          <a:p>
            <a:pPr lvl="1"/>
            <a:r>
              <a:rPr lang="en-IN" sz="2400" dirty="0" smtClean="0">
                <a:solidFill>
                  <a:schemeClr val="tx1"/>
                </a:solidFill>
                <a:latin typeface="Bell MT" pitchFamily="18" charset="0"/>
                <a:ea typeface="+mn-ea"/>
                <a:cs typeface="+mn-cs"/>
              </a:rPr>
              <a:t>It </a:t>
            </a:r>
            <a:r>
              <a:rPr lang="en-IN" sz="2400" dirty="0">
                <a:solidFill>
                  <a:schemeClr val="tx1"/>
                </a:solidFill>
                <a:latin typeface="Bell MT" pitchFamily="18" charset="0"/>
                <a:ea typeface="+mn-ea"/>
                <a:cs typeface="+mn-cs"/>
              </a:rPr>
              <a:t>is </a:t>
            </a:r>
            <a:r>
              <a:rPr lang="en-IN" sz="2400" dirty="0">
                <a:solidFill>
                  <a:srgbClr val="0099FF"/>
                </a:solidFill>
                <a:latin typeface="Bell MT" pitchFamily="18" charset="0"/>
                <a:ea typeface="+mn-ea"/>
                <a:cs typeface="+mn-cs"/>
              </a:rPr>
              <a:t>not possible </a:t>
            </a:r>
            <a:r>
              <a:rPr lang="en-IN" sz="2400" dirty="0">
                <a:solidFill>
                  <a:schemeClr val="tx1"/>
                </a:solidFill>
                <a:latin typeface="Bell MT" pitchFamily="18" charset="0"/>
                <a:ea typeface="+mn-ea"/>
                <a:cs typeface="+mn-cs"/>
              </a:rPr>
              <a:t>for a program to </a:t>
            </a:r>
            <a:r>
              <a:rPr lang="en-IN" sz="2400" dirty="0">
                <a:solidFill>
                  <a:srgbClr val="0099FF"/>
                </a:solidFill>
                <a:latin typeface="Bell MT" pitchFamily="18" charset="0"/>
                <a:ea typeface="+mn-ea"/>
                <a:cs typeface="+mn-cs"/>
              </a:rPr>
              <a:t>access</a:t>
            </a:r>
            <a:r>
              <a:rPr lang="en-IN" sz="2400" dirty="0">
                <a:solidFill>
                  <a:schemeClr val="tx1"/>
                </a:solidFill>
                <a:latin typeface="Bell MT" pitchFamily="18" charset="0"/>
                <a:ea typeface="+mn-ea"/>
                <a:cs typeface="+mn-cs"/>
              </a:rPr>
              <a:t> any </a:t>
            </a:r>
            <a:r>
              <a:rPr lang="en-IN" sz="2400" dirty="0">
                <a:solidFill>
                  <a:srgbClr val="0099FF"/>
                </a:solidFill>
                <a:latin typeface="Bell MT" pitchFamily="18" charset="0"/>
                <a:ea typeface="+mn-ea"/>
                <a:cs typeface="+mn-cs"/>
              </a:rPr>
              <a:t>resource</a:t>
            </a:r>
            <a:r>
              <a:rPr lang="en-IN" sz="2400" dirty="0">
                <a:solidFill>
                  <a:schemeClr val="tx1"/>
                </a:solidFill>
                <a:latin typeface="Bell MT" pitchFamily="18" charset="0"/>
                <a:ea typeface="+mn-ea"/>
                <a:cs typeface="+mn-cs"/>
              </a:rPr>
              <a:t> </a:t>
            </a:r>
            <a:r>
              <a:rPr lang="en-IN" sz="2400" dirty="0">
                <a:solidFill>
                  <a:srgbClr val="0099FF"/>
                </a:solidFill>
                <a:latin typeface="Bell MT" pitchFamily="18" charset="0"/>
                <a:ea typeface="+mn-ea"/>
                <a:cs typeface="+mn-cs"/>
              </a:rPr>
              <a:t>not</a:t>
            </a:r>
            <a:r>
              <a:rPr lang="en-IN" sz="2400" dirty="0">
                <a:solidFill>
                  <a:schemeClr val="tx1"/>
                </a:solidFill>
                <a:latin typeface="Bell MT" pitchFamily="18" charset="0"/>
                <a:ea typeface="+mn-ea"/>
                <a:cs typeface="+mn-cs"/>
              </a:rPr>
              <a:t> explicitly </a:t>
            </a:r>
            <a:r>
              <a:rPr lang="en-IN" sz="2400" dirty="0">
                <a:solidFill>
                  <a:srgbClr val="0099FF"/>
                </a:solidFill>
                <a:latin typeface="Bell MT" pitchFamily="18" charset="0"/>
                <a:ea typeface="+mn-ea"/>
                <a:cs typeface="+mn-cs"/>
              </a:rPr>
              <a:t>allocated</a:t>
            </a:r>
            <a:r>
              <a:rPr lang="en-IN" sz="2400" dirty="0">
                <a:solidFill>
                  <a:schemeClr val="tx1"/>
                </a:solidFill>
                <a:latin typeface="Bell MT" pitchFamily="18" charset="0"/>
                <a:ea typeface="+mn-ea"/>
                <a:cs typeface="+mn-cs"/>
              </a:rPr>
              <a:t> to </a:t>
            </a:r>
            <a:r>
              <a:rPr lang="en-IN" sz="2400" dirty="0" smtClean="0">
                <a:solidFill>
                  <a:schemeClr val="tx1"/>
                </a:solidFill>
                <a:latin typeface="Bell MT" pitchFamily="18" charset="0"/>
                <a:ea typeface="+mn-ea"/>
                <a:cs typeface="+mn-cs"/>
              </a:rPr>
              <a:t>it. </a:t>
            </a:r>
          </a:p>
          <a:p>
            <a:pPr lvl="1"/>
            <a:r>
              <a:rPr lang="en-IN" sz="2400" dirty="0" smtClean="0">
                <a:solidFill>
                  <a:schemeClr val="tx1"/>
                </a:solidFill>
                <a:latin typeface="Bell MT" pitchFamily="18" charset="0"/>
                <a:ea typeface="+mn-ea"/>
                <a:cs typeface="+mn-cs"/>
              </a:rPr>
              <a:t>It </a:t>
            </a:r>
            <a:r>
              <a:rPr lang="en-IN" sz="2400" dirty="0">
                <a:solidFill>
                  <a:schemeClr val="tx1"/>
                </a:solidFill>
                <a:latin typeface="Bell MT" pitchFamily="18" charset="0"/>
                <a:ea typeface="+mn-ea"/>
                <a:cs typeface="+mn-cs"/>
              </a:rPr>
              <a:t>is possible under certain circumstances for a </a:t>
            </a:r>
            <a:r>
              <a:rPr lang="en-IN" sz="2400" dirty="0">
                <a:solidFill>
                  <a:srgbClr val="0099FF"/>
                </a:solidFill>
                <a:latin typeface="Bell MT" pitchFamily="18" charset="0"/>
                <a:ea typeface="+mn-ea"/>
                <a:cs typeface="+mn-cs"/>
              </a:rPr>
              <a:t>VMM</a:t>
            </a:r>
            <a:r>
              <a:rPr lang="en-IN" sz="2400" dirty="0">
                <a:solidFill>
                  <a:schemeClr val="tx1"/>
                </a:solidFill>
                <a:latin typeface="Bell MT" pitchFamily="18" charset="0"/>
                <a:ea typeface="+mn-ea"/>
                <a:cs typeface="+mn-cs"/>
              </a:rPr>
              <a:t> to </a:t>
            </a:r>
            <a:r>
              <a:rPr lang="en-IN" sz="2400" dirty="0">
                <a:solidFill>
                  <a:srgbClr val="0099FF"/>
                </a:solidFill>
                <a:latin typeface="Bell MT" pitchFamily="18" charset="0"/>
                <a:ea typeface="+mn-ea"/>
                <a:cs typeface="+mn-cs"/>
              </a:rPr>
              <a:t>regain</a:t>
            </a:r>
            <a:r>
              <a:rPr lang="en-IN" sz="2400" dirty="0">
                <a:solidFill>
                  <a:schemeClr val="tx1"/>
                </a:solidFill>
                <a:latin typeface="Bell MT" pitchFamily="18" charset="0"/>
                <a:ea typeface="+mn-ea"/>
                <a:cs typeface="+mn-cs"/>
              </a:rPr>
              <a:t> control of </a:t>
            </a:r>
            <a:r>
              <a:rPr lang="en-IN" sz="2400" dirty="0">
                <a:solidFill>
                  <a:srgbClr val="0099FF"/>
                </a:solidFill>
                <a:latin typeface="Bell MT" pitchFamily="18" charset="0"/>
                <a:ea typeface="+mn-ea"/>
                <a:cs typeface="+mn-cs"/>
              </a:rPr>
              <a:t>resources</a:t>
            </a:r>
            <a:r>
              <a:rPr lang="en-IN" sz="2400" dirty="0">
                <a:solidFill>
                  <a:schemeClr val="tx1"/>
                </a:solidFill>
                <a:latin typeface="Bell MT" pitchFamily="18" charset="0"/>
                <a:ea typeface="+mn-ea"/>
                <a:cs typeface="+mn-cs"/>
              </a:rPr>
              <a:t> already allocated</a:t>
            </a:r>
            <a:r>
              <a:rPr lang="en-IN" sz="2400" dirty="0" smtClean="0">
                <a:solidFill>
                  <a:schemeClr val="tx1"/>
                </a:solidFill>
                <a:latin typeface="Bell MT" pitchFamily="18" charset="0"/>
                <a:ea typeface="+mn-ea"/>
                <a:cs typeface="+mn-cs"/>
              </a:rPr>
              <a:t>.</a:t>
            </a:r>
          </a:p>
          <a:p>
            <a:endParaRPr lang="en-IN" sz="1800" dirty="0" smtClean="0">
              <a:latin typeface="Bell MT" pitchFamily="18" charset="0"/>
            </a:endParaRPr>
          </a:p>
        </p:txBody>
      </p:sp>
      <p:sp>
        <p:nvSpPr>
          <p:cNvPr id="4" name="TextBox 3"/>
          <p:cNvSpPr txBox="1"/>
          <p:nvPr/>
        </p:nvSpPr>
        <p:spPr>
          <a:xfrm>
            <a:off x="500034" y="5929331"/>
            <a:ext cx="8072494" cy="1015663"/>
          </a:xfrm>
          <a:prstGeom prst="rect">
            <a:avLst/>
          </a:prstGeom>
          <a:noFill/>
        </p:spPr>
        <p:txBody>
          <a:bodyPr wrap="square" rtlCol="0">
            <a:spAutoFit/>
          </a:bodyPr>
          <a:lstStyle/>
          <a:p>
            <a:r>
              <a:rPr lang="en-IN" sz="2000" dirty="0">
                <a:solidFill>
                  <a:srgbClr val="FFFF00"/>
                </a:solidFill>
                <a:latin typeface="Bell MT" pitchFamily="18" charset="0"/>
              </a:rPr>
              <a:t>Not all processors satisfy these requirements for a VMM. A VMM is tightly related to the architectures of processors. It is difficult to  implement a </a:t>
            </a:r>
            <a:r>
              <a:rPr lang="en-IN" sz="2000" dirty="0">
                <a:solidFill>
                  <a:schemeClr val="bg1"/>
                </a:solidFill>
                <a:latin typeface="Bell MT" pitchFamily="18" charset="0"/>
              </a:rPr>
              <a:t>VMM for some types of processors, such as the x86</a:t>
            </a:r>
            <a:r>
              <a:rPr lang="en-IN" sz="2000" dirty="0" smtClean="0">
                <a:solidFill>
                  <a:schemeClr val="bg1"/>
                </a:solidFill>
                <a:latin typeface="Bell MT" pitchFamily="18" charset="0"/>
              </a:rPr>
              <a:t>.</a:t>
            </a:r>
            <a:endParaRPr lang="en-IN" sz="2000" dirty="0">
              <a:solidFill>
                <a:schemeClr val="bg1"/>
              </a:solidFill>
              <a:latin typeface="Bell MT" pitchFamily="18" charset="0"/>
            </a:endParaRP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46"/>
          </a:xfrm>
        </p:spPr>
        <p:txBody>
          <a:bodyPr/>
          <a:lstStyle/>
          <a:p>
            <a:r>
              <a:rPr lang="en-US" b="1" dirty="0" smtClean="0">
                <a:solidFill>
                  <a:schemeClr val="accent2">
                    <a:lumMod val="75000"/>
                  </a:schemeClr>
                </a:solidFill>
                <a:latin typeface="Bell MT" pitchFamily="18" charset="0"/>
              </a:rPr>
              <a:t>Summary</a:t>
            </a:r>
            <a:endParaRPr lang="en-IN" b="1" dirty="0">
              <a:solidFill>
                <a:schemeClr val="accent2">
                  <a:lumMod val="75000"/>
                </a:schemeClr>
              </a:solidFill>
              <a:latin typeface="Bell MT" pitchFamily="18" charset="0"/>
            </a:endParaRPr>
          </a:p>
        </p:txBody>
      </p:sp>
      <p:sp>
        <p:nvSpPr>
          <p:cNvPr id="3" name="Content Placeholder 2"/>
          <p:cNvSpPr>
            <a:spLocks noGrp="1"/>
          </p:cNvSpPr>
          <p:nvPr>
            <p:ph idx="1"/>
          </p:nvPr>
        </p:nvSpPr>
        <p:spPr>
          <a:xfrm>
            <a:off x="457200" y="1357298"/>
            <a:ext cx="8229600" cy="4768865"/>
          </a:xfrm>
        </p:spPr>
        <p:txBody>
          <a:bodyPr/>
          <a:lstStyle/>
          <a:p>
            <a:r>
              <a:rPr lang="en-US" dirty="0" smtClean="0">
                <a:latin typeface="Bell MT" pitchFamily="18" charset="0"/>
              </a:rPr>
              <a:t>Implementation Levels of Virtualization</a:t>
            </a:r>
          </a:p>
          <a:p>
            <a:pPr lvl="1"/>
            <a:r>
              <a:rPr lang="en-US" dirty="0" smtClean="0">
                <a:solidFill>
                  <a:srgbClr val="0099FF"/>
                </a:solidFill>
                <a:latin typeface="Bell MT" pitchFamily="18" charset="0"/>
              </a:rPr>
              <a:t>ISA Level</a:t>
            </a:r>
          </a:p>
          <a:p>
            <a:pPr lvl="1"/>
            <a:r>
              <a:rPr lang="en-US" dirty="0" smtClean="0">
                <a:solidFill>
                  <a:srgbClr val="0099FF"/>
                </a:solidFill>
                <a:latin typeface="Bell MT" pitchFamily="18" charset="0"/>
              </a:rPr>
              <a:t>Hardware Level</a:t>
            </a:r>
          </a:p>
          <a:p>
            <a:pPr lvl="1"/>
            <a:r>
              <a:rPr lang="en-US" dirty="0" smtClean="0">
                <a:solidFill>
                  <a:srgbClr val="0099FF"/>
                </a:solidFill>
                <a:latin typeface="Bell MT" pitchFamily="18" charset="0"/>
              </a:rPr>
              <a:t>OS- Level</a:t>
            </a:r>
          </a:p>
          <a:p>
            <a:pPr lvl="1"/>
            <a:r>
              <a:rPr lang="en-US" dirty="0" smtClean="0">
                <a:solidFill>
                  <a:srgbClr val="0099FF"/>
                </a:solidFill>
                <a:latin typeface="Bell MT" pitchFamily="18" charset="0"/>
              </a:rPr>
              <a:t>Library Level</a:t>
            </a:r>
          </a:p>
          <a:p>
            <a:pPr lvl="1"/>
            <a:r>
              <a:rPr lang="en-US" dirty="0" smtClean="0">
                <a:solidFill>
                  <a:srgbClr val="0099FF"/>
                </a:solidFill>
                <a:latin typeface="Bell MT" pitchFamily="18" charset="0"/>
              </a:rPr>
              <a:t>Application Level</a:t>
            </a:r>
          </a:p>
          <a:p>
            <a:r>
              <a:rPr lang="en-US" dirty="0" smtClean="0">
                <a:latin typeface="Bell MT" pitchFamily="18" charset="0"/>
              </a:rPr>
              <a:t>VMM Design Requirements</a:t>
            </a:r>
          </a:p>
          <a:p>
            <a:pPr lvl="1"/>
            <a:endParaRPr lang="en-IN" dirty="0">
              <a:latin typeface="Bell MT"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6146" name="1 Título"/>
          <p:cNvSpPr txBox="1">
            <a:spLocks noChangeArrowheads="1"/>
          </p:cNvSpPr>
          <p:nvPr/>
        </p:nvSpPr>
        <p:spPr bwMode="auto">
          <a:xfrm>
            <a:off x="323850" y="1412875"/>
            <a:ext cx="5902325" cy="863600"/>
          </a:xfrm>
          <a:prstGeom prst="rect">
            <a:avLst/>
          </a:prstGeom>
          <a:noFill/>
          <a:ln w="9525">
            <a:noFill/>
            <a:miter lim="800000"/>
            <a:headEnd/>
            <a:tailEnd/>
          </a:ln>
        </p:spPr>
        <p:txBody>
          <a:bodyPr anchor="ctr"/>
          <a:lstStyle/>
          <a:p>
            <a:pPr>
              <a:lnSpc>
                <a:spcPts val="5763"/>
              </a:lnSpc>
            </a:pPr>
            <a:endParaRPr lang="es-HN" altLang="en-US" sz="1200" b="1" dirty="0">
              <a:solidFill>
                <a:srgbClr val="0EB1E7"/>
              </a:solidFill>
              <a:latin typeface="Rockwell" pitchFamily="18" charset="0"/>
            </a:endParaRPr>
          </a:p>
        </p:txBody>
      </p:sp>
      <p:sp>
        <p:nvSpPr>
          <p:cNvPr id="3" name="TextBox 2"/>
          <p:cNvSpPr txBox="1"/>
          <p:nvPr/>
        </p:nvSpPr>
        <p:spPr>
          <a:xfrm>
            <a:off x="1214414" y="1071546"/>
            <a:ext cx="7827784" cy="2031325"/>
          </a:xfrm>
          <a:prstGeom prst="rect">
            <a:avLst/>
          </a:prstGeom>
          <a:noFill/>
        </p:spPr>
        <p:txBody>
          <a:bodyPr wrap="none" rtlCol="0">
            <a:spAutoFit/>
          </a:bodyPr>
          <a:lstStyle/>
          <a:p>
            <a:r>
              <a:rPr lang="en-IN" dirty="0" smtClean="0"/>
              <a:t>The concept of </a:t>
            </a:r>
            <a:r>
              <a:rPr lang="en-IN" i="1" dirty="0" smtClean="0"/>
              <a:t>Hardware Virtualization</a:t>
            </a:r>
            <a:r>
              <a:rPr lang="en-IN" dirty="0" smtClean="0"/>
              <a:t> is straightforward: you cheat your </a:t>
            </a:r>
          </a:p>
          <a:p>
            <a:r>
              <a:rPr lang="en-IN" dirty="0" smtClean="0"/>
              <a:t>OS so that you pretend to have more hardware resources that you have in </a:t>
            </a:r>
          </a:p>
          <a:p>
            <a:r>
              <a:rPr lang="en-IN" dirty="0" smtClean="0"/>
              <a:t>reality. So out of a single 4-cpu physical system you could carve out </a:t>
            </a:r>
          </a:p>
          <a:p>
            <a:r>
              <a:rPr lang="en-IN" dirty="0" smtClean="0"/>
              <a:t>12 1-cpu virtual servers and install 12 independent standard </a:t>
            </a:r>
            <a:r>
              <a:rPr lang="en-IN" dirty="0" err="1" smtClean="0"/>
              <a:t>OS’es</a:t>
            </a:r>
            <a:r>
              <a:rPr lang="en-IN" dirty="0" smtClean="0"/>
              <a:t> as </a:t>
            </a:r>
          </a:p>
          <a:p>
            <a:r>
              <a:rPr lang="en-IN" dirty="0" smtClean="0"/>
              <a:t>if you were installing these on 12 independent pieces of hardware. </a:t>
            </a:r>
          </a:p>
          <a:p>
            <a:r>
              <a:rPr lang="en-IN" dirty="0" smtClean="0"/>
              <a:t>Example :  VMware ESX, MS Virtual Server, </a:t>
            </a:r>
            <a:r>
              <a:rPr lang="en-IN" dirty="0" err="1" smtClean="0"/>
              <a:t>Xen</a:t>
            </a:r>
            <a:r>
              <a:rPr lang="en-IN" dirty="0" smtClean="0"/>
              <a:t> and others</a:t>
            </a:r>
            <a:endParaRPr lang="es-HN" altLang="en-US" b="1" dirty="0" smtClean="0">
              <a:solidFill>
                <a:srgbClr val="0EB1E7"/>
              </a:solidFill>
              <a:latin typeface="Rockwell" pitchFamily="18" charset="0"/>
            </a:endParaRPr>
          </a:p>
          <a:p>
            <a:endParaRPr lang="en-IN" dirty="0"/>
          </a:p>
        </p:txBody>
      </p:sp>
      <p:sp>
        <p:nvSpPr>
          <p:cNvPr id="4" name="TextBox 3"/>
          <p:cNvSpPr txBox="1"/>
          <p:nvPr/>
        </p:nvSpPr>
        <p:spPr>
          <a:xfrm>
            <a:off x="2857488" y="642918"/>
            <a:ext cx="4423155" cy="369332"/>
          </a:xfrm>
          <a:prstGeom prst="rect">
            <a:avLst/>
          </a:prstGeom>
          <a:noFill/>
        </p:spPr>
        <p:txBody>
          <a:bodyPr wrap="square" rtlCol="0">
            <a:spAutoFit/>
          </a:bodyPr>
          <a:lstStyle/>
          <a:p>
            <a:r>
              <a:rPr lang="en-IN" dirty="0" smtClean="0"/>
              <a:t>Hardware Virtualization</a:t>
            </a:r>
            <a:endParaRPr lang="en-IN"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withEffect" nodePh="1">
                                  <p:stCondLst>
                                    <p:cond delay="0"/>
                                  </p:stCondLst>
                                  <p:endCondLst>
                                    <p:cond evt="begin" delay="0">
                                      <p:tn val="5"/>
                                    </p:cond>
                                  </p:endCondLst>
                                  <p:iterate type="lt">
                                    <p:tmPct val="10000"/>
                                  </p:iterate>
                                  <p:childTnLst>
                                    <p:set>
                                      <p:cBhvr>
                                        <p:cTn id="6" dur="1" fill="hold">
                                          <p:stCondLst>
                                            <p:cond delay="0"/>
                                          </p:stCondLst>
                                        </p:cTn>
                                        <p:tgtEl>
                                          <p:spTgt spid="6146"/>
                                        </p:tgtEl>
                                        <p:attrNameLst>
                                          <p:attrName>style.visibility</p:attrName>
                                        </p:attrNameLst>
                                      </p:cBhvr>
                                      <p:to>
                                        <p:strVal val="visible"/>
                                      </p:to>
                                    </p:set>
                                    <p:anim calcmode="lin" valueType="num">
                                      <p:cBhvr>
                                        <p:cTn id="7" dur="500" fill="hold"/>
                                        <p:tgtEl>
                                          <p:spTgt spid="614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6146"/>
                                        </p:tgtEl>
                                        <p:attrNameLst>
                                          <p:attrName>ppt_y</p:attrName>
                                        </p:attrNameLst>
                                      </p:cBhvr>
                                      <p:tavLst>
                                        <p:tav tm="0">
                                          <p:val>
                                            <p:strVal val="#ppt_y"/>
                                          </p:val>
                                        </p:tav>
                                        <p:tav tm="100000">
                                          <p:val>
                                            <p:strVal val="#ppt_y"/>
                                          </p:val>
                                        </p:tav>
                                      </p:tavLst>
                                    </p:anim>
                                    <p:anim calcmode="lin" valueType="num">
                                      <p:cBhvr>
                                        <p:cTn id="9" dur="500" fill="hold"/>
                                        <p:tgtEl>
                                          <p:spTgt spid="614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614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61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6" grpId="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2844" y="857232"/>
            <a:ext cx="8786874" cy="2585323"/>
          </a:xfrm>
          <a:prstGeom prst="rect">
            <a:avLst/>
          </a:prstGeom>
          <a:noFill/>
        </p:spPr>
        <p:txBody>
          <a:bodyPr wrap="square" rtlCol="0">
            <a:spAutoFit/>
          </a:bodyPr>
          <a:lstStyle/>
          <a:p>
            <a:r>
              <a:rPr lang="en-IN" dirty="0" smtClean="0"/>
              <a:t>The concept of </a:t>
            </a:r>
            <a:r>
              <a:rPr lang="en-IN" i="1" dirty="0" smtClean="0"/>
              <a:t>Operating System Virtualization</a:t>
            </a:r>
            <a:r>
              <a:rPr lang="en-IN" dirty="0" smtClean="0"/>
              <a:t>  is  OS that cheats the Application.  When you install your application, the  application &lt;think&gt; that it is being installed in its dedicated OS but in reality it is being installed in a dedicated  environment within a yet shared Operating System image.  You could then install incompatible applications on the same box and be (relatively) sure that they will be living in their independent sandboxes. </a:t>
            </a:r>
          </a:p>
          <a:p>
            <a:endParaRPr lang="en-IN" dirty="0" smtClean="0"/>
          </a:p>
          <a:p>
            <a:r>
              <a:rPr lang="en-IN" dirty="0" smtClean="0"/>
              <a:t>Microsoft Windows Terminal Services can be considered as an example of Operating System Virtualization</a:t>
            </a:r>
            <a:endParaRPr lang="en-IN" dirty="0"/>
          </a:p>
        </p:txBody>
      </p:sp>
      <p:sp>
        <p:nvSpPr>
          <p:cNvPr id="3" name="TextBox 2"/>
          <p:cNvSpPr txBox="1"/>
          <p:nvPr/>
        </p:nvSpPr>
        <p:spPr>
          <a:xfrm>
            <a:off x="3643306" y="571480"/>
            <a:ext cx="1898918" cy="646331"/>
          </a:xfrm>
          <a:prstGeom prst="rect">
            <a:avLst/>
          </a:prstGeom>
          <a:noFill/>
        </p:spPr>
        <p:txBody>
          <a:bodyPr wrap="none" rtlCol="0">
            <a:spAutoFit/>
          </a:bodyPr>
          <a:lstStyle/>
          <a:p>
            <a:r>
              <a:rPr lang="en-IN" dirty="0" smtClean="0"/>
              <a:t>OS Virtualization</a:t>
            </a:r>
          </a:p>
          <a:p>
            <a:endParaRPr lang="en-IN"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071546"/>
            <a:ext cx="9235423" cy="2031325"/>
          </a:xfrm>
          <a:prstGeom prst="rect">
            <a:avLst/>
          </a:prstGeom>
          <a:noFill/>
        </p:spPr>
        <p:txBody>
          <a:bodyPr wrap="square" rtlCol="0">
            <a:spAutoFit/>
          </a:bodyPr>
          <a:lstStyle/>
          <a:p>
            <a:pPr algn="just"/>
            <a:r>
              <a:rPr lang="en-IN" dirty="0" smtClean="0"/>
              <a:t>	The concept of </a:t>
            </a:r>
            <a:r>
              <a:rPr lang="en-IN" i="1" dirty="0" smtClean="0"/>
              <a:t>Application Virtualization</a:t>
            </a:r>
            <a:r>
              <a:rPr lang="en-IN" dirty="0" smtClean="0"/>
              <a:t> is easy. In a nutshell </a:t>
            </a:r>
            <a:r>
              <a:rPr lang="en-IN" dirty="0" err="1" smtClean="0"/>
              <a:t>virtualizing</a:t>
            </a:r>
            <a:r>
              <a:rPr lang="en-IN" dirty="0" smtClean="0"/>
              <a:t> an </a:t>
            </a:r>
          </a:p>
          <a:p>
            <a:pPr algn="just"/>
            <a:r>
              <a:rPr lang="en-IN" dirty="0" smtClean="0"/>
              <a:t>application means re-packaging this application somehow and redistributing this same application under a different shape / format. This new “format” is usually a single big file that gets “copied” on top of an OS and that doesn’t need to be “installed”. This allows running different and potentially incompatible applications on the same Operating System without each application stepping over each other due to DLL conflicts or registry incompatibilities.</a:t>
            </a:r>
            <a:endParaRPr lang="en-IN" dirty="0"/>
          </a:p>
        </p:txBody>
      </p:sp>
      <p:sp>
        <p:nvSpPr>
          <p:cNvPr id="3" name="TextBox 2"/>
          <p:cNvSpPr txBox="1"/>
          <p:nvPr/>
        </p:nvSpPr>
        <p:spPr>
          <a:xfrm>
            <a:off x="3357554" y="571480"/>
            <a:ext cx="2694007" cy="369332"/>
          </a:xfrm>
          <a:prstGeom prst="rect">
            <a:avLst/>
          </a:prstGeom>
          <a:noFill/>
        </p:spPr>
        <p:txBody>
          <a:bodyPr wrap="none" rtlCol="0">
            <a:spAutoFit/>
          </a:bodyPr>
          <a:lstStyle/>
          <a:p>
            <a:r>
              <a:rPr lang="en-IN" dirty="0" smtClean="0"/>
              <a:t>Application Virtualization</a:t>
            </a:r>
            <a:endParaRPr lang="en-IN"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4282" y="1571612"/>
            <a:ext cx="9215502" cy="2862322"/>
          </a:xfrm>
          <a:prstGeom prst="rect">
            <a:avLst/>
          </a:prstGeom>
          <a:noFill/>
        </p:spPr>
        <p:txBody>
          <a:bodyPr wrap="square" rtlCol="0">
            <a:spAutoFit/>
          </a:bodyPr>
          <a:lstStyle/>
          <a:p>
            <a:r>
              <a:rPr lang="en-IN" dirty="0" smtClean="0"/>
              <a:t>Hardware Virtualization: 1 hardware -&gt; n OS images -&gt; n Applications</a:t>
            </a:r>
          </a:p>
          <a:p>
            <a:r>
              <a:rPr lang="en-IN" dirty="0" smtClean="0"/>
              <a:t>Operating System virtualization 1 hardware -&gt; 1 OS image -&gt; n Applications</a:t>
            </a:r>
          </a:p>
          <a:p>
            <a:r>
              <a:rPr lang="en-IN" dirty="0" smtClean="0"/>
              <a:t>Application Virtualization 1 hardware -&gt; 1 OS image -&gt; n Applications</a:t>
            </a:r>
          </a:p>
          <a:p>
            <a:endParaRPr lang="en-IN" dirty="0" smtClean="0"/>
          </a:p>
          <a:p>
            <a:endParaRPr lang="en-IN" dirty="0" smtClean="0"/>
          </a:p>
          <a:p>
            <a:r>
              <a:rPr lang="en-IN" dirty="0" smtClean="0"/>
              <a:t>Hardware Virtualization (a standard OS gets installed on a fictitious piece of hardware)</a:t>
            </a:r>
          </a:p>
          <a:p>
            <a:r>
              <a:rPr lang="en-IN" dirty="0" smtClean="0"/>
              <a:t>Operating System virtualization (a standard application gets installed on a fictitious OS)</a:t>
            </a:r>
          </a:p>
          <a:p>
            <a:r>
              <a:rPr lang="en-IN" dirty="0" smtClean="0"/>
              <a:t>Application Virtualization (an application is packaged/shielded to run on a standard OS)</a:t>
            </a:r>
          </a:p>
          <a:p>
            <a:endParaRPr lang="en-IN" dirty="0" smtClean="0"/>
          </a:p>
          <a:p>
            <a:endParaRPr lang="en-IN" dirty="0"/>
          </a:p>
        </p:txBody>
      </p:sp>
      <p:sp>
        <p:nvSpPr>
          <p:cNvPr id="3" name="TextBox 2"/>
          <p:cNvSpPr txBox="1"/>
          <p:nvPr/>
        </p:nvSpPr>
        <p:spPr>
          <a:xfrm>
            <a:off x="3428992" y="571480"/>
            <a:ext cx="1172116" cy="369332"/>
          </a:xfrm>
          <a:prstGeom prst="rect">
            <a:avLst/>
          </a:prstGeom>
          <a:noFill/>
        </p:spPr>
        <p:txBody>
          <a:bodyPr wrap="none" rtlCol="0">
            <a:spAutoFit/>
          </a:bodyPr>
          <a:lstStyle/>
          <a:p>
            <a:r>
              <a:rPr lang="en-IN" dirty="0" smtClean="0"/>
              <a:t>Summary</a:t>
            </a:r>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357158" y="274638"/>
            <a:ext cx="8429684" cy="654032"/>
          </a:xfrm>
        </p:spPr>
        <p:txBody>
          <a:bodyPr/>
          <a:lstStyle/>
          <a:p>
            <a:r>
              <a:rPr lang="en-US" b="1" dirty="0" smtClean="0">
                <a:solidFill>
                  <a:schemeClr val="accent2">
                    <a:lumMod val="75000"/>
                  </a:schemeClr>
                </a:solidFill>
                <a:latin typeface="Bell MT" pitchFamily="18" charset="0"/>
              </a:rPr>
              <a:t>Virtualization and VM</a:t>
            </a:r>
            <a:endParaRPr lang="en-US" b="1" dirty="0">
              <a:solidFill>
                <a:schemeClr val="accent2">
                  <a:lumMod val="75000"/>
                </a:schemeClr>
              </a:solidFill>
              <a:latin typeface="Bell MT" pitchFamily="18" charset="0"/>
            </a:endParaRPr>
          </a:p>
        </p:txBody>
      </p:sp>
      <p:sp>
        <p:nvSpPr>
          <p:cNvPr id="5123" name="Rectangle 3"/>
          <p:cNvSpPr>
            <a:spLocks noGrp="1" noChangeArrowheads="1"/>
          </p:cNvSpPr>
          <p:nvPr>
            <p:ph type="body" idx="1"/>
          </p:nvPr>
        </p:nvSpPr>
        <p:spPr>
          <a:xfrm>
            <a:off x="285720" y="1000108"/>
            <a:ext cx="8643998" cy="5500726"/>
          </a:xfrm>
        </p:spPr>
        <p:txBody>
          <a:bodyPr>
            <a:normAutofit/>
          </a:bodyPr>
          <a:lstStyle/>
          <a:p>
            <a:pPr algn="just"/>
            <a:r>
              <a:rPr lang="en-US" sz="2800" dirty="0" smtClean="0">
                <a:latin typeface="Bell MT" pitchFamily="18" charset="0"/>
              </a:rPr>
              <a:t>Virtualization is a technology by which </a:t>
            </a:r>
            <a:r>
              <a:rPr lang="en-US" sz="2800" b="1" dirty="0" smtClean="0">
                <a:solidFill>
                  <a:srgbClr val="0099FF"/>
                </a:solidFill>
                <a:latin typeface="Bell MT" pitchFamily="18" charset="0"/>
              </a:rPr>
              <a:t>multiple Virtual Machines</a:t>
            </a:r>
            <a:r>
              <a:rPr lang="en-US" sz="2800" dirty="0" smtClean="0">
                <a:solidFill>
                  <a:srgbClr val="0000FF"/>
                </a:solidFill>
                <a:latin typeface="Bell MT" pitchFamily="18" charset="0"/>
              </a:rPr>
              <a:t> </a:t>
            </a:r>
            <a:r>
              <a:rPr lang="en-US" sz="2800" dirty="0" smtClean="0">
                <a:latin typeface="Bell MT" pitchFamily="18" charset="0"/>
              </a:rPr>
              <a:t>are multiplexed in </a:t>
            </a:r>
            <a:r>
              <a:rPr lang="en-US" sz="2800" dirty="0" smtClean="0">
                <a:solidFill>
                  <a:srgbClr val="0099FF"/>
                </a:solidFill>
                <a:latin typeface="Bell MT" pitchFamily="18" charset="0"/>
              </a:rPr>
              <a:t>the same hardware machine</a:t>
            </a:r>
            <a:r>
              <a:rPr lang="en-US" sz="2800" dirty="0" smtClean="0">
                <a:solidFill>
                  <a:srgbClr val="0000FF"/>
                </a:solidFill>
                <a:latin typeface="Bell MT" pitchFamily="18" charset="0"/>
              </a:rPr>
              <a:t> </a:t>
            </a:r>
            <a:r>
              <a:rPr lang="en-US" sz="2800" dirty="0" smtClean="0">
                <a:latin typeface="Bell MT" pitchFamily="18" charset="0"/>
              </a:rPr>
              <a:t>each VM running their </a:t>
            </a:r>
            <a:r>
              <a:rPr lang="en-US" sz="2800" dirty="0" smtClean="0">
                <a:solidFill>
                  <a:srgbClr val="0099FF"/>
                </a:solidFill>
                <a:latin typeface="Bell MT" pitchFamily="18" charset="0"/>
              </a:rPr>
              <a:t>own OS</a:t>
            </a:r>
            <a:r>
              <a:rPr lang="en-US" sz="2800" dirty="0" smtClean="0">
                <a:latin typeface="Bell MT" pitchFamily="18" charset="0"/>
              </a:rPr>
              <a:t>.</a:t>
            </a:r>
          </a:p>
          <a:p>
            <a:pPr algn="just"/>
            <a:r>
              <a:rPr lang="en-US" sz="2800" dirty="0" smtClean="0">
                <a:latin typeface="Bell MT" pitchFamily="18" charset="0"/>
              </a:rPr>
              <a:t>With Virtualization, any </a:t>
            </a:r>
            <a:r>
              <a:rPr lang="en-US" sz="2800" dirty="0" smtClean="0">
                <a:solidFill>
                  <a:srgbClr val="0099FF"/>
                </a:solidFill>
                <a:latin typeface="Bell MT" pitchFamily="18" charset="0"/>
              </a:rPr>
              <a:t>computer platform </a:t>
            </a:r>
            <a:r>
              <a:rPr lang="en-US" sz="2800" dirty="0" smtClean="0">
                <a:latin typeface="Bell MT" pitchFamily="18" charset="0"/>
              </a:rPr>
              <a:t>can be installed in </a:t>
            </a:r>
            <a:r>
              <a:rPr lang="en-US" sz="2800" dirty="0" smtClean="0">
                <a:solidFill>
                  <a:srgbClr val="0099FF"/>
                </a:solidFill>
                <a:latin typeface="Bell MT" pitchFamily="18" charset="0"/>
              </a:rPr>
              <a:t>another host computer</a:t>
            </a:r>
            <a:r>
              <a:rPr lang="en-US" sz="2800" dirty="0" smtClean="0">
                <a:latin typeface="Bell MT" pitchFamily="18" charset="0"/>
              </a:rPr>
              <a:t>, even if they use processor with </a:t>
            </a:r>
            <a:r>
              <a:rPr lang="en-US" sz="2800" dirty="0" smtClean="0">
                <a:solidFill>
                  <a:srgbClr val="0099FF"/>
                </a:solidFill>
                <a:latin typeface="Bell MT" pitchFamily="18" charset="0"/>
              </a:rPr>
              <a:t>different ISA </a:t>
            </a:r>
            <a:r>
              <a:rPr lang="en-US" sz="2800" dirty="0" smtClean="0">
                <a:latin typeface="Bell MT" pitchFamily="18" charset="0"/>
              </a:rPr>
              <a:t>and </a:t>
            </a:r>
            <a:r>
              <a:rPr lang="en-US" sz="2800" dirty="0" smtClean="0">
                <a:solidFill>
                  <a:srgbClr val="0099FF"/>
                </a:solidFill>
                <a:latin typeface="Bell MT" pitchFamily="18" charset="0"/>
              </a:rPr>
              <a:t>distinct OS</a:t>
            </a:r>
            <a:r>
              <a:rPr lang="en-US" sz="2800" dirty="0" smtClean="0">
                <a:latin typeface="Bell MT" pitchFamily="18" charset="0"/>
              </a:rPr>
              <a:t>.</a:t>
            </a:r>
          </a:p>
          <a:p>
            <a:pPr algn="just"/>
            <a:r>
              <a:rPr lang="en-US" sz="2800" dirty="0" smtClean="0">
                <a:latin typeface="Bell MT" pitchFamily="18" charset="0"/>
              </a:rPr>
              <a:t>Purpose of VM is to enhance the following</a:t>
            </a:r>
          </a:p>
          <a:p>
            <a:pPr lvl="1" algn="just"/>
            <a:r>
              <a:rPr lang="en-US" dirty="0" smtClean="0">
                <a:latin typeface="Bell MT" pitchFamily="18" charset="0"/>
              </a:rPr>
              <a:t>Resource Sharing by many users</a:t>
            </a:r>
          </a:p>
          <a:p>
            <a:pPr lvl="1" algn="just"/>
            <a:r>
              <a:rPr lang="en-US" dirty="0" smtClean="0">
                <a:latin typeface="Bell MT" pitchFamily="18" charset="0"/>
              </a:rPr>
              <a:t>Improved Computer Performance (Resource Utilization and application Flexibility)</a:t>
            </a:r>
            <a:endParaRPr lang="en-US" dirty="0">
              <a:latin typeface="Bell MT"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ext Box 2"/>
          <p:cNvSpPr txBox="1">
            <a:spLocks noChangeArrowheads="1"/>
          </p:cNvSpPr>
          <p:nvPr/>
        </p:nvSpPr>
        <p:spPr bwMode="auto">
          <a:xfrm>
            <a:off x="263525" y="5008563"/>
            <a:ext cx="6624638" cy="5794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endParaRPr lang="en-US">
              <a:effectLst>
                <a:outerShdw blurRad="38100" dist="38100" dir="2700000" algn="tl">
                  <a:srgbClr val="000000"/>
                </a:outerShdw>
              </a:effectLst>
            </a:endParaRPr>
          </a:p>
        </p:txBody>
      </p:sp>
      <p:sp>
        <p:nvSpPr>
          <p:cNvPr id="5123" name="Text Box 3"/>
          <p:cNvSpPr txBox="1">
            <a:spLocks noChangeArrowheads="1"/>
          </p:cNvSpPr>
          <p:nvPr/>
        </p:nvSpPr>
        <p:spPr bwMode="auto">
          <a:xfrm>
            <a:off x="785786" y="214290"/>
            <a:ext cx="7804150" cy="1077218"/>
          </a:xfrm>
          <a:prstGeom prst="rect">
            <a:avLst/>
          </a:prstGeom>
          <a:noFill/>
          <a:ln w="9525">
            <a:noFill/>
            <a:miter lim="800000"/>
            <a:headEnd/>
            <a:tailEnd/>
          </a:ln>
          <a:effectLst/>
        </p:spPr>
        <p:txBody>
          <a:bodyPr>
            <a:spAutoFit/>
          </a:bodyPr>
          <a:lstStyle/>
          <a:p>
            <a:pPr algn="ctr">
              <a:spcBef>
                <a:spcPct val="50000"/>
              </a:spcBef>
            </a:pPr>
            <a:r>
              <a:rPr lang="en-US" sz="3200" b="1" dirty="0">
                <a:solidFill>
                  <a:schemeClr val="accent2">
                    <a:lumMod val="75000"/>
                  </a:schemeClr>
                </a:solidFill>
                <a:latin typeface="Bell MT" pitchFamily="18" charset="0"/>
              </a:rPr>
              <a:t>Difference between Traditional Computer and Virtual machines</a:t>
            </a:r>
          </a:p>
        </p:txBody>
      </p:sp>
      <p:sp>
        <p:nvSpPr>
          <p:cNvPr id="69637" name="Text Box 5"/>
          <p:cNvSpPr txBox="1">
            <a:spLocks noChangeArrowheads="1"/>
          </p:cNvSpPr>
          <p:nvPr/>
        </p:nvSpPr>
        <p:spPr bwMode="auto">
          <a:xfrm>
            <a:off x="5708650" y="6099175"/>
            <a:ext cx="2230438" cy="274638"/>
          </a:xfrm>
          <a:prstGeom prst="rect">
            <a:avLst/>
          </a:prstGeom>
          <a:noFill/>
          <a:ln>
            <a:noFill/>
          </a:ln>
          <a:effectLst>
            <a:prstShdw prst="shdw17" dist="17961" dir="2700000">
              <a:schemeClr val="accent1">
                <a:gamma/>
                <a:shade val="60000"/>
                <a:invGamma/>
              </a:schemeClr>
            </a:prstShdw>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a:spAutoFit/>
          </a:bodyPr>
          <a:lstStyle/>
          <a:p>
            <a:pPr>
              <a:spcBef>
                <a:spcPct val="50000"/>
              </a:spcBef>
              <a:defRPr/>
            </a:pPr>
            <a:r>
              <a:rPr lang="en-US" sz="1200">
                <a:solidFill>
                  <a:srgbClr val="66FFFF"/>
                </a:solidFill>
              </a:rPr>
              <a:t>(Courtesy of VMWare, 2008)</a:t>
            </a:r>
          </a:p>
        </p:txBody>
      </p:sp>
      <p:pic>
        <p:nvPicPr>
          <p:cNvPr id="5125" name="Picture 1"/>
          <p:cNvPicPr>
            <a:picLocks noChangeAspect="1"/>
          </p:cNvPicPr>
          <p:nvPr/>
        </p:nvPicPr>
        <p:blipFill>
          <a:blip r:embed="rId3"/>
          <a:srcRect/>
          <a:stretch>
            <a:fillRect/>
          </a:stretch>
        </p:blipFill>
        <p:spPr bwMode="auto">
          <a:xfrm>
            <a:off x="357158" y="1428736"/>
            <a:ext cx="8572560" cy="4214841"/>
          </a:xfrm>
          <a:prstGeom prst="rect">
            <a:avLst/>
          </a:prstGeom>
          <a:noFill/>
          <a:ln w="9525">
            <a:noFill/>
            <a:miter lim="800000"/>
            <a:headEnd/>
            <a:tailEnd/>
          </a:ln>
        </p:spPr>
      </p:pic>
    </p:spTree>
  </p:cSld>
  <p:clrMapOvr>
    <a:masterClrMapping/>
  </p:clrMapOvr>
  <p:transition>
    <p:zoom/>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idx="4294967295"/>
          </p:nvPr>
        </p:nvSpPr>
        <p:spPr>
          <a:xfrm>
            <a:off x="776288" y="271463"/>
            <a:ext cx="7972425" cy="914400"/>
          </a:xfrm>
          <a:noFill/>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a:lstStyle/>
          <a:p>
            <a:r>
              <a:rPr lang="en-US" altLang="zh-CN" sz="2800" b="1" dirty="0" smtClean="0">
                <a:solidFill>
                  <a:schemeClr val="accent2">
                    <a:lumMod val="75000"/>
                  </a:schemeClr>
                </a:solidFill>
                <a:effectLst/>
                <a:latin typeface="Bell MT" pitchFamily="18" charset="0"/>
                <a:ea typeface="宋体" pitchFamily="2" charset="-122"/>
              </a:rPr>
              <a:t>Virtual Machine, Guest Operating System,</a:t>
            </a:r>
            <a:br>
              <a:rPr lang="en-US" altLang="zh-CN" sz="2800" b="1" dirty="0" smtClean="0">
                <a:solidFill>
                  <a:schemeClr val="accent2">
                    <a:lumMod val="75000"/>
                  </a:schemeClr>
                </a:solidFill>
                <a:effectLst/>
                <a:latin typeface="Bell MT" pitchFamily="18" charset="0"/>
                <a:ea typeface="宋体" pitchFamily="2" charset="-122"/>
              </a:rPr>
            </a:br>
            <a:r>
              <a:rPr lang="en-US" altLang="zh-CN" sz="2800" b="1" dirty="0" smtClean="0">
                <a:solidFill>
                  <a:schemeClr val="accent2">
                    <a:lumMod val="75000"/>
                  </a:schemeClr>
                </a:solidFill>
                <a:effectLst/>
                <a:latin typeface="Bell MT" pitchFamily="18" charset="0"/>
                <a:ea typeface="宋体" pitchFamily="2" charset="-122"/>
              </a:rPr>
              <a:t>and  VMM (Virtual Machine Monitor)</a:t>
            </a:r>
            <a:r>
              <a:rPr lang="en-US" altLang="zh-CN" sz="3200" b="1" dirty="0" smtClean="0">
                <a:solidFill>
                  <a:schemeClr val="accent2">
                    <a:lumMod val="75000"/>
                  </a:schemeClr>
                </a:solidFill>
                <a:effectLst/>
                <a:latin typeface="Bell MT" pitchFamily="18" charset="0"/>
                <a:ea typeface="宋体" pitchFamily="2" charset="-122"/>
              </a:rPr>
              <a:t> </a:t>
            </a:r>
            <a:endParaRPr lang="en-US" altLang="zh-CN" sz="3200" b="1" dirty="0" smtClean="0">
              <a:solidFill>
                <a:schemeClr val="accent6">
                  <a:lumMod val="50000"/>
                </a:schemeClr>
              </a:solidFill>
              <a:effectLst/>
              <a:latin typeface="Bell MT" pitchFamily="18" charset="0"/>
              <a:ea typeface="宋体" pitchFamily="2" charset="-122"/>
            </a:endParaRPr>
          </a:p>
        </p:txBody>
      </p:sp>
      <p:sp>
        <p:nvSpPr>
          <p:cNvPr id="8196" name="Text Box 4"/>
          <p:cNvSpPr txBox="1">
            <a:spLocks noChangeArrowheads="1"/>
          </p:cNvSpPr>
          <p:nvPr/>
        </p:nvSpPr>
        <p:spPr bwMode="auto">
          <a:xfrm>
            <a:off x="357158" y="1357298"/>
            <a:ext cx="8459787" cy="401648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3200" b="1">
                <a:solidFill>
                  <a:schemeClr val="tx1"/>
                </a:solidFill>
                <a:latin typeface="Arial" charset="0"/>
                <a:ea typeface="ＭＳ Ｐゴシック" pitchFamily="34" charset="-128"/>
              </a:defRPr>
            </a:lvl1pPr>
            <a:lvl2pPr marL="742950" indent="-285750" eaLnBrk="0" hangingPunct="0">
              <a:defRPr sz="3200" b="1">
                <a:solidFill>
                  <a:schemeClr val="tx1"/>
                </a:solidFill>
                <a:latin typeface="Arial" charset="0"/>
                <a:ea typeface="ＭＳ Ｐゴシック" pitchFamily="34" charset="-128"/>
              </a:defRPr>
            </a:lvl2pPr>
            <a:lvl3pPr marL="1143000" indent="-228600" eaLnBrk="0" hangingPunct="0">
              <a:defRPr sz="3200" b="1">
                <a:solidFill>
                  <a:schemeClr val="tx1"/>
                </a:solidFill>
                <a:latin typeface="Arial" charset="0"/>
                <a:ea typeface="ＭＳ Ｐゴシック" pitchFamily="34" charset="-128"/>
              </a:defRPr>
            </a:lvl3pPr>
            <a:lvl4pPr marL="1600200" indent="-228600" eaLnBrk="0" hangingPunct="0">
              <a:defRPr sz="3200" b="1">
                <a:solidFill>
                  <a:schemeClr val="tx1"/>
                </a:solidFill>
                <a:latin typeface="Arial" charset="0"/>
                <a:ea typeface="ＭＳ Ｐゴシック" pitchFamily="34" charset="-128"/>
              </a:defRPr>
            </a:lvl4pPr>
            <a:lvl5pPr marL="2057400" indent="-228600" eaLnBrk="0" hangingPunct="0">
              <a:defRPr sz="32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32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32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32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3200" b="1">
                <a:solidFill>
                  <a:schemeClr val="tx1"/>
                </a:solidFill>
                <a:latin typeface="Arial" charset="0"/>
                <a:ea typeface="ＭＳ Ｐゴシック" pitchFamily="34" charset="-128"/>
              </a:defRPr>
            </a:lvl9pPr>
          </a:lstStyle>
          <a:p>
            <a:pPr algn="just" eaLnBrk="1" hangingPunct="1">
              <a:spcBef>
                <a:spcPct val="50000"/>
              </a:spcBef>
              <a:defRPr/>
            </a:pPr>
            <a:r>
              <a:rPr lang="en-US" sz="2400" dirty="0" smtClean="0">
                <a:solidFill>
                  <a:srgbClr val="C00000"/>
                </a:solidFill>
                <a:latin typeface="Bell MT" pitchFamily="18" charset="0"/>
              </a:rPr>
              <a:t>Virtual Machine</a:t>
            </a:r>
          </a:p>
          <a:p>
            <a:pPr algn="just" eaLnBrk="1" hangingPunct="1">
              <a:spcBef>
                <a:spcPct val="50000"/>
              </a:spcBef>
              <a:defRPr/>
            </a:pPr>
            <a:r>
              <a:rPr lang="en-US" sz="2400" b="0" dirty="0" smtClean="0">
                <a:latin typeface="Bell MT" pitchFamily="18" charset="0"/>
              </a:rPr>
              <a:t>	A </a:t>
            </a:r>
            <a:r>
              <a:rPr lang="en-US" sz="2400" b="0" dirty="0" smtClean="0">
                <a:solidFill>
                  <a:srgbClr val="0099FF"/>
                </a:solidFill>
                <a:latin typeface="Bell MT" pitchFamily="18" charset="0"/>
              </a:rPr>
              <a:t>representation</a:t>
            </a:r>
            <a:r>
              <a:rPr lang="en-US" sz="2400" b="0" dirty="0" smtClean="0">
                <a:latin typeface="Bell MT" pitchFamily="18" charset="0"/>
              </a:rPr>
              <a:t> of a </a:t>
            </a:r>
            <a:r>
              <a:rPr lang="en-US" sz="2400" b="0" dirty="0" smtClean="0">
                <a:solidFill>
                  <a:srgbClr val="0099FF"/>
                </a:solidFill>
                <a:latin typeface="Bell MT" pitchFamily="18" charset="0"/>
              </a:rPr>
              <a:t>real machine</a:t>
            </a:r>
            <a:r>
              <a:rPr lang="en-US" sz="2400" b="0" dirty="0" smtClean="0">
                <a:latin typeface="Bell MT" pitchFamily="18" charset="0"/>
              </a:rPr>
              <a:t> using software that provides an environment to </a:t>
            </a:r>
            <a:r>
              <a:rPr lang="en-US" sz="2400" b="0" dirty="0" smtClean="0">
                <a:solidFill>
                  <a:srgbClr val="0099FF"/>
                </a:solidFill>
                <a:latin typeface="Bell MT" pitchFamily="18" charset="0"/>
              </a:rPr>
              <a:t>host guest OS</a:t>
            </a:r>
          </a:p>
          <a:p>
            <a:pPr algn="just" eaLnBrk="1" hangingPunct="1">
              <a:spcBef>
                <a:spcPct val="50000"/>
              </a:spcBef>
              <a:defRPr/>
            </a:pPr>
            <a:r>
              <a:rPr lang="en-US" sz="2400" dirty="0" smtClean="0">
                <a:solidFill>
                  <a:srgbClr val="C00000"/>
                </a:solidFill>
                <a:latin typeface="Bell MT" pitchFamily="18" charset="0"/>
              </a:rPr>
              <a:t>Guest Operating System</a:t>
            </a:r>
          </a:p>
          <a:p>
            <a:pPr algn="just" eaLnBrk="1" hangingPunct="1">
              <a:spcBef>
                <a:spcPts val="600"/>
              </a:spcBef>
              <a:defRPr/>
            </a:pPr>
            <a:r>
              <a:rPr lang="en-US" sz="2400" b="0" dirty="0" smtClean="0">
                <a:latin typeface="Bell MT" pitchFamily="18" charset="0"/>
              </a:rPr>
              <a:t>	An </a:t>
            </a:r>
            <a:r>
              <a:rPr lang="en-US" sz="2400" b="0" dirty="0" smtClean="0">
                <a:solidFill>
                  <a:srgbClr val="0099FF"/>
                </a:solidFill>
                <a:latin typeface="Bell MT" pitchFamily="18" charset="0"/>
              </a:rPr>
              <a:t>operating system </a:t>
            </a:r>
            <a:r>
              <a:rPr lang="en-US" sz="2400" b="0" dirty="0" smtClean="0">
                <a:latin typeface="Bell MT" pitchFamily="18" charset="0"/>
              </a:rPr>
              <a:t>running in a </a:t>
            </a:r>
            <a:r>
              <a:rPr lang="en-US" sz="2400" b="0" dirty="0" smtClean="0">
                <a:solidFill>
                  <a:srgbClr val="0099FF"/>
                </a:solidFill>
                <a:latin typeface="Bell MT" pitchFamily="18" charset="0"/>
              </a:rPr>
              <a:t>virtual machine</a:t>
            </a:r>
            <a:r>
              <a:rPr lang="en-US" sz="2400" b="0" dirty="0" smtClean="0">
                <a:latin typeface="Bell MT" pitchFamily="18" charset="0"/>
              </a:rPr>
              <a:t>.</a:t>
            </a:r>
          </a:p>
          <a:p>
            <a:pPr algn="just" eaLnBrk="1" hangingPunct="1">
              <a:spcBef>
                <a:spcPts val="600"/>
              </a:spcBef>
              <a:defRPr/>
            </a:pPr>
            <a:endParaRPr lang="en-US" sz="2400" b="0" dirty="0" smtClean="0">
              <a:latin typeface="Bell MT" pitchFamily="18" charset="0"/>
            </a:endParaRPr>
          </a:p>
          <a:p>
            <a:pPr algn="just" eaLnBrk="1" hangingPunct="1">
              <a:spcBef>
                <a:spcPts val="600"/>
              </a:spcBef>
              <a:defRPr/>
            </a:pPr>
            <a:r>
              <a:rPr lang="en-US" sz="2400" b="0" dirty="0" smtClean="0">
                <a:latin typeface="Bell MT" pitchFamily="18" charset="0"/>
              </a:rPr>
              <a:t>The Virtualization layer is the middleware between the underlying hardware and virtual machines represented in the system, also known as </a:t>
            </a:r>
            <a:r>
              <a:rPr lang="en-US" sz="2400" i="1" dirty="0" smtClean="0">
                <a:solidFill>
                  <a:srgbClr val="0070C0"/>
                </a:solidFill>
                <a:latin typeface="Bell MT" pitchFamily="18" charset="0"/>
              </a:rPr>
              <a:t>virtual machine monitor</a:t>
            </a:r>
            <a:r>
              <a:rPr lang="en-US" sz="2400" dirty="0" smtClean="0">
                <a:solidFill>
                  <a:srgbClr val="0070C0"/>
                </a:solidFill>
                <a:latin typeface="Bell MT" pitchFamily="18" charset="0"/>
              </a:rPr>
              <a:t> (VMM) or </a:t>
            </a:r>
            <a:r>
              <a:rPr lang="en-US" sz="2400" i="1" dirty="0" smtClean="0">
                <a:solidFill>
                  <a:srgbClr val="0070C0"/>
                </a:solidFill>
                <a:latin typeface="Bell MT" pitchFamily="18" charset="0"/>
              </a:rPr>
              <a:t>hypervisor</a:t>
            </a:r>
            <a:r>
              <a:rPr lang="en-US" sz="2400" dirty="0" smtClean="0">
                <a:solidFill>
                  <a:srgbClr val="0070C0"/>
                </a:solidFill>
                <a:latin typeface="Bell MT" pitchFamily="18" charset="0"/>
              </a:rPr>
              <a:t>.</a:t>
            </a:r>
          </a:p>
        </p:txBody>
      </p:sp>
    </p:spTree>
  </p:cSld>
  <p:clrMapOvr>
    <a:masterClrMapping/>
  </p:clrMapOvr>
  <p:transition>
    <p:pull/>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ext Box 2"/>
          <p:cNvSpPr txBox="1">
            <a:spLocks noChangeArrowheads="1"/>
          </p:cNvSpPr>
          <p:nvPr/>
        </p:nvSpPr>
        <p:spPr bwMode="auto">
          <a:xfrm>
            <a:off x="263525" y="5008563"/>
            <a:ext cx="6624638" cy="5794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endParaRPr lang="en-US">
              <a:effectLst>
                <a:outerShdw blurRad="38100" dist="38100" dir="2700000" algn="tl">
                  <a:srgbClr val="000000"/>
                </a:outerShdw>
              </a:effectLst>
            </a:endParaRPr>
          </a:p>
        </p:txBody>
      </p:sp>
      <p:pic>
        <p:nvPicPr>
          <p:cNvPr id="8195" name="Picture 1"/>
          <p:cNvPicPr>
            <a:picLocks noChangeAspect="1"/>
          </p:cNvPicPr>
          <p:nvPr/>
        </p:nvPicPr>
        <p:blipFill>
          <a:blip r:embed="rId3"/>
          <a:srcRect/>
          <a:stretch>
            <a:fillRect/>
          </a:stretch>
        </p:blipFill>
        <p:spPr bwMode="auto">
          <a:xfrm>
            <a:off x="1071538" y="1071546"/>
            <a:ext cx="7000924" cy="5572163"/>
          </a:xfrm>
          <a:prstGeom prst="rect">
            <a:avLst/>
          </a:prstGeom>
          <a:noFill/>
          <a:ln w="9525">
            <a:noFill/>
            <a:miter lim="800000"/>
            <a:headEnd/>
            <a:tailEnd/>
          </a:ln>
        </p:spPr>
      </p:pic>
      <p:sp>
        <p:nvSpPr>
          <p:cNvPr id="3" name="Title 2"/>
          <p:cNvSpPr>
            <a:spLocks noGrp="1"/>
          </p:cNvSpPr>
          <p:nvPr>
            <p:ph type="title"/>
          </p:nvPr>
        </p:nvSpPr>
        <p:spPr>
          <a:xfrm>
            <a:off x="381000" y="200025"/>
            <a:ext cx="8393113" cy="868363"/>
          </a:xfrm>
        </p:spPr>
        <p:txBody>
          <a:bodyPr/>
          <a:lstStyle/>
          <a:p>
            <a:pPr algn="ctr">
              <a:defRPr/>
            </a:pPr>
            <a:r>
              <a:rPr lang="en-US" sz="2800" b="1" dirty="0" smtClean="0">
                <a:solidFill>
                  <a:schemeClr val="accent2">
                    <a:lumMod val="75000"/>
                  </a:schemeClr>
                </a:solidFill>
                <a:effectLst/>
                <a:latin typeface="Bell MT" pitchFamily="18" charset="0"/>
              </a:rPr>
              <a:t>Virtualization Ranging from Hardware to Applications in Five Abstraction Levels</a:t>
            </a:r>
            <a:endParaRPr lang="en-US" sz="2800" b="1" dirty="0">
              <a:solidFill>
                <a:schemeClr val="accent2">
                  <a:lumMod val="75000"/>
                </a:schemeClr>
              </a:solidFill>
              <a:effectLst/>
              <a:latin typeface="Bell MT" pitchFamily="18" charset="0"/>
            </a:endParaRP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14282" y="142852"/>
            <a:ext cx="8715436" cy="785818"/>
          </a:xfrm>
        </p:spPr>
        <p:txBody>
          <a:bodyPr/>
          <a:lstStyle/>
          <a:p>
            <a:r>
              <a:rPr lang="en-US" sz="2800" b="1" dirty="0" smtClean="0">
                <a:solidFill>
                  <a:schemeClr val="accent2">
                    <a:lumMod val="75000"/>
                  </a:schemeClr>
                </a:solidFill>
                <a:latin typeface="Bell MT" pitchFamily="18" charset="0"/>
              </a:rPr>
              <a:t>Virtualization at ISA (Instruction Set Architecture) level</a:t>
            </a:r>
            <a:endParaRPr lang="en-IN" sz="2800" b="1" dirty="0">
              <a:latin typeface="Bell MT" pitchFamily="18" charset="0"/>
            </a:endParaRPr>
          </a:p>
        </p:txBody>
      </p:sp>
      <p:sp>
        <p:nvSpPr>
          <p:cNvPr id="4" name="Content Placeholder 3"/>
          <p:cNvSpPr>
            <a:spLocks noGrp="1"/>
          </p:cNvSpPr>
          <p:nvPr>
            <p:ph idx="1"/>
          </p:nvPr>
        </p:nvSpPr>
        <p:spPr>
          <a:xfrm>
            <a:off x="357158" y="1000108"/>
            <a:ext cx="8329642" cy="5286412"/>
          </a:xfrm>
        </p:spPr>
        <p:txBody>
          <a:bodyPr>
            <a:normAutofit fontScale="92500" lnSpcReduction="10000"/>
          </a:bodyPr>
          <a:lstStyle/>
          <a:p>
            <a:pPr algn="just">
              <a:spcBef>
                <a:spcPts val="0"/>
              </a:spcBef>
              <a:defRPr/>
            </a:pPr>
            <a:r>
              <a:rPr lang="en-US" sz="2400" dirty="0">
                <a:latin typeface="Bell MT" pitchFamily="18" charset="0"/>
              </a:rPr>
              <a:t>Emulating a given ISA by the ISA of the host machine. </a:t>
            </a:r>
          </a:p>
          <a:p>
            <a:pPr algn="just">
              <a:spcBef>
                <a:spcPts val="0"/>
              </a:spcBef>
              <a:defRPr/>
            </a:pPr>
            <a:r>
              <a:rPr lang="en-US" sz="2400" dirty="0" err="1">
                <a:latin typeface="Bell MT" pitchFamily="18" charset="0"/>
              </a:rPr>
              <a:t>e.g</a:t>
            </a:r>
            <a:r>
              <a:rPr lang="en-US" sz="2400" dirty="0">
                <a:latin typeface="Bell MT" pitchFamily="18" charset="0"/>
              </a:rPr>
              <a:t>, MIPS binary code can run on an x-86-based host machine with the help of ISA emulation. </a:t>
            </a:r>
          </a:p>
          <a:p>
            <a:pPr marL="800100" lvl="1" indent="-342900" algn="just">
              <a:spcBef>
                <a:spcPts val="0"/>
              </a:spcBef>
              <a:buFont typeface="Arial" pitchFamily="34" charset="0"/>
              <a:buChar char="•"/>
              <a:defRPr/>
            </a:pPr>
            <a:r>
              <a:rPr lang="en-US" sz="2400" b="1" dirty="0" smtClean="0">
                <a:solidFill>
                  <a:schemeClr val="accent2">
                    <a:lumMod val="75000"/>
                  </a:schemeClr>
                </a:solidFill>
                <a:latin typeface="Bell MT" pitchFamily="18" charset="0"/>
              </a:rPr>
              <a:t>Dynamic</a:t>
            </a:r>
            <a:r>
              <a:rPr lang="en-US" sz="2400" dirty="0" smtClean="0">
                <a:solidFill>
                  <a:schemeClr val="accent2">
                    <a:lumMod val="75000"/>
                  </a:schemeClr>
                </a:solidFill>
                <a:latin typeface="Bell MT" pitchFamily="18" charset="0"/>
              </a:rPr>
              <a:t> </a:t>
            </a:r>
            <a:r>
              <a:rPr lang="en-US" sz="2400" b="1" dirty="0" smtClean="0">
                <a:solidFill>
                  <a:schemeClr val="accent2">
                    <a:lumMod val="75000"/>
                  </a:schemeClr>
                </a:solidFill>
                <a:latin typeface="Bell MT" pitchFamily="18" charset="0"/>
              </a:rPr>
              <a:t>Binary</a:t>
            </a:r>
            <a:r>
              <a:rPr lang="en-US" sz="2400" dirty="0" smtClean="0">
                <a:solidFill>
                  <a:schemeClr val="accent2">
                    <a:lumMod val="75000"/>
                  </a:schemeClr>
                </a:solidFill>
                <a:latin typeface="Bell MT" pitchFamily="18" charset="0"/>
              </a:rPr>
              <a:t> </a:t>
            </a:r>
            <a:r>
              <a:rPr lang="en-US" sz="2400" b="1" dirty="0" smtClean="0">
                <a:solidFill>
                  <a:schemeClr val="accent2">
                    <a:lumMod val="75000"/>
                  </a:schemeClr>
                </a:solidFill>
                <a:latin typeface="Bell MT" pitchFamily="18" charset="0"/>
              </a:rPr>
              <a:t>Translation</a:t>
            </a:r>
            <a:r>
              <a:rPr lang="en-US" sz="2400" dirty="0" smtClean="0">
                <a:solidFill>
                  <a:schemeClr val="accent2">
                    <a:lumMod val="75000"/>
                  </a:schemeClr>
                </a:solidFill>
                <a:latin typeface="Bell MT" pitchFamily="18" charset="0"/>
              </a:rPr>
              <a:t> </a:t>
            </a:r>
            <a:r>
              <a:rPr lang="en-US" sz="2400" dirty="0" smtClean="0">
                <a:latin typeface="Bell MT" pitchFamily="18" charset="0"/>
              </a:rPr>
              <a:t>: Translates basic blocks of </a:t>
            </a:r>
            <a:r>
              <a:rPr lang="en-US" sz="2400" b="1" dirty="0" smtClean="0">
                <a:solidFill>
                  <a:srgbClr val="0099FF"/>
                </a:solidFill>
                <a:latin typeface="Bell MT" pitchFamily="18" charset="0"/>
              </a:rPr>
              <a:t>source</a:t>
            </a:r>
            <a:r>
              <a:rPr lang="en-US" sz="2400" dirty="0" smtClean="0">
                <a:solidFill>
                  <a:srgbClr val="0099FF"/>
                </a:solidFill>
                <a:latin typeface="Bell MT" pitchFamily="18" charset="0"/>
              </a:rPr>
              <a:t> </a:t>
            </a:r>
            <a:r>
              <a:rPr lang="en-US" sz="2400" b="1" dirty="0" smtClean="0">
                <a:solidFill>
                  <a:srgbClr val="0099FF"/>
                </a:solidFill>
                <a:latin typeface="Bell MT" pitchFamily="18" charset="0"/>
              </a:rPr>
              <a:t>instruction</a:t>
            </a:r>
            <a:r>
              <a:rPr lang="en-US" sz="2400" dirty="0" smtClean="0">
                <a:solidFill>
                  <a:srgbClr val="0099FF"/>
                </a:solidFill>
                <a:latin typeface="Bell MT" pitchFamily="18" charset="0"/>
              </a:rPr>
              <a:t> </a:t>
            </a:r>
            <a:r>
              <a:rPr lang="en-US" sz="2400" dirty="0" smtClean="0">
                <a:latin typeface="Bell MT" pitchFamily="18" charset="0"/>
              </a:rPr>
              <a:t>to </a:t>
            </a:r>
            <a:r>
              <a:rPr lang="en-US" sz="2400" b="1" dirty="0" smtClean="0">
                <a:solidFill>
                  <a:srgbClr val="0099FF"/>
                </a:solidFill>
                <a:latin typeface="Bell MT" pitchFamily="18" charset="0"/>
              </a:rPr>
              <a:t>target</a:t>
            </a:r>
            <a:r>
              <a:rPr lang="en-US" sz="2400" dirty="0" smtClean="0">
                <a:solidFill>
                  <a:srgbClr val="0099FF"/>
                </a:solidFill>
                <a:latin typeface="Bell MT" pitchFamily="18" charset="0"/>
              </a:rPr>
              <a:t> </a:t>
            </a:r>
            <a:r>
              <a:rPr lang="en-US" sz="2400" b="1" dirty="0" smtClean="0">
                <a:solidFill>
                  <a:srgbClr val="0099FF"/>
                </a:solidFill>
                <a:latin typeface="Bell MT" pitchFamily="18" charset="0"/>
              </a:rPr>
              <a:t>instruction</a:t>
            </a:r>
            <a:r>
              <a:rPr lang="en-US" sz="2400" dirty="0" smtClean="0">
                <a:latin typeface="Bell MT" pitchFamily="18" charset="0"/>
              </a:rPr>
              <a:t>.</a:t>
            </a:r>
          </a:p>
          <a:p>
            <a:pPr marL="800100" lvl="1" indent="-342900" algn="just">
              <a:spcBef>
                <a:spcPts val="0"/>
              </a:spcBef>
              <a:buFont typeface="Arial" pitchFamily="34" charset="0"/>
              <a:buChar char="•"/>
              <a:defRPr/>
            </a:pPr>
            <a:r>
              <a:rPr lang="en-US" sz="2400" dirty="0">
                <a:latin typeface="Bell MT" pitchFamily="18" charset="0"/>
              </a:rPr>
              <a:t>Typical systems: </a:t>
            </a:r>
            <a:r>
              <a:rPr lang="en-US" sz="2400" dirty="0" err="1">
                <a:latin typeface="Bell MT" pitchFamily="18" charset="0"/>
              </a:rPr>
              <a:t>Bochs</a:t>
            </a:r>
            <a:r>
              <a:rPr lang="en-US" sz="2400" dirty="0">
                <a:latin typeface="Bell MT" pitchFamily="18" charset="0"/>
              </a:rPr>
              <a:t>, Crusoe, </a:t>
            </a:r>
            <a:r>
              <a:rPr lang="en-US" sz="2400" dirty="0" err="1">
                <a:latin typeface="Bell MT" pitchFamily="18" charset="0"/>
              </a:rPr>
              <a:t>Quemu</a:t>
            </a:r>
            <a:r>
              <a:rPr lang="en-US" sz="2400" dirty="0">
                <a:latin typeface="Bell MT" pitchFamily="18" charset="0"/>
              </a:rPr>
              <a:t>, BIRD, Dynamo</a:t>
            </a:r>
            <a:endParaRPr lang="en-US" sz="2400" dirty="0" smtClean="0">
              <a:latin typeface="Bell MT" pitchFamily="18" charset="0"/>
            </a:endParaRPr>
          </a:p>
          <a:p>
            <a:pPr algn="just">
              <a:spcBef>
                <a:spcPts val="0"/>
              </a:spcBef>
              <a:defRPr/>
            </a:pPr>
            <a:r>
              <a:rPr lang="en-US" sz="2400" b="1" dirty="0" smtClean="0">
                <a:solidFill>
                  <a:schemeClr val="accent2">
                    <a:lumMod val="75000"/>
                  </a:schemeClr>
                </a:solidFill>
                <a:latin typeface="Bell MT" pitchFamily="18" charset="0"/>
              </a:rPr>
              <a:t>Advantage</a:t>
            </a:r>
            <a:r>
              <a:rPr lang="en-US" sz="2400" dirty="0">
                <a:solidFill>
                  <a:schemeClr val="accent2">
                    <a:lumMod val="75000"/>
                  </a:schemeClr>
                </a:solidFill>
                <a:latin typeface="Bell MT" pitchFamily="18" charset="0"/>
              </a:rPr>
              <a:t>:  </a:t>
            </a:r>
          </a:p>
          <a:p>
            <a:pPr marL="800100" lvl="1" indent="-342900" algn="just">
              <a:spcBef>
                <a:spcPts val="0"/>
              </a:spcBef>
              <a:buFont typeface="Arial" pitchFamily="34" charset="0"/>
              <a:buChar char="•"/>
              <a:defRPr/>
            </a:pPr>
            <a:r>
              <a:rPr lang="en-US" sz="2400" dirty="0">
                <a:latin typeface="Bell MT" pitchFamily="18" charset="0"/>
              </a:rPr>
              <a:t>It can run a large amount of legacy binary codes written for </a:t>
            </a:r>
            <a:r>
              <a:rPr lang="en-US" sz="2400" b="1" dirty="0">
                <a:solidFill>
                  <a:srgbClr val="0099FF"/>
                </a:solidFill>
                <a:latin typeface="Bell MT" pitchFamily="18" charset="0"/>
              </a:rPr>
              <a:t>various processors </a:t>
            </a:r>
            <a:r>
              <a:rPr lang="en-US" sz="2400" dirty="0">
                <a:latin typeface="Bell MT" pitchFamily="18" charset="0"/>
              </a:rPr>
              <a:t>on any given </a:t>
            </a:r>
            <a:r>
              <a:rPr lang="en-US" sz="2400" b="1" dirty="0">
                <a:solidFill>
                  <a:srgbClr val="0099FF"/>
                </a:solidFill>
                <a:latin typeface="Bell MT" pitchFamily="18" charset="0"/>
              </a:rPr>
              <a:t>new</a:t>
            </a:r>
            <a:r>
              <a:rPr lang="en-US" sz="2400" dirty="0">
                <a:solidFill>
                  <a:srgbClr val="0099FF"/>
                </a:solidFill>
                <a:latin typeface="Bell MT" pitchFamily="18" charset="0"/>
              </a:rPr>
              <a:t> </a:t>
            </a:r>
            <a:r>
              <a:rPr lang="en-US" sz="2400" b="1" dirty="0">
                <a:solidFill>
                  <a:srgbClr val="0099FF"/>
                </a:solidFill>
                <a:latin typeface="Bell MT" pitchFamily="18" charset="0"/>
              </a:rPr>
              <a:t>hardware</a:t>
            </a:r>
            <a:r>
              <a:rPr lang="en-US" sz="2400" dirty="0">
                <a:solidFill>
                  <a:srgbClr val="0099FF"/>
                </a:solidFill>
                <a:latin typeface="Bell MT" pitchFamily="18" charset="0"/>
              </a:rPr>
              <a:t> </a:t>
            </a:r>
            <a:r>
              <a:rPr lang="en-US" sz="2400" dirty="0">
                <a:latin typeface="Bell MT" pitchFamily="18" charset="0"/>
              </a:rPr>
              <a:t>host machines</a:t>
            </a:r>
          </a:p>
          <a:p>
            <a:pPr marL="800100" lvl="1" indent="-342900" algn="just">
              <a:spcBef>
                <a:spcPts val="0"/>
              </a:spcBef>
              <a:buFont typeface="Arial" pitchFamily="34" charset="0"/>
              <a:buChar char="•"/>
              <a:defRPr/>
            </a:pPr>
            <a:r>
              <a:rPr lang="en-US" sz="2400" dirty="0" smtClean="0">
                <a:latin typeface="Bell MT" pitchFamily="18" charset="0"/>
              </a:rPr>
              <a:t>Best </a:t>
            </a:r>
            <a:r>
              <a:rPr lang="en-US" sz="2400" dirty="0">
                <a:latin typeface="Bell MT" pitchFamily="18" charset="0"/>
              </a:rPr>
              <a:t>application flexibility</a:t>
            </a:r>
          </a:p>
          <a:p>
            <a:pPr algn="just">
              <a:spcBef>
                <a:spcPts val="0"/>
              </a:spcBef>
              <a:defRPr/>
            </a:pPr>
            <a:r>
              <a:rPr lang="en-US" sz="2400" b="1" dirty="0">
                <a:solidFill>
                  <a:schemeClr val="accent2">
                    <a:lumMod val="75000"/>
                  </a:schemeClr>
                </a:solidFill>
                <a:latin typeface="Bell MT" pitchFamily="18" charset="0"/>
              </a:rPr>
              <a:t>Shortcoming</a:t>
            </a:r>
            <a:r>
              <a:rPr lang="en-US" sz="2400" dirty="0">
                <a:solidFill>
                  <a:schemeClr val="accent2">
                    <a:lumMod val="75000"/>
                  </a:schemeClr>
                </a:solidFill>
                <a:latin typeface="Bell MT" pitchFamily="18" charset="0"/>
              </a:rPr>
              <a:t> </a:t>
            </a:r>
            <a:r>
              <a:rPr lang="en-US" sz="2400" b="1" dirty="0">
                <a:solidFill>
                  <a:schemeClr val="accent2">
                    <a:lumMod val="75000"/>
                  </a:schemeClr>
                </a:solidFill>
                <a:latin typeface="Bell MT" pitchFamily="18" charset="0"/>
              </a:rPr>
              <a:t>&amp;</a:t>
            </a:r>
            <a:r>
              <a:rPr lang="en-US" sz="2400" dirty="0">
                <a:solidFill>
                  <a:schemeClr val="accent2">
                    <a:lumMod val="75000"/>
                  </a:schemeClr>
                </a:solidFill>
                <a:latin typeface="Bell MT" pitchFamily="18" charset="0"/>
              </a:rPr>
              <a:t> </a:t>
            </a:r>
            <a:r>
              <a:rPr lang="en-US" sz="2400" b="1" dirty="0">
                <a:solidFill>
                  <a:schemeClr val="accent2">
                    <a:lumMod val="75000"/>
                  </a:schemeClr>
                </a:solidFill>
                <a:latin typeface="Bell MT" pitchFamily="18" charset="0"/>
              </a:rPr>
              <a:t>limitation</a:t>
            </a:r>
            <a:r>
              <a:rPr lang="en-US" sz="2400" dirty="0">
                <a:solidFill>
                  <a:schemeClr val="accent2">
                    <a:lumMod val="75000"/>
                  </a:schemeClr>
                </a:solidFill>
                <a:latin typeface="Bell MT" pitchFamily="18" charset="0"/>
              </a:rPr>
              <a:t>:  </a:t>
            </a:r>
          </a:p>
          <a:p>
            <a:pPr marL="800100" lvl="1" indent="-342900" algn="just">
              <a:spcBef>
                <a:spcPts val="0"/>
              </a:spcBef>
              <a:buFont typeface="Arial" pitchFamily="34" charset="0"/>
              <a:buChar char="•"/>
              <a:defRPr/>
            </a:pPr>
            <a:r>
              <a:rPr lang="en-US" sz="2400" dirty="0">
                <a:latin typeface="Bell MT" pitchFamily="18" charset="0"/>
              </a:rPr>
              <a:t>One source instruction may require tens or hundreds of native target instructions to perform its function, which is relatively slow. </a:t>
            </a:r>
          </a:p>
          <a:p>
            <a:pPr marL="800100" lvl="1" indent="-342900" algn="just">
              <a:spcBef>
                <a:spcPts val="0"/>
              </a:spcBef>
              <a:buFont typeface="Arial" pitchFamily="34" charset="0"/>
              <a:buChar char="•"/>
              <a:defRPr/>
            </a:pPr>
            <a:r>
              <a:rPr lang="en-US" sz="2400" dirty="0">
                <a:latin typeface="Bell MT" pitchFamily="18" charset="0"/>
              </a:rPr>
              <a:t>V-ISA requires adding a processor-specific software translation layer in the </a:t>
            </a:r>
            <a:r>
              <a:rPr lang="en-US" sz="2400" dirty="0" smtClean="0">
                <a:latin typeface="Bell MT" pitchFamily="18" charset="0"/>
              </a:rPr>
              <a:t>complier</a:t>
            </a:r>
            <a:r>
              <a:rPr lang="en-US" sz="2400" dirty="0">
                <a:latin typeface="Bell MT" pitchFamily="18" charset="0"/>
              </a:rPr>
              <a:t>.</a:t>
            </a:r>
          </a:p>
        </p:txBody>
      </p:sp>
    </p:spTree>
  </p:cSld>
  <p:clrMapOvr>
    <a:masterClrMapping/>
  </p:clrMapOvr>
  <p:transition>
    <p:pull/>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14282" y="142852"/>
            <a:ext cx="8715436" cy="785818"/>
          </a:xfrm>
        </p:spPr>
        <p:txBody>
          <a:bodyPr/>
          <a:lstStyle/>
          <a:p>
            <a:r>
              <a:rPr lang="en-US" sz="2800" b="1" dirty="0" smtClean="0">
                <a:solidFill>
                  <a:schemeClr val="accent2">
                    <a:lumMod val="75000"/>
                  </a:schemeClr>
                </a:solidFill>
                <a:latin typeface="Bell MT" pitchFamily="18" charset="0"/>
              </a:rPr>
              <a:t>Virtualization at Hardware Abstraction level</a:t>
            </a:r>
            <a:endParaRPr lang="en-IN" sz="2800" b="1" dirty="0">
              <a:solidFill>
                <a:schemeClr val="accent2">
                  <a:lumMod val="75000"/>
                </a:schemeClr>
              </a:solidFill>
              <a:latin typeface="Bell MT" pitchFamily="18" charset="0"/>
            </a:endParaRPr>
          </a:p>
        </p:txBody>
      </p:sp>
      <p:sp>
        <p:nvSpPr>
          <p:cNvPr id="4" name="Content Placeholder 3"/>
          <p:cNvSpPr>
            <a:spLocks noGrp="1"/>
          </p:cNvSpPr>
          <p:nvPr>
            <p:ph idx="1"/>
          </p:nvPr>
        </p:nvSpPr>
        <p:spPr>
          <a:xfrm>
            <a:off x="357158" y="928670"/>
            <a:ext cx="8329642" cy="5357850"/>
          </a:xfrm>
        </p:spPr>
        <p:txBody>
          <a:bodyPr>
            <a:normAutofit/>
          </a:bodyPr>
          <a:lstStyle/>
          <a:p>
            <a:pPr algn="just">
              <a:lnSpc>
                <a:spcPct val="110000"/>
              </a:lnSpc>
              <a:spcBef>
                <a:spcPts val="0"/>
              </a:spcBef>
              <a:defRPr/>
            </a:pPr>
            <a:r>
              <a:rPr lang="en-US" sz="2400" dirty="0">
                <a:latin typeface="Bell MT" pitchFamily="18" charset="0"/>
              </a:rPr>
              <a:t>Virtualization is performed right </a:t>
            </a:r>
            <a:r>
              <a:rPr lang="en-US" sz="2400" dirty="0">
                <a:solidFill>
                  <a:srgbClr val="0099FF"/>
                </a:solidFill>
                <a:latin typeface="Bell MT" pitchFamily="18" charset="0"/>
              </a:rPr>
              <a:t>on top</a:t>
            </a:r>
            <a:r>
              <a:rPr lang="en-US" sz="2400" dirty="0">
                <a:latin typeface="Bell MT" pitchFamily="18" charset="0"/>
              </a:rPr>
              <a:t> of the </a:t>
            </a:r>
            <a:r>
              <a:rPr lang="en-US" sz="2400" dirty="0">
                <a:solidFill>
                  <a:srgbClr val="0099FF"/>
                </a:solidFill>
                <a:latin typeface="Bell MT" pitchFamily="18" charset="0"/>
              </a:rPr>
              <a:t>hardware</a:t>
            </a:r>
            <a:r>
              <a:rPr lang="en-US" sz="2400" dirty="0">
                <a:latin typeface="Bell MT" pitchFamily="18" charset="0"/>
              </a:rPr>
              <a:t>. </a:t>
            </a:r>
          </a:p>
          <a:p>
            <a:pPr algn="just">
              <a:lnSpc>
                <a:spcPct val="110000"/>
              </a:lnSpc>
              <a:spcBef>
                <a:spcPts val="0"/>
              </a:spcBef>
              <a:defRPr/>
            </a:pPr>
            <a:r>
              <a:rPr lang="en-US" sz="2400" dirty="0">
                <a:latin typeface="Bell MT" pitchFamily="18" charset="0"/>
              </a:rPr>
              <a:t>It generates </a:t>
            </a:r>
            <a:r>
              <a:rPr lang="en-US" sz="2400" dirty="0">
                <a:solidFill>
                  <a:srgbClr val="0099FF"/>
                </a:solidFill>
                <a:latin typeface="Bell MT" pitchFamily="18" charset="0"/>
              </a:rPr>
              <a:t>virtual hardware environments </a:t>
            </a:r>
            <a:r>
              <a:rPr lang="en-US" sz="2400" dirty="0">
                <a:latin typeface="Bell MT" pitchFamily="18" charset="0"/>
              </a:rPr>
              <a:t>for </a:t>
            </a:r>
            <a:r>
              <a:rPr lang="en-US" sz="2400" dirty="0" smtClean="0">
                <a:latin typeface="Bell MT" pitchFamily="18" charset="0"/>
              </a:rPr>
              <a:t>VMs (CPU, Memory, I/O devices)</a:t>
            </a:r>
          </a:p>
          <a:p>
            <a:pPr algn="just">
              <a:lnSpc>
                <a:spcPct val="110000"/>
              </a:lnSpc>
              <a:spcBef>
                <a:spcPts val="0"/>
              </a:spcBef>
              <a:defRPr/>
            </a:pPr>
            <a:r>
              <a:rPr lang="en-US" sz="2400" dirty="0" smtClean="0">
                <a:solidFill>
                  <a:srgbClr val="0099FF"/>
                </a:solidFill>
                <a:latin typeface="Bell MT" pitchFamily="18" charset="0"/>
              </a:rPr>
              <a:t>Manages</a:t>
            </a:r>
            <a:r>
              <a:rPr lang="en-US" sz="2400" dirty="0" smtClean="0">
                <a:latin typeface="Bell MT" pitchFamily="18" charset="0"/>
              </a:rPr>
              <a:t> </a:t>
            </a:r>
            <a:r>
              <a:rPr lang="en-US" sz="2400" dirty="0">
                <a:latin typeface="Bell MT" pitchFamily="18" charset="0"/>
              </a:rPr>
              <a:t>the underlying </a:t>
            </a:r>
            <a:r>
              <a:rPr lang="en-US" sz="2400" dirty="0">
                <a:solidFill>
                  <a:srgbClr val="0099FF"/>
                </a:solidFill>
                <a:latin typeface="Bell MT" pitchFamily="18" charset="0"/>
              </a:rPr>
              <a:t>hardware</a:t>
            </a:r>
            <a:r>
              <a:rPr lang="en-US" sz="2400" dirty="0">
                <a:latin typeface="Bell MT" pitchFamily="18" charset="0"/>
              </a:rPr>
              <a:t> through virtualization. </a:t>
            </a:r>
          </a:p>
          <a:p>
            <a:pPr algn="just">
              <a:lnSpc>
                <a:spcPct val="110000"/>
              </a:lnSpc>
              <a:spcBef>
                <a:spcPts val="0"/>
              </a:spcBef>
              <a:defRPr/>
            </a:pPr>
            <a:r>
              <a:rPr lang="en-US" sz="2400" dirty="0">
                <a:solidFill>
                  <a:schemeClr val="accent2">
                    <a:lumMod val="75000"/>
                  </a:schemeClr>
                </a:solidFill>
                <a:latin typeface="Bell MT" pitchFamily="18" charset="0"/>
              </a:rPr>
              <a:t>Typical systems</a:t>
            </a:r>
            <a:r>
              <a:rPr lang="en-US" sz="2400" dirty="0">
                <a:latin typeface="Bell MT" pitchFamily="18" charset="0"/>
              </a:rPr>
              <a:t>: VMware, Virtual PC, Denali, </a:t>
            </a:r>
            <a:r>
              <a:rPr lang="en-US" sz="2400" dirty="0" err="1">
                <a:latin typeface="Bell MT" pitchFamily="18" charset="0"/>
              </a:rPr>
              <a:t>Xen</a:t>
            </a:r>
            <a:endParaRPr lang="en-US" sz="2400" dirty="0">
              <a:latin typeface="Bell MT" pitchFamily="18" charset="0"/>
            </a:endParaRPr>
          </a:p>
          <a:p>
            <a:pPr algn="just">
              <a:lnSpc>
                <a:spcPct val="110000"/>
              </a:lnSpc>
              <a:spcBef>
                <a:spcPts val="0"/>
              </a:spcBef>
              <a:defRPr/>
            </a:pPr>
            <a:r>
              <a:rPr lang="en-US" sz="2400" b="1" dirty="0" smtClean="0">
                <a:solidFill>
                  <a:srgbClr val="0099FF"/>
                </a:solidFill>
                <a:latin typeface="Bell MT" pitchFamily="18" charset="0"/>
              </a:rPr>
              <a:t>Xen</a:t>
            </a:r>
            <a:r>
              <a:rPr lang="en-US" sz="2400" dirty="0" smtClean="0">
                <a:latin typeface="Bell MT" pitchFamily="18" charset="0"/>
              </a:rPr>
              <a:t> hypervisor is applied to virtualize </a:t>
            </a:r>
            <a:r>
              <a:rPr lang="en-US" sz="2400" dirty="0" smtClean="0">
                <a:solidFill>
                  <a:srgbClr val="0099FF"/>
                </a:solidFill>
                <a:latin typeface="Bell MT" pitchFamily="18" charset="0"/>
              </a:rPr>
              <a:t>x-86</a:t>
            </a:r>
            <a:r>
              <a:rPr lang="en-US" sz="2400" dirty="0" smtClean="0">
                <a:latin typeface="Bell MT" pitchFamily="18" charset="0"/>
              </a:rPr>
              <a:t> based machines to run </a:t>
            </a:r>
            <a:r>
              <a:rPr lang="en-US" sz="2400" dirty="0" smtClean="0">
                <a:solidFill>
                  <a:srgbClr val="0099FF"/>
                </a:solidFill>
                <a:latin typeface="Bell MT" pitchFamily="18" charset="0"/>
              </a:rPr>
              <a:t>Linux </a:t>
            </a:r>
            <a:r>
              <a:rPr lang="en-US" sz="2400" dirty="0" smtClean="0">
                <a:latin typeface="Bell MT" pitchFamily="18" charset="0"/>
              </a:rPr>
              <a:t>or other </a:t>
            </a:r>
            <a:r>
              <a:rPr lang="en-US" sz="2400" dirty="0" smtClean="0">
                <a:solidFill>
                  <a:srgbClr val="0099FF"/>
                </a:solidFill>
                <a:latin typeface="Bell MT" pitchFamily="18" charset="0"/>
              </a:rPr>
              <a:t>guest OS</a:t>
            </a:r>
            <a:r>
              <a:rPr lang="en-US" sz="2400" dirty="0" smtClean="0">
                <a:latin typeface="Bell MT" pitchFamily="18" charset="0"/>
              </a:rPr>
              <a:t>.</a:t>
            </a:r>
            <a:endParaRPr lang="en-US" sz="2400" dirty="0">
              <a:latin typeface="Bell MT" pitchFamily="18" charset="0"/>
            </a:endParaRPr>
          </a:p>
          <a:p>
            <a:pPr algn="just">
              <a:lnSpc>
                <a:spcPct val="110000"/>
              </a:lnSpc>
              <a:spcBef>
                <a:spcPts val="0"/>
              </a:spcBef>
              <a:defRPr/>
            </a:pPr>
            <a:r>
              <a:rPr lang="en-US" sz="2400" dirty="0">
                <a:solidFill>
                  <a:schemeClr val="accent2">
                    <a:lumMod val="75000"/>
                  </a:schemeClr>
                </a:solidFill>
                <a:latin typeface="Bell MT" pitchFamily="18" charset="0"/>
              </a:rPr>
              <a:t>Advantage: </a:t>
            </a:r>
          </a:p>
          <a:p>
            <a:pPr lvl="1" algn="just">
              <a:lnSpc>
                <a:spcPct val="110000"/>
              </a:lnSpc>
              <a:spcBef>
                <a:spcPts val="0"/>
              </a:spcBef>
              <a:defRPr/>
            </a:pPr>
            <a:r>
              <a:rPr lang="en-US" sz="2000" dirty="0">
                <a:latin typeface="Bell MT" pitchFamily="18" charset="0"/>
              </a:rPr>
              <a:t>Has higher performance and good application isolation</a:t>
            </a:r>
          </a:p>
          <a:p>
            <a:pPr algn="just">
              <a:lnSpc>
                <a:spcPct val="110000"/>
              </a:lnSpc>
              <a:spcBef>
                <a:spcPts val="0"/>
              </a:spcBef>
              <a:defRPr/>
            </a:pPr>
            <a:r>
              <a:rPr lang="en-US" sz="2400" dirty="0">
                <a:solidFill>
                  <a:schemeClr val="accent2">
                    <a:lumMod val="75000"/>
                  </a:schemeClr>
                </a:solidFill>
                <a:latin typeface="Bell MT" pitchFamily="18" charset="0"/>
              </a:rPr>
              <a:t>Shortcoming &amp; limitation: </a:t>
            </a:r>
          </a:p>
          <a:p>
            <a:pPr lvl="1" algn="just">
              <a:lnSpc>
                <a:spcPct val="110000"/>
              </a:lnSpc>
              <a:spcBef>
                <a:spcPts val="0"/>
              </a:spcBef>
              <a:defRPr/>
            </a:pPr>
            <a:r>
              <a:rPr lang="en-US" sz="2000" dirty="0">
                <a:latin typeface="Bell MT" pitchFamily="18" charset="0"/>
              </a:rPr>
              <a:t>Very expensive to implement (complexity)</a:t>
            </a:r>
          </a:p>
        </p:txBody>
      </p:sp>
    </p:spTree>
  </p:cSld>
  <p:clrMapOvr>
    <a:masterClrMapping/>
  </p:clrMapOvr>
  <p:transition>
    <p:pull/>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14282" y="142852"/>
            <a:ext cx="8715436" cy="785818"/>
          </a:xfrm>
        </p:spPr>
        <p:txBody>
          <a:bodyPr/>
          <a:lstStyle/>
          <a:p>
            <a:r>
              <a:rPr lang="en-US" sz="2800" b="1" dirty="0" smtClean="0">
                <a:solidFill>
                  <a:schemeClr val="accent2">
                    <a:lumMod val="75000"/>
                  </a:schemeClr>
                </a:solidFill>
                <a:latin typeface="Bell MT" pitchFamily="18" charset="0"/>
              </a:rPr>
              <a:t>Virtualization at Operating System (OS) level</a:t>
            </a:r>
            <a:endParaRPr lang="en-IN" sz="2800" b="1" dirty="0">
              <a:solidFill>
                <a:schemeClr val="accent2">
                  <a:lumMod val="75000"/>
                </a:schemeClr>
              </a:solidFill>
              <a:latin typeface="Bell MT" pitchFamily="18" charset="0"/>
            </a:endParaRPr>
          </a:p>
        </p:txBody>
      </p:sp>
      <p:sp>
        <p:nvSpPr>
          <p:cNvPr id="4" name="Content Placeholder 3"/>
          <p:cNvSpPr>
            <a:spLocks noGrp="1"/>
          </p:cNvSpPr>
          <p:nvPr>
            <p:ph idx="1"/>
          </p:nvPr>
        </p:nvSpPr>
        <p:spPr>
          <a:xfrm>
            <a:off x="214282" y="1000108"/>
            <a:ext cx="8643998" cy="4286280"/>
          </a:xfrm>
        </p:spPr>
        <p:txBody>
          <a:bodyPr>
            <a:noAutofit/>
          </a:bodyPr>
          <a:lstStyle/>
          <a:p>
            <a:pPr algn="just">
              <a:lnSpc>
                <a:spcPct val="120000"/>
              </a:lnSpc>
              <a:spcBef>
                <a:spcPts val="0"/>
              </a:spcBef>
              <a:defRPr/>
            </a:pPr>
            <a:r>
              <a:rPr lang="en-US" sz="2800" dirty="0">
                <a:latin typeface="Bell MT" pitchFamily="18" charset="0"/>
              </a:rPr>
              <a:t>It is an abstraction layer between </a:t>
            </a:r>
            <a:r>
              <a:rPr lang="en-US" sz="2800" dirty="0">
                <a:solidFill>
                  <a:srgbClr val="0099FF"/>
                </a:solidFill>
                <a:latin typeface="Bell MT" pitchFamily="18" charset="0"/>
              </a:rPr>
              <a:t>traditional OS </a:t>
            </a:r>
            <a:r>
              <a:rPr lang="en-US" sz="2800" dirty="0">
                <a:latin typeface="Bell MT" pitchFamily="18" charset="0"/>
              </a:rPr>
              <a:t>and </a:t>
            </a:r>
            <a:r>
              <a:rPr lang="en-US" sz="2800" dirty="0">
                <a:solidFill>
                  <a:srgbClr val="0099FF"/>
                </a:solidFill>
                <a:latin typeface="Bell MT" pitchFamily="18" charset="0"/>
              </a:rPr>
              <a:t>user </a:t>
            </a:r>
            <a:r>
              <a:rPr lang="en-US" sz="2800" dirty="0" smtClean="0">
                <a:solidFill>
                  <a:srgbClr val="0099FF"/>
                </a:solidFill>
                <a:latin typeface="Bell MT" pitchFamily="18" charset="0"/>
              </a:rPr>
              <a:t>applications</a:t>
            </a:r>
            <a:r>
              <a:rPr lang="en-US" sz="2800" dirty="0">
                <a:solidFill>
                  <a:srgbClr val="0099FF"/>
                </a:solidFill>
                <a:latin typeface="Bell MT" pitchFamily="18" charset="0"/>
              </a:rPr>
              <a:t>. </a:t>
            </a:r>
          </a:p>
          <a:p>
            <a:pPr algn="just">
              <a:lnSpc>
                <a:spcPct val="120000"/>
              </a:lnSpc>
              <a:spcBef>
                <a:spcPts val="0"/>
              </a:spcBef>
              <a:defRPr/>
            </a:pPr>
            <a:r>
              <a:rPr lang="en-US" sz="2800" dirty="0">
                <a:latin typeface="Bell MT" pitchFamily="18" charset="0"/>
              </a:rPr>
              <a:t>This virtualization creates isolated </a:t>
            </a:r>
            <a:r>
              <a:rPr lang="en-US" sz="2800" dirty="0">
                <a:solidFill>
                  <a:srgbClr val="0099FF"/>
                </a:solidFill>
                <a:latin typeface="Bell MT" pitchFamily="18" charset="0"/>
              </a:rPr>
              <a:t>containers </a:t>
            </a:r>
            <a:r>
              <a:rPr lang="en-US" sz="2800" dirty="0" smtClean="0">
                <a:solidFill>
                  <a:srgbClr val="0099FF"/>
                </a:solidFill>
                <a:latin typeface="Bell MT" pitchFamily="18" charset="0"/>
              </a:rPr>
              <a:t>or Virtual Execution Environment or Virtual Private System ( VPS) </a:t>
            </a:r>
            <a:r>
              <a:rPr lang="en-US" sz="2800" dirty="0" smtClean="0">
                <a:latin typeface="Bell MT" pitchFamily="18" charset="0"/>
              </a:rPr>
              <a:t>on </a:t>
            </a:r>
            <a:r>
              <a:rPr lang="en-US" sz="2800" dirty="0">
                <a:latin typeface="Bell MT" pitchFamily="18" charset="0"/>
              </a:rPr>
              <a:t>a single physical server and the </a:t>
            </a:r>
            <a:r>
              <a:rPr lang="en-US" sz="2800" dirty="0">
                <a:solidFill>
                  <a:srgbClr val="0099FF"/>
                </a:solidFill>
                <a:latin typeface="Bell MT" pitchFamily="18" charset="0"/>
              </a:rPr>
              <a:t>OS-instance</a:t>
            </a:r>
            <a:r>
              <a:rPr lang="en-US" sz="2800" dirty="0">
                <a:latin typeface="Bell MT" pitchFamily="18" charset="0"/>
              </a:rPr>
              <a:t> to utilize the hardware and software in datacenters. </a:t>
            </a:r>
          </a:p>
          <a:p>
            <a:pPr algn="just">
              <a:lnSpc>
                <a:spcPct val="120000"/>
              </a:lnSpc>
              <a:spcBef>
                <a:spcPts val="0"/>
              </a:spcBef>
              <a:defRPr/>
            </a:pPr>
            <a:r>
              <a:rPr lang="en-US" sz="2800" dirty="0">
                <a:latin typeface="Bell MT" pitchFamily="18" charset="0"/>
              </a:rPr>
              <a:t>Typical systems: Jail / Virtual Environment / </a:t>
            </a:r>
            <a:r>
              <a:rPr lang="en-US" sz="2800" dirty="0" err="1">
                <a:latin typeface="Bell MT" pitchFamily="18" charset="0"/>
              </a:rPr>
              <a:t>Ensim's</a:t>
            </a:r>
            <a:r>
              <a:rPr lang="en-US" sz="2800" dirty="0">
                <a:latin typeface="Bell MT" pitchFamily="18" charset="0"/>
              </a:rPr>
              <a:t> VPS / </a:t>
            </a:r>
            <a:r>
              <a:rPr lang="en-US" sz="2800" dirty="0" smtClean="0">
                <a:latin typeface="Bell MT" pitchFamily="18" charset="0"/>
              </a:rPr>
              <a:t>FVM</a:t>
            </a:r>
            <a:endParaRPr lang="en-US" sz="2800" dirty="0">
              <a:latin typeface="Bell MT" pitchFamily="18" charset="0"/>
            </a:endParaRPr>
          </a:p>
        </p:txBody>
      </p:sp>
    </p:spTree>
  </p:cSld>
  <p:clrMapOvr>
    <a:masterClrMapping/>
  </p:clrMapOvr>
  <p:transition>
    <p:pull/>
  </p:transition>
  <p:timing>
    <p:tnLst>
      <p:par>
        <p:cTn id="1" dur="indefinite" restart="never" nodeType="tmRoot"/>
      </p:par>
    </p:tnLst>
  </p:timing>
</p:sld>
</file>

<file path=ppt/theme/theme1.xml><?xml version="1.0" encoding="utf-8"?>
<a:theme xmlns:a="http://schemas.openxmlformats.org/drawingml/2006/main" name="Tema de Office">
  <a:themeElements>
    <a:clrScheme name="Tema de Offic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Tema de Office">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Tema de Offic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433</TotalTime>
  <Pages>0</Pages>
  <Words>1084</Words>
  <Characters>0</Characters>
  <Application>Microsoft Office PowerPoint</Application>
  <DocSecurity>0</DocSecurity>
  <PresentationFormat>On-screen Show (4:3)</PresentationFormat>
  <Lines>0</Lines>
  <Paragraphs>143</Paragraphs>
  <Slides>26</Slides>
  <Notes>14</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Tema de Office</vt:lpstr>
      <vt:lpstr>Implementation Levels of Virtualization</vt:lpstr>
      <vt:lpstr>Overview</vt:lpstr>
      <vt:lpstr>Virtualization and VM</vt:lpstr>
      <vt:lpstr>Slide 4</vt:lpstr>
      <vt:lpstr>Virtual Machine, Guest Operating System, and  VMM (Virtual Machine Monitor) </vt:lpstr>
      <vt:lpstr>Virtualization Ranging from Hardware to Applications in Five Abstraction Levels</vt:lpstr>
      <vt:lpstr>Virtualization at ISA (Instruction Set Architecture) level</vt:lpstr>
      <vt:lpstr>Virtualization at Hardware Abstraction level</vt:lpstr>
      <vt:lpstr>Virtualization at Operating System (OS) level</vt:lpstr>
      <vt:lpstr>Slide 10</vt:lpstr>
      <vt:lpstr>Slide 11</vt:lpstr>
      <vt:lpstr>Virtualization for Linux and Windows NT Platforms</vt:lpstr>
      <vt:lpstr>Slide 13</vt:lpstr>
      <vt:lpstr>Slide 14</vt:lpstr>
      <vt:lpstr>Slide 15</vt:lpstr>
      <vt:lpstr>Slide 16</vt:lpstr>
      <vt:lpstr>Slide 17</vt:lpstr>
      <vt:lpstr>Slide 18</vt:lpstr>
      <vt:lpstr>User-Application level</vt:lpstr>
      <vt:lpstr>Slide 20</vt:lpstr>
      <vt:lpstr>VMM Design Requirements</vt:lpstr>
      <vt:lpstr>Summary</vt:lpstr>
      <vt:lpstr>Slide 23</vt:lpstr>
      <vt:lpstr>Slide 24</vt:lpstr>
      <vt:lpstr>Slide 25</vt:lpstr>
      <vt:lpstr>Slide 26</vt:lpstr>
    </vt:vector>
  </TitlesOfParts>
  <Company>kingsoft</Company>
  <LinksUpToDate>false</LinksUpToDate>
  <CharactersWithSpaces>0</CharactersWithSpaces>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Design</dc:creator>
  <cp:lastModifiedBy>staff</cp:lastModifiedBy>
  <cp:revision>104</cp:revision>
  <cp:lastPrinted>1899-12-30T00:00:00Z</cp:lastPrinted>
  <dcterms:created xsi:type="dcterms:W3CDTF">2010-05-18T15:49:44Z</dcterms:created>
  <dcterms:modified xsi:type="dcterms:W3CDTF">2017-07-03T08:35:38Z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1033-8.1.0.3018</vt:lpwstr>
  </property>
</Properties>
</file>