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8" r:id="rId3"/>
    <p:sldId id="272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20B8E6-90E8-4FBC-8CAD-F898E654DB2E}" type="datetimeFigureOut">
              <a:rPr lang="en-GB"/>
              <a:pPr>
                <a:defRPr/>
              </a:pPr>
              <a:t>01/09/2017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B6D8B05-C09F-4C7C-8072-0C14C49F71C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660151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B7D59B-AD38-481E-803C-EF4D7FA9917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88329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B7D59B-AD38-481E-803C-EF4D7FA9917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88329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B7D59B-AD38-481E-803C-EF4D7FA9917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88329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B7D59B-AD38-481E-803C-EF4D7FA9917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88329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B7D59B-AD38-481E-803C-EF4D7FA9917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88329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B7D59B-AD38-481E-803C-EF4D7FA9917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88329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B7D59B-AD38-481E-803C-EF4D7FA9917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88329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50838" y="115888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64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573" y="172414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8413" y="894925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9142-13C1-4944-9896-12ABBEE0FF27}" type="datetimeFigureOut">
              <a:rPr lang="en-GB"/>
              <a:pPr>
                <a:defRPr/>
              </a:pPr>
              <a:t>01/09/2017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A573FE-357C-45A3-A9BD-8BFCA29D53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27358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430F6-3E82-4AB0-A20F-BDD0280FE79F}" type="datetimeFigureOut">
              <a:rPr lang="en-GB"/>
              <a:pPr>
                <a:defRPr/>
              </a:pPr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4E307-BBAA-4C18-A5B7-488113870A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43214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D5CAE-076E-45C5-957A-B1B221A420AD}" type="datetimeFigureOut">
              <a:rPr lang="en-GB"/>
              <a:pPr>
                <a:defRPr/>
              </a:pPr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9096D-9D33-4168-A710-7F280762C81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55872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4277F-ECA4-4622-8C1E-52C8A8A0CCBE}" type="datetimeFigureOut">
              <a:rPr lang="en-GB"/>
              <a:pPr>
                <a:defRPr/>
              </a:pPr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10902-46AA-4E07-AB25-4E96A0A8BE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26794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F9FFE-EF19-44C3-AE93-44C484C88A9F}" type="datetimeFigureOut">
              <a:rPr lang="en-GB"/>
              <a:pPr>
                <a:defRPr/>
              </a:pPr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16B4E-AD5A-46AE-8D75-F6D3497CE9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67857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7C9F5-5F1E-4C0C-90AA-C962AF68EC81}" type="datetimeFigureOut">
              <a:rPr lang="en-GB"/>
              <a:pPr>
                <a:defRPr/>
              </a:pPr>
              <a:t>01/09/2017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BDA1C-0789-4E8C-8843-CA1C865D35F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60179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12EB3-CDD7-4807-8F11-E69DD10FDA3C}" type="datetimeFigureOut">
              <a:rPr lang="en-GB"/>
              <a:pPr>
                <a:defRPr/>
              </a:pPr>
              <a:t>01/09/2017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51272-D5E3-4E1F-BA2D-E0F9D51761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39306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7DAE6-CA02-4062-B231-497AEE523B92}" type="datetimeFigureOut">
              <a:rPr lang="en-GB"/>
              <a:pPr>
                <a:defRPr/>
              </a:pPr>
              <a:t>01/09/2017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6807B-FF20-4D66-98D6-B2BBFEDCE99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70075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0592B-D12D-42EF-9D19-D5B9DA725428}" type="datetimeFigureOut">
              <a:rPr lang="en-GB"/>
              <a:pPr>
                <a:defRPr/>
              </a:pPr>
              <a:t>01/09/2017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18D7D-4B63-49D5-9C85-6E93EF91BA1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51027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47D72-ECF5-49D8-9DFE-697958BC926A}" type="datetimeFigureOut">
              <a:rPr lang="en-GB"/>
              <a:pPr>
                <a:defRPr/>
              </a:pPr>
              <a:t>01/09/2017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AB9B3-4D45-4D1C-A056-900AA46D978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8027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CD562-1F9A-4126-98C2-7E0232780D98}" type="datetimeFigureOut">
              <a:rPr lang="en-GB"/>
              <a:pPr>
                <a:defRPr/>
              </a:pPr>
              <a:t>01/09/2017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140B-C06C-4ED4-BC4A-6655AEB257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0293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F69962-E6CE-4385-9214-68C3EF09DBDD}" type="datetimeFigureOut">
              <a:rPr lang="en-GB"/>
              <a:pPr>
                <a:defRPr/>
              </a:pPr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541B9D9-BFDF-45F4-AC10-F37E556DF6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2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0"/>
            <a:ext cx="19192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itchFamily="18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itchFamily="18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Palatino Linotype" pitchFamily="18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itchFamily="18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Palatino Linotype" pitchFamily="18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Palatino Linotype" pitchFamily="18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685800" y="1500174"/>
            <a:ext cx="7772400" cy="1470025"/>
          </a:xfrm>
        </p:spPr>
        <p:txBody>
          <a:bodyPr/>
          <a:lstStyle/>
          <a:p>
            <a:r>
              <a:rPr lang="es-UY" sz="4800" b="1" dirty="0" smtClean="0">
                <a:solidFill>
                  <a:schemeClr val="bg2"/>
                </a:solidFill>
                <a:latin typeface="Lucida Handwriting" pitchFamily="66" charset="0"/>
              </a:rPr>
              <a:t>IAM Architecture</a:t>
            </a:r>
            <a:endParaRPr lang="es-ES" sz="4800" b="1" dirty="0">
              <a:solidFill>
                <a:schemeClr val="bg2"/>
              </a:solidFill>
              <a:latin typeface="Lucida Handwriting" pitchFamily="66" charset="0"/>
            </a:endParaRPr>
          </a:p>
        </p:txBody>
      </p:sp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3048000" y="4800600"/>
            <a:ext cx="54864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SSN </a:t>
            </a:r>
            <a:r>
              <a:rPr lang="en-US" dirty="0" smtClean="0">
                <a:solidFill>
                  <a:srgbClr val="FFFF00"/>
                </a:solidFill>
              </a:rPr>
              <a:t>College of Engineering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Yang, Yan, </a:t>
            </a:r>
            <a:r>
              <a:rPr lang="en-US" dirty="0" err="1" smtClean="0"/>
              <a:t>Xingyuan</a:t>
            </a:r>
            <a:r>
              <a:rPr lang="en-US" dirty="0" smtClean="0"/>
              <a:t> Chen, </a:t>
            </a:r>
            <a:r>
              <a:rPr lang="en-US" dirty="0" err="1" smtClean="0"/>
              <a:t>Guangxia</a:t>
            </a:r>
            <a:r>
              <a:rPr lang="en-US" dirty="0" smtClean="0"/>
              <a:t> Wang, and </a:t>
            </a:r>
            <a:r>
              <a:rPr lang="en-US" dirty="0" err="1" smtClean="0"/>
              <a:t>Lifeng</a:t>
            </a:r>
            <a:r>
              <a:rPr lang="en-US" dirty="0" smtClean="0"/>
              <a:t> Cao. "An Identity and Access Management Architecture in Cloud." In </a:t>
            </a:r>
            <a:r>
              <a:rPr lang="en-US" i="1" dirty="0" smtClean="0"/>
              <a:t>Computational Intelligence and Design (ISCID), 2014 Seventh International Symposium on</a:t>
            </a:r>
            <a:r>
              <a:rPr lang="en-US" dirty="0" smtClean="0"/>
              <a:t>, vol. 2, pp. 200-203. IEEE, 2014.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Identity &amp; Access Management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39631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Security in any system involves primarily ensuring that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right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entity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 gets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access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 to only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authorized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data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 in the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authorized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format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 at an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authorized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time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 and from an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authorized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location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. </a:t>
            </a: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alatino Linotype" pitchFamily="18" charset="0"/>
              </a:rPr>
              <a:t>Identities, trust, authentication and access controls have obtained additional significance in the cloud world.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Identity and access management (IAM)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 is of prime importance in this regard.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latin typeface="Palatino Linotype" pitchFamily="18" charset="0"/>
              </a:rPr>
              <a:t>Identity and Access Management (IAM) is used to manage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access</a:t>
            </a:r>
            <a:r>
              <a:rPr lang="en-US" sz="2400" dirty="0" smtClean="0">
                <a:latin typeface="Palatino Linotype" pitchFamily="18" charset="0"/>
              </a:rPr>
              <a:t> to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resources</a:t>
            </a:r>
            <a:r>
              <a:rPr lang="en-US" sz="2400" dirty="0" smtClean="0">
                <a:latin typeface="Palatino Linotype" pitchFamily="18" charset="0"/>
              </a:rPr>
              <a:t> by assuring that the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identity</a:t>
            </a:r>
            <a:r>
              <a:rPr lang="en-US" sz="2400" dirty="0" smtClean="0">
                <a:latin typeface="Palatino Linotype" pitchFamily="18" charset="0"/>
              </a:rPr>
              <a:t> of an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entity</a:t>
            </a:r>
            <a:r>
              <a:rPr lang="en-US" sz="2400" dirty="0" smtClean="0">
                <a:latin typeface="Palatino Linotype" pitchFamily="18" charset="0"/>
              </a:rPr>
              <a:t> is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verified</a:t>
            </a:r>
            <a:r>
              <a:rPr lang="en-US" sz="2400" dirty="0" smtClean="0">
                <a:latin typeface="Palatino Linotype" pitchFamily="18" charset="0"/>
              </a:rPr>
              <a:t>, then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granting</a:t>
            </a:r>
            <a:r>
              <a:rPr lang="en-US" sz="2400" dirty="0" smtClean="0">
                <a:latin typeface="Palatino Linotype" pitchFamily="18" charset="0"/>
              </a:rPr>
              <a:t> the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correct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level</a:t>
            </a:r>
            <a:r>
              <a:rPr lang="en-US" sz="2400" dirty="0" smtClean="0">
                <a:latin typeface="Palatino Linotype" pitchFamily="18" charset="0"/>
              </a:rPr>
              <a:t> of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access</a:t>
            </a:r>
            <a:r>
              <a:rPr lang="en-US" sz="2400" dirty="0" smtClean="0">
                <a:latin typeface="Palatino Linotype" pitchFamily="18" charset="0"/>
              </a:rPr>
              <a:t> based on the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protected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resource</a:t>
            </a:r>
            <a:r>
              <a:rPr lang="en-US" sz="2400" dirty="0" smtClean="0">
                <a:latin typeface="Palatino Linotype" pitchFamily="18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Identity &amp; Access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953000"/>
          </a:xfrm>
        </p:spPr>
        <p:txBody>
          <a:bodyPr/>
          <a:lstStyle/>
          <a:p>
            <a:pPr algn="just"/>
            <a:r>
              <a:rPr lang="en-IN" dirty="0" smtClean="0"/>
              <a:t>Identity and access management is a critical function for every organization, and a fundamental expectation of SaaS customers</a:t>
            </a:r>
          </a:p>
          <a:p>
            <a:pPr algn="just">
              <a:buNone/>
            </a:pPr>
            <a:r>
              <a:rPr lang="en-IN" dirty="0" smtClean="0">
                <a:solidFill>
                  <a:srgbClr val="002060"/>
                </a:solidFill>
              </a:rPr>
              <a:t>	The principle of least privilege states </a:t>
            </a:r>
          </a:p>
          <a:p>
            <a:pPr algn="just"/>
            <a:r>
              <a:rPr lang="en-IN" dirty="0" smtClean="0"/>
              <a:t>“</a:t>
            </a:r>
            <a:r>
              <a:rPr lang="en-IN" i="1" dirty="0" smtClean="0">
                <a:solidFill>
                  <a:srgbClr val="A50021"/>
                </a:solidFill>
              </a:rPr>
              <a:t>Only the minimum access necessary to perform an operation should be granted, and that access should be granted only for the minimum amount of time necessary</a:t>
            </a:r>
            <a:r>
              <a:rPr lang="en-IN" dirty="0" smtClean="0"/>
              <a:t>”.</a:t>
            </a:r>
          </a:p>
          <a:p>
            <a:pPr algn="just"/>
            <a:r>
              <a:rPr lang="en-IN" dirty="0" smtClean="0"/>
              <a:t>The advent of </a:t>
            </a:r>
            <a:r>
              <a:rPr lang="en-IN" dirty="0" smtClean="0">
                <a:solidFill>
                  <a:srgbClr val="002060"/>
                </a:solidFill>
              </a:rPr>
              <a:t>cloud services and services on demand is changing </a:t>
            </a:r>
            <a:r>
              <a:rPr lang="en-IN" dirty="0" smtClean="0"/>
              <a:t>the </a:t>
            </a:r>
            <a:r>
              <a:rPr lang="en-IN" dirty="0" smtClean="0">
                <a:solidFill>
                  <a:srgbClr val="002060"/>
                </a:solidFill>
              </a:rPr>
              <a:t>identity management </a:t>
            </a:r>
            <a:r>
              <a:rPr lang="en-IN" dirty="0" smtClean="0"/>
              <a:t>landscape.</a:t>
            </a:r>
          </a:p>
          <a:p>
            <a:pPr algn="just"/>
            <a:r>
              <a:rPr lang="en-IN" dirty="0" smtClean="0"/>
              <a:t>Most of the </a:t>
            </a:r>
            <a:r>
              <a:rPr lang="en-IN" dirty="0" smtClean="0">
                <a:solidFill>
                  <a:srgbClr val="002060"/>
                </a:solidFill>
              </a:rPr>
              <a:t>current identity management </a:t>
            </a:r>
            <a:r>
              <a:rPr lang="en-IN" dirty="0" smtClean="0"/>
              <a:t>solutions are </a:t>
            </a:r>
            <a:r>
              <a:rPr lang="en-IN" dirty="0" smtClean="0">
                <a:solidFill>
                  <a:srgbClr val="002060"/>
                </a:solidFill>
              </a:rPr>
              <a:t>focused </a:t>
            </a:r>
            <a:r>
              <a:rPr lang="en-IN" dirty="0" smtClean="0"/>
              <a:t>on the </a:t>
            </a:r>
            <a:r>
              <a:rPr lang="en-IN" dirty="0" smtClean="0">
                <a:solidFill>
                  <a:srgbClr val="002060"/>
                </a:solidFill>
              </a:rPr>
              <a:t>enterprise</a:t>
            </a:r>
            <a:r>
              <a:rPr lang="en-IN" dirty="0" smtClean="0"/>
              <a:t> and typically are architected to work in a </a:t>
            </a:r>
            <a:r>
              <a:rPr lang="en-IN" dirty="0" smtClean="0">
                <a:solidFill>
                  <a:srgbClr val="002060"/>
                </a:solidFill>
              </a:rPr>
              <a:t>very controlled in static environment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Identity &amp; Access Management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39631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</a:rPr>
              <a:t>Main Functions of IAM</a:t>
            </a:r>
          </a:p>
          <a:p>
            <a:pPr marL="800100" lvl="1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Identity Provisioning</a:t>
            </a:r>
          </a:p>
          <a:p>
            <a:pPr marL="800100" lvl="1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Authentication</a:t>
            </a:r>
          </a:p>
          <a:p>
            <a:pPr marL="800100" lvl="1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Authorization</a:t>
            </a:r>
          </a:p>
          <a:p>
            <a:pPr marL="800100" lvl="1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Policy Management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alatino Linotyp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Identity &amp; Access Management Architecture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76399"/>
            <a:ext cx="8628187" cy="487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781800" y="1676400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Palatino Linotype" pitchFamily="18" charset="0"/>
              </a:rPr>
              <a:t>Architecture involves four parts</a:t>
            </a:r>
          </a:p>
          <a:p>
            <a:pPr marL="457200" indent="-457200">
              <a:buAutoNum type="arabicPeriod"/>
            </a:pPr>
            <a:r>
              <a:rPr lang="en-US" sz="1200" dirty="0" smtClean="0">
                <a:latin typeface="Palatino Linotype" pitchFamily="18" charset="0"/>
              </a:rPr>
              <a:t>Cloud Resource Provider</a:t>
            </a:r>
          </a:p>
          <a:p>
            <a:pPr marL="457200" indent="-457200">
              <a:buAutoNum type="arabicPeriod"/>
            </a:pPr>
            <a:r>
              <a:rPr lang="en-US" sz="1200" dirty="0" smtClean="0">
                <a:latin typeface="Palatino Linotype" pitchFamily="18" charset="0"/>
              </a:rPr>
              <a:t>Identity Management</a:t>
            </a:r>
          </a:p>
          <a:p>
            <a:pPr marL="457200" indent="-457200">
              <a:buAutoNum type="arabicPeriod"/>
            </a:pPr>
            <a:r>
              <a:rPr lang="en-US" sz="1200" dirty="0" smtClean="0">
                <a:latin typeface="Palatino Linotype" pitchFamily="18" charset="0"/>
              </a:rPr>
              <a:t> Policy Management</a:t>
            </a:r>
          </a:p>
          <a:p>
            <a:pPr marL="457200" indent="-457200">
              <a:buAutoNum type="arabicPeriod"/>
            </a:pPr>
            <a:r>
              <a:rPr lang="en-US" sz="1200" dirty="0" smtClean="0">
                <a:latin typeface="Palatino Linotype" pitchFamily="18" charset="0"/>
              </a:rPr>
              <a:t>Resources Engine and Access Decision-making.</a:t>
            </a:r>
            <a:endParaRPr lang="en-US" sz="1200" b="1" dirty="0">
              <a:latin typeface="Palatino Linotyp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Identity &amp; Access Management Architecture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39631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Cloud Resource Provider (CRP) </a:t>
            </a:r>
            <a:r>
              <a:rPr lang="en-US" sz="2400" dirty="0" smtClean="0">
                <a:latin typeface="Palatino Linotype" pitchFamily="18" charset="0"/>
              </a:rPr>
              <a:t>: The resource provider is responsible for providing access to resources based on user’s asserted identity and privilege.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Palatino Linotype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Cloud resources </a:t>
            </a:r>
            <a:r>
              <a:rPr lang="en-US" sz="2400" dirty="0" smtClean="0">
                <a:latin typeface="Palatino Linotype" pitchFamily="18" charset="0"/>
              </a:rPr>
              <a:t>: involve software, operating systems or even programming environment and network infrastructure. 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User upload resources </a:t>
            </a:r>
            <a:r>
              <a:rPr lang="en-US" sz="2400" dirty="0" smtClean="0">
                <a:latin typeface="Palatino Linotype" pitchFamily="18" charset="0"/>
              </a:rPr>
              <a:t>are mainly user-generated resources and upload their own resources to the cloud, which provide the data access to the users.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alatino Linotyp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Identity &amp; Access Management Architecture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39631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2. Identity Management (IDM) :  </a:t>
            </a:r>
            <a:r>
              <a:rPr lang="en-US" sz="2400" dirty="0" smtClean="0">
                <a:latin typeface="Palatino Linotype" pitchFamily="18" charset="0"/>
              </a:rPr>
              <a:t>IDM is responsible for managing users and their identities, issuing credentials, vouching for the user's identity and identity assertion.</a:t>
            </a:r>
          </a:p>
          <a:p>
            <a:pPr algn="just"/>
            <a:r>
              <a:rPr lang="en-US" sz="2400" dirty="0" smtClean="0">
                <a:latin typeface="Palatino Linotype" pitchFamily="18" charset="0"/>
              </a:rPr>
              <a:t>It provides two external services: </a:t>
            </a:r>
          </a:p>
          <a:p>
            <a:pPr algn="just"/>
            <a:r>
              <a:rPr lang="en-US" sz="2400" dirty="0" smtClean="0">
                <a:latin typeface="Palatino Linotype" pitchFamily="18" charset="0"/>
              </a:rPr>
              <a:t>•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Multi-factor Authentication Service</a:t>
            </a:r>
            <a:r>
              <a:rPr lang="en-US" sz="2400" dirty="0" smtClean="0">
                <a:latin typeface="Palatino Linotype" pitchFamily="18" charset="0"/>
              </a:rPr>
              <a:t>: is the interface provided by IDM to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validates</a:t>
            </a:r>
            <a:r>
              <a:rPr lang="en-US" sz="2400" dirty="0" smtClean="0">
                <a:latin typeface="Palatino Linotype" pitchFamily="18" charset="0"/>
              </a:rPr>
              <a:t> the asserted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identity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information</a:t>
            </a:r>
            <a:r>
              <a:rPr lang="en-US" sz="2400" dirty="0" smtClean="0">
                <a:latin typeface="Palatino Linotype" pitchFamily="18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Palatino Linotype" pitchFamily="18" charset="0"/>
              </a:rPr>
              <a:t>The authentication services evaluate credentials such as user name and password, secure ID token pass phrases, X.509 certifications, and so on, directly provided by the user.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 Identity Information Inquiry Service</a:t>
            </a:r>
            <a:r>
              <a:rPr lang="en-US" sz="2400" dirty="0" smtClean="0">
                <a:latin typeface="Palatino Linotype" pitchFamily="18" charset="0"/>
              </a:rPr>
              <a:t>: is the interface</a:t>
            </a:r>
          </a:p>
          <a:p>
            <a:r>
              <a:rPr lang="en-US" sz="2400" dirty="0" smtClean="0">
                <a:latin typeface="Palatino Linotype" pitchFamily="18" charset="0"/>
              </a:rPr>
              <a:t>provided by IDM to check the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identity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information</a:t>
            </a:r>
            <a:r>
              <a:rPr lang="en-US" sz="2400" dirty="0" smtClean="0">
                <a:latin typeface="Palatino Linotype" pitchFamily="18" charset="0"/>
              </a:rPr>
              <a:t> for user authorization.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alatino Linotyp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Identity &amp; Access Management</a:t>
            </a:r>
            <a:br>
              <a:rPr lang="en-US" dirty="0" smtClean="0"/>
            </a:b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39631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3. Policy Management (PM): </a:t>
            </a:r>
            <a:r>
              <a:rPr lang="en-US" sz="2400" dirty="0" smtClean="0">
                <a:latin typeface="Palatino Linotype" pitchFamily="18" charset="0"/>
              </a:rPr>
              <a:t>Policy management enforces access rules that associate users with resources.</a:t>
            </a:r>
          </a:p>
          <a:p>
            <a:pPr algn="just"/>
            <a:r>
              <a:rPr lang="en-US" sz="2400" dirty="0" smtClean="0">
                <a:latin typeface="Palatino Linotype" pitchFamily="18" charset="0"/>
              </a:rPr>
              <a:t>Policy management supports 5 functions: </a:t>
            </a:r>
          </a:p>
          <a:p>
            <a:pPr algn="just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1. Attribute Management</a:t>
            </a:r>
          </a:p>
          <a:p>
            <a:pPr algn="just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2. User authorization</a:t>
            </a:r>
          </a:p>
          <a:p>
            <a:pPr algn="just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3. Resource management</a:t>
            </a:r>
          </a:p>
          <a:p>
            <a:pPr algn="just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4. Access policy management </a:t>
            </a:r>
            <a:r>
              <a:rPr lang="en-US" sz="2400" dirty="0" smtClean="0">
                <a:latin typeface="Palatino Linotype" pitchFamily="18" charset="0"/>
              </a:rPr>
              <a:t>: Access Policy Management defines access rules of cloud resources and users own resources.</a:t>
            </a:r>
          </a:p>
          <a:p>
            <a:pPr algn="just"/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5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alatino Linotype" pitchFamily="18" charset="0"/>
              </a:rPr>
              <a:t>.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Policy Inquiry Service </a:t>
            </a:r>
            <a:r>
              <a:rPr lang="en-US" sz="2400" dirty="0" smtClean="0">
                <a:latin typeface="Palatino Linotype" pitchFamily="18" charset="0"/>
              </a:rPr>
              <a:t>: Policy Inquiry Service is available to query the user privileges and according to resource access policies, decide whether to allow users to access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alatino Linotyp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Identity &amp; Access Management Architecture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39631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4. Resources Engine and Policy Decision-making(REPD)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: </a:t>
            </a:r>
          </a:p>
          <a:p>
            <a:pPr algn="just"/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Palatino Linotype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Palatino Linotype" pitchFamily="18" charset="0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Resources Engine (RE): </a:t>
            </a:r>
            <a:r>
              <a:rPr lang="en-US" sz="2400" dirty="0" smtClean="0">
                <a:latin typeface="Palatino Linotype" pitchFamily="18" charset="0"/>
              </a:rPr>
              <a:t>Resources Engine implements scheduling of resources within cloud.  This component is responsible for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finding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resources</a:t>
            </a:r>
            <a:r>
              <a:rPr lang="en-US" sz="2400" dirty="0" smtClean="0">
                <a:latin typeface="Palatino Linotype" pitchFamily="18" charset="0"/>
              </a:rPr>
              <a:t> that meets the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requirements</a:t>
            </a:r>
            <a:r>
              <a:rPr lang="en-US" sz="2400" dirty="0" smtClean="0">
                <a:latin typeface="Palatino Linotype" pitchFamily="18" charset="0"/>
              </a:rPr>
              <a:t> of the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user</a:t>
            </a:r>
            <a:r>
              <a:rPr lang="en-US" sz="2400" dirty="0" smtClean="0">
                <a:latin typeface="Palatino Linotype" pitchFamily="18" charset="0"/>
              </a:rPr>
              <a:t> among the list of resource.</a:t>
            </a:r>
          </a:p>
          <a:p>
            <a:pPr algn="just"/>
            <a:endParaRPr lang="en-US" sz="2400" dirty="0" smtClean="0">
              <a:latin typeface="Palatino Linotype" pitchFamily="18" charset="0"/>
            </a:endParaRPr>
          </a:p>
          <a:p>
            <a:pPr algn="just"/>
            <a:r>
              <a:rPr lang="en-US" sz="2400" dirty="0" smtClean="0">
                <a:latin typeface="Palatino Linotype" pitchFamily="18" charset="0"/>
              </a:rPr>
              <a:t>•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Policy Decision-making (PD): </a:t>
            </a:r>
            <a:r>
              <a:rPr lang="en-US" sz="2400" dirty="0" smtClean="0">
                <a:latin typeface="Palatino Linotype" pitchFamily="18" charset="0"/>
              </a:rPr>
              <a:t>Policy Decision-making determines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whether</a:t>
            </a:r>
            <a:r>
              <a:rPr lang="en-US" sz="2400" dirty="0" smtClean="0">
                <a:latin typeface="Palatino Linotype" pitchFamily="18" charset="0"/>
              </a:rPr>
              <a:t> to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allow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users</a:t>
            </a:r>
            <a:r>
              <a:rPr lang="en-US" sz="2400" dirty="0" smtClean="0">
                <a:latin typeface="Palatino Linotype" pitchFamily="18" charset="0"/>
              </a:rPr>
              <a:t> to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access</a:t>
            </a:r>
            <a:r>
              <a:rPr lang="en-US" sz="2400" dirty="0" smtClean="0">
                <a:latin typeface="Palatino Linotype" pitchFamily="18" charset="0"/>
              </a:rPr>
              <a:t> appropriate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Palatino Linotype" pitchFamily="18" charset="0"/>
              </a:rPr>
              <a:t>resources</a:t>
            </a:r>
            <a:r>
              <a:rPr lang="en-US" sz="2400" dirty="0" smtClean="0">
                <a:latin typeface="Palatino Linotype" pitchFamily="18" charset="0"/>
              </a:rPr>
              <a:t> by assuring security. It takes the help of IDM and Policy Management component.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alatino Linotyp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2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31A2FF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583</Words>
  <Application>Microsoft Office PowerPoint</Application>
  <PresentationFormat>On-screen Show (4:3)</PresentationFormat>
  <Paragraphs>60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IAM Architecture</vt:lpstr>
      <vt:lpstr>Identity &amp; Access Management</vt:lpstr>
      <vt:lpstr>Identity &amp; Access Management</vt:lpstr>
      <vt:lpstr>Identity &amp; Access Management</vt:lpstr>
      <vt:lpstr>Identity &amp; Access Management Architecture</vt:lpstr>
      <vt:lpstr>Identity &amp; Access Management Architecture</vt:lpstr>
      <vt:lpstr>Identity &amp; Access Management Architecture</vt:lpstr>
      <vt:lpstr>Identity &amp; Access Management  Architecture</vt:lpstr>
      <vt:lpstr>Identity &amp; Access Management Architecture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PowerPoint Presentation</dc:title>
  <dc:creator>jontypearce</dc:creator>
  <cp:lastModifiedBy>staff</cp:lastModifiedBy>
  <cp:revision>55</cp:revision>
  <dcterms:created xsi:type="dcterms:W3CDTF">2011-07-11T11:56:50Z</dcterms:created>
  <dcterms:modified xsi:type="dcterms:W3CDTF">2017-09-01T08:51:00Z</dcterms:modified>
</cp:coreProperties>
</file>