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79" r:id="rId5"/>
    <p:sldId id="267" r:id="rId6"/>
    <p:sldId id="260" r:id="rId7"/>
    <p:sldId id="261" r:id="rId8"/>
    <p:sldId id="268" r:id="rId9"/>
    <p:sldId id="262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76" r:id="rId19"/>
    <p:sldId id="277" r:id="rId20"/>
    <p:sldId id="278" r:id="rId21"/>
    <p:sldId id="263" r:id="rId22"/>
    <p:sldId id="264" r:id="rId23"/>
    <p:sldId id="280" r:id="rId24"/>
    <p:sldId id="259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BE426-0485-4C82-85B1-399BCAD2A2FD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02D44-6B3F-401F-8074-58DE87A9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A46B98-2510-40CD-BB33-E212F7E21AF7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64710-2312-4947-A748-8747519C23F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932E8B-1840-439A-A43F-3991AACDC36A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064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064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8078C-916C-48AE-828C-A5021A1690F0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5E345003-736D-4284-ABA1-2E877464BFBA}" type="slidenum"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C35A5-0F1A-4D80-A7BE-572670FB1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0C95E-8E27-45FF-AFE4-9D615E975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CDEA0-510D-4925-A25F-34E8A413E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704A-AF38-4088-B8AC-0E25E650A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68DC-37C1-49E0-9FF2-034513E0D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2186-990B-4C7D-B92A-12B9535B0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0524E-BD54-4DB0-8CC4-962B18953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79E009-E96D-4DA0-99B9-BEA9C6EAA829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BFC4-C78F-42C4-AF09-B0542D619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5D9DE-8013-4A65-99C8-5B86BE979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7E2DE-6E53-414E-AC86-DB44433B5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BC62F-27AF-4B84-8BF7-8CE2FB869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37C85-1824-4C52-94F2-91EBA542975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C474B-E964-4899-8025-AC5571DB207C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81A29A-571D-4D7A-B75D-730583C224F1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CA1A0-2F41-48F6-A726-341762195DD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AC7B98-F6D6-49C9-B11C-6791E2D062D2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080398-55C3-41D3-8133-1BF274BC7A0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79AEBD-6725-4280-8BB6-B62E06E2543A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0D7C9D3-191C-4B27-898E-CECB560CEFCB}" type="slidenum">
              <a:rPr lang="en-US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A819A81-B322-4934-9981-379333315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0" y="6858000"/>
            <a:ext cx="9144000" cy="857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ym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9058" y="1128682"/>
            <a:ext cx="8069372" cy="2263806"/>
          </a:xfrm>
        </p:spPr>
        <p:txBody>
          <a:bodyPr/>
          <a:lstStyle/>
          <a:p>
            <a:pPr algn="ctr" eaLnBrk="1" hangingPunct="1"/>
            <a:r>
              <a:rPr lang="en-US" sz="4800" b="1" dirty="0" smtClean="0">
                <a:solidFill>
                  <a:schemeClr val="tx1"/>
                </a:solidFill>
                <a:latin typeface="Bell MT" pitchFamily="18" charset="0"/>
              </a:rPr>
              <a:t>Virtual Clusters and Resource Management :</a:t>
            </a:r>
            <a:br>
              <a:rPr lang="en-US" sz="4800" b="1" dirty="0" smtClean="0">
                <a:solidFill>
                  <a:schemeClr val="tx1"/>
                </a:solidFill>
                <a:latin typeface="Bell MT" pitchFamily="18" charset="0"/>
              </a:rPr>
            </a:br>
            <a:r>
              <a:rPr lang="en-US" sz="4800" b="1" dirty="0" smtClean="0">
                <a:solidFill>
                  <a:srgbClr val="C00000"/>
                </a:solidFill>
                <a:latin typeface="Bell MT" pitchFamily="18" charset="0"/>
              </a:rPr>
              <a:t>Live Migration Of VMs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979" y="3794130"/>
            <a:ext cx="8580555" cy="2263806"/>
          </a:xfrm>
        </p:spPr>
        <p:txBody>
          <a:bodyPr/>
          <a:lstStyle/>
          <a:p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SSN </a:t>
            </a: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College of Engineering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latin typeface="Bell MT" pitchFamily="18" charset="0"/>
                <a:ea typeface="宋体" pitchFamily="2" charset="-122"/>
                <a:cs typeface="Times New Roman" pitchFamily="18" charset="0"/>
              </a:rPr>
              <a:t>Reference</a:t>
            </a: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: Distributed and Cloud Computing</a:t>
            </a:r>
            <a:b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K. Hwang, G. Fox and J. </a:t>
            </a:r>
            <a:r>
              <a:rPr lang="en-US" altLang="zh-CN" sz="2800" dirty="0" err="1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Dongarra</a:t>
            </a:r>
            <a:endParaRPr lang="en-IN" sz="2800" dirty="0" smtClean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777875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Concept of “Green Computing"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99117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Green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Computing</a:t>
            </a:r>
            <a:r>
              <a:rPr lang="en-US" dirty="0" smtClean="0">
                <a:latin typeface="Bell MT" pitchFamily="18" charset="0"/>
              </a:rPr>
              <a:t> says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saving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energy</a:t>
            </a:r>
            <a:r>
              <a:rPr lang="en-US" dirty="0" smtClean="0">
                <a:latin typeface="Bell MT" pitchFamily="18" charset="0"/>
              </a:rPr>
              <a:t> cost of components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without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affecting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performance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saving the energy cost of components in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single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workstation</a:t>
            </a:r>
            <a:r>
              <a:rPr lang="en-US" dirty="0" smtClean="0">
                <a:latin typeface="Bell MT" pitchFamily="18" charset="0"/>
              </a:rPr>
              <a:t> without a global vision.</a:t>
            </a:r>
          </a:p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Cluster-wide</a:t>
            </a:r>
            <a:r>
              <a:rPr lang="en-US" dirty="0" smtClean="0">
                <a:latin typeface="Bell MT" pitchFamily="18" charset="0"/>
              </a:rPr>
              <a:t> energy-efficient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techniques</a:t>
            </a:r>
            <a:r>
              <a:rPr lang="en-US" dirty="0" smtClean="0">
                <a:latin typeface="Bell MT" pitchFamily="18" charset="0"/>
              </a:rPr>
              <a:t> can only be applied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homogeneous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workstations</a:t>
            </a:r>
            <a:r>
              <a:rPr lang="en-US" dirty="0" smtClean="0">
                <a:latin typeface="Bell MT" pitchFamily="18" charset="0"/>
              </a:rPr>
              <a:t> and specific applications.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live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dirty="0" smtClean="0">
                <a:latin typeface="Bell MT" pitchFamily="18" charset="0"/>
              </a:rPr>
              <a:t> of VMs allows workloads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one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node</a:t>
            </a:r>
            <a:r>
              <a:rPr lang="en-US" dirty="0" smtClean="0">
                <a:latin typeface="Bell MT" pitchFamily="18" charset="0"/>
              </a:rPr>
              <a:t> to transfer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another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node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challenge is to determine how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design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strategies</a:t>
            </a:r>
            <a:r>
              <a:rPr lang="en-US" dirty="0" smtClean="0">
                <a:latin typeface="Bell MT" pitchFamily="18" charset="0"/>
              </a:rPr>
              <a:t> to implement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green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computing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without</a:t>
            </a:r>
            <a:r>
              <a:rPr lang="en-US" dirty="0" smtClean="0">
                <a:latin typeface="Bell MT" pitchFamily="18" charset="0"/>
              </a:rPr>
              <a:t> influencing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performance</a:t>
            </a:r>
            <a:r>
              <a:rPr lang="en-US" dirty="0" smtClean="0">
                <a:latin typeface="Bell MT" pitchFamily="18" charset="0"/>
              </a:rPr>
              <a:t> of clusters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777875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Concept of “Green Computing"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785"/>
            <a:ext cx="8229600" cy="5075307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Load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balancing</a:t>
            </a:r>
            <a:r>
              <a:rPr lang="en-US" dirty="0" smtClean="0">
                <a:latin typeface="Bell MT" pitchFamily="18" charset="0"/>
              </a:rPr>
              <a:t> of applications in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Load balancing can be achieved using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load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index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frequency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user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logins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automatic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scale-up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scale-down</a:t>
            </a:r>
            <a:r>
              <a:rPr lang="en-US" dirty="0" smtClean="0">
                <a:latin typeface="Bell MT" pitchFamily="18" charset="0"/>
              </a:rPr>
              <a:t> mechanism of a virtual cluster can be implemented based on this model.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Consequently, we can increase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resource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utilization</a:t>
            </a:r>
            <a:r>
              <a:rPr lang="en-US" dirty="0" smtClean="0">
                <a:latin typeface="Bell MT" pitchFamily="18" charset="0"/>
              </a:rPr>
              <a:t> of nodes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shorten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response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time</a:t>
            </a:r>
            <a:r>
              <a:rPr lang="en-US" dirty="0" smtClean="0">
                <a:latin typeface="Bell MT" pitchFamily="18" charset="0"/>
              </a:rPr>
              <a:t> of systems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803286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High-Performance  Virtual Storage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08656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Storage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architecture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design</a:t>
            </a:r>
            <a:r>
              <a:rPr lang="en-US" dirty="0" smtClean="0">
                <a:latin typeface="Bell MT" pitchFamily="18" charset="0"/>
              </a:rPr>
              <a:t> can be applied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reduce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duplicated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blocks</a:t>
            </a:r>
            <a:r>
              <a:rPr lang="en-US" dirty="0" smtClean="0">
                <a:latin typeface="Bell MT" pitchFamily="18" charset="0"/>
              </a:rPr>
              <a:t> in a distributed file system of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Hash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values</a:t>
            </a:r>
            <a:r>
              <a:rPr lang="en-US" dirty="0" smtClean="0">
                <a:latin typeface="Bell MT" pitchFamily="18" charset="0"/>
              </a:rPr>
              <a:t> are used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compare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contents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data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blocks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Users store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identification</a:t>
            </a:r>
            <a:r>
              <a:rPr lang="en-US" dirty="0" smtClean="0">
                <a:latin typeface="Bell MT" pitchFamily="18" charset="0"/>
              </a:rPr>
              <a:t> of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data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blocks</a:t>
            </a:r>
            <a:r>
              <a:rPr lang="en-US" dirty="0" smtClean="0">
                <a:latin typeface="Bell MT" pitchFamily="18" charset="0"/>
              </a:rPr>
              <a:t> for corresponding VMs in a user-specific virtual cluster. </a:t>
            </a:r>
          </a:p>
          <a:p>
            <a:pPr algn="just"/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New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blocks</a:t>
            </a:r>
            <a:r>
              <a:rPr lang="en-US" dirty="0" smtClean="0">
                <a:latin typeface="Bell MT" pitchFamily="18" charset="0"/>
              </a:rPr>
              <a:t> are created when users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modify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corresponding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data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Newly</a:t>
            </a:r>
            <a:r>
              <a:rPr lang="en-US" dirty="0" smtClean="0">
                <a:latin typeface="Bell MT" pitchFamily="18" charset="0"/>
              </a:rPr>
              <a:t> created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blocks</a:t>
            </a:r>
            <a:r>
              <a:rPr lang="en-US" dirty="0" smtClean="0">
                <a:latin typeface="Bell MT" pitchFamily="18" charset="0"/>
              </a:rPr>
              <a:t> are identified in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users</a:t>
            </a:r>
            <a:r>
              <a:rPr lang="en-US" dirty="0" smtClean="0">
                <a:latin typeface="Bell MT" pitchFamily="18" charset="0"/>
              </a:rPr>
              <a:t>'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profiles</a:t>
            </a:r>
            <a:r>
              <a:rPr lang="en-US" dirty="0" smtClean="0">
                <a:latin typeface="Bell MT" pitchFamily="18" charset="0"/>
              </a:rPr>
              <a:t>.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803286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High-Performance  Virtual Storage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629"/>
            <a:ext cx="8229600" cy="5408656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Four steps to deploy a group of VMs onto a target cluster: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preparing the disk image, configuring the VMs, choosing the destination nodes, and executing the VM deployment  command on every host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Use templates to simplify the disk image preparation process.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template</a:t>
            </a:r>
            <a:r>
              <a:rPr lang="en-US" dirty="0" smtClean="0">
                <a:latin typeface="Bell MT" pitchFamily="18" charset="0"/>
              </a:rPr>
              <a:t> is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disk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image</a:t>
            </a:r>
            <a:r>
              <a:rPr lang="en-US" dirty="0" smtClean="0">
                <a:latin typeface="Bell MT" pitchFamily="18" charset="0"/>
              </a:rPr>
              <a:t> that includes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preinstalled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operating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with or without certain application software.</a:t>
            </a:r>
          </a:p>
          <a:p>
            <a:pPr algn="just"/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Templates</a:t>
            </a:r>
            <a:r>
              <a:rPr lang="en-US" dirty="0" smtClean="0">
                <a:latin typeface="Bell MT" pitchFamily="18" charset="0"/>
              </a:rPr>
              <a:t> could implement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COW</a:t>
            </a:r>
            <a:r>
              <a:rPr lang="en-US" dirty="0" smtClean="0">
                <a:latin typeface="Bell MT" pitchFamily="18" charset="0"/>
              </a:rPr>
              <a:t> (Copy on Write) format.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new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COW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backup</a:t>
            </a:r>
            <a:r>
              <a:rPr lang="en-US" dirty="0" smtClean="0">
                <a:latin typeface="Bell MT" pitchFamily="18" charset="0"/>
              </a:rPr>
              <a:t> file is very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small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easy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create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transfer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It definitely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reduces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disk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space</a:t>
            </a:r>
            <a:r>
              <a:rPr lang="en-US" dirty="0" smtClean="0">
                <a:latin typeface="Bell MT" pitchFamily="18" charset="0"/>
              </a:rPr>
              <a:t> consumption.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8350" y="146050"/>
            <a:ext cx="721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Bell MT" pitchFamily="18" charset="0"/>
              </a:rPr>
              <a:t>A Virtual Cluster </a:t>
            </a:r>
            <a:endParaRPr lang="en-US" sz="3200" b="1" dirty="0">
              <a:latin typeface="Bell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73091"/>
            <a:ext cx="8229600" cy="5732540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is built with mixed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nodes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systems.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 When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fails</a:t>
            </a:r>
            <a:r>
              <a:rPr lang="en-US" dirty="0" smtClean="0">
                <a:latin typeface="Bell MT" pitchFamily="18" charset="0"/>
              </a:rPr>
              <a:t>, its role could be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replaced</a:t>
            </a:r>
            <a:r>
              <a:rPr lang="en-US" dirty="0" smtClean="0">
                <a:latin typeface="Bell MT" pitchFamily="18" charset="0"/>
              </a:rPr>
              <a:t> by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another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on a different node, as long as they both run with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same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When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system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fails</a:t>
            </a:r>
            <a:r>
              <a:rPr lang="en-US" dirty="0" smtClean="0">
                <a:latin typeface="Bell MT" pitchFamily="18" charset="0"/>
              </a:rPr>
              <a:t>, move all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 from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one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another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advantage</a:t>
            </a:r>
            <a:r>
              <a:rPr lang="en-US" dirty="0" smtClean="0">
                <a:latin typeface="Bell MT" pitchFamily="18" charset="0"/>
              </a:rPr>
              <a:t> is enhanced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failover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flexibility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potential drawback is that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must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stop</a:t>
            </a:r>
            <a:r>
              <a:rPr lang="en-US" dirty="0" smtClean="0">
                <a:latin typeface="Bell MT" pitchFamily="18" charset="0"/>
              </a:rPr>
              <a:t> playing its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role</a:t>
            </a:r>
            <a:r>
              <a:rPr lang="en-US" dirty="0" smtClean="0">
                <a:latin typeface="Bell MT" pitchFamily="18" charset="0"/>
              </a:rPr>
              <a:t> if its residing host node fails.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Four ways to manage a virtual cluster- 1.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guest-based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manager</a:t>
            </a:r>
            <a:r>
              <a:rPr lang="en-US" dirty="0" smtClean="0">
                <a:latin typeface="Bell MT" pitchFamily="18" charset="0"/>
              </a:rPr>
              <a:t>, 2.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host-based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manager</a:t>
            </a:r>
            <a:r>
              <a:rPr lang="en-US" dirty="0" smtClean="0">
                <a:latin typeface="Bell MT" pitchFamily="18" charset="0"/>
              </a:rPr>
              <a:t>, 3.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independent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manager</a:t>
            </a:r>
            <a:r>
              <a:rPr lang="en-US" dirty="0" smtClean="0">
                <a:latin typeface="Bell MT" pitchFamily="18" charset="0"/>
              </a:rPr>
              <a:t> on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both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systems, 4.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integrated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on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systems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8350" y="146050"/>
            <a:ext cx="721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Bell MT" pitchFamily="18" charset="0"/>
              </a:rPr>
              <a:t>Managing Virtual Cluster</a:t>
            </a:r>
            <a:endParaRPr lang="en-US" sz="3200" b="1" dirty="0">
              <a:latin typeface="Bell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73091"/>
            <a:ext cx="8229600" cy="5732540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Manage a virtual cluster-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Guest-based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manager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T</a:t>
            </a:r>
            <a:r>
              <a:rPr lang="en-US" dirty="0" smtClean="0">
                <a:latin typeface="Bell MT" pitchFamily="18" charset="0"/>
              </a:rPr>
              <a:t>he cluster manager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resides</a:t>
            </a:r>
            <a:r>
              <a:rPr lang="en-US" dirty="0" smtClean="0">
                <a:latin typeface="Bell MT" pitchFamily="18" charset="0"/>
              </a:rPr>
              <a:t> on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. In this case, multiple VMs form a virtual cluster.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Manage a virtual cluster-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Host-based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manager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</a:t>
            </a:r>
            <a:r>
              <a:rPr lang="en-US" dirty="0" smtClean="0">
                <a:latin typeface="Bell MT" pitchFamily="18" charset="0"/>
              </a:rPr>
              <a:t>The cluster manager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resides</a:t>
            </a:r>
            <a:r>
              <a:rPr lang="en-US" dirty="0" smtClean="0">
                <a:latin typeface="Bell MT" pitchFamily="18" charset="0"/>
              </a:rPr>
              <a:t> on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. It supervises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systems</a:t>
            </a:r>
            <a:r>
              <a:rPr lang="en-US" dirty="0" smtClean="0">
                <a:latin typeface="Bell MT" pitchFamily="18" charset="0"/>
              </a:rPr>
              <a:t> and can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restart</a:t>
            </a:r>
            <a:r>
              <a:rPr lang="en-US" dirty="0" smtClean="0">
                <a:latin typeface="Bell MT" pitchFamily="18" charset="0"/>
              </a:rPr>
              <a:t> the guest system on another physical machine.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Manage a virtual cluster-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independent cluster manager on both the host and guest systems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 </a:t>
            </a:r>
            <a:r>
              <a:rPr lang="en-US" dirty="0" smtClean="0">
                <a:latin typeface="Bell MT" pitchFamily="18" charset="0"/>
              </a:rPr>
              <a:t>Complex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Manage a virtual cluster-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integrated cluster on the guest and host systems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</a:t>
            </a:r>
            <a:r>
              <a:rPr lang="en-US" dirty="0" smtClean="0">
                <a:latin typeface="Bell MT" pitchFamily="18" charset="0"/>
              </a:rPr>
              <a:t>manager must be designed to distinguish between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virtualized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resources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physical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resources</a:t>
            </a:r>
            <a:endParaRPr lang="en-US" b="1" dirty="0">
              <a:solidFill>
                <a:schemeClr val="accent5">
                  <a:lumMod val="25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VMM Design Requirements</a:t>
            </a:r>
            <a:endParaRPr lang="en-IN" sz="36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58204" cy="4929222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First, a VMM should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</a:rPr>
              <a:t>provide an environment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for </a:t>
            </a:r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</a:rPr>
              <a:t>programs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which is essentially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</a:rPr>
              <a:t>identical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 to the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</a:rPr>
              <a:t>original machine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. </a:t>
            </a:r>
            <a:endParaRPr lang="en-IN" sz="2400" dirty="0" smtClean="0">
              <a:solidFill>
                <a:schemeClr val="tx1"/>
              </a:solidFill>
              <a:latin typeface="Bell MT" pitchFamily="18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</a:rPr>
              <a:t>Second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, programs run in this </a:t>
            </a:r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</a:rPr>
              <a:t>environment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should show, at worst, only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</a:rPr>
              <a:t>minor decreases in speed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. </a:t>
            </a:r>
            <a:endParaRPr lang="en-IN" sz="2400" dirty="0" smtClean="0">
              <a:solidFill>
                <a:schemeClr val="tx1"/>
              </a:solidFill>
              <a:latin typeface="Bell MT" pitchFamily="18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</a:rPr>
              <a:t>Third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,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</a:rPr>
              <a:t>a VMM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should be in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</a:rPr>
              <a:t>complete control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</a:rPr>
              <a:t>of the system </a:t>
            </a:r>
            <a:r>
              <a:rPr lang="en-IN" sz="2400" dirty="0" smtClean="0">
                <a:solidFill>
                  <a:srgbClr val="0099FF"/>
                </a:solidFill>
                <a:latin typeface="Bell MT" pitchFamily="18" charset="0"/>
              </a:rPr>
              <a:t>resources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The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VMM is responsible for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allocating hardware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resources for </a:t>
            </a:r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programs.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It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is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not possible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for a program to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access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 any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resource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not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 explicitly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allocated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 to </a:t>
            </a:r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it. </a:t>
            </a:r>
          </a:p>
          <a:p>
            <a:pPr lvl="1"/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It 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is possible under certain circumstances for a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VMM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 to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regain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 control of </a:t>
            </a:r>
            <a:r>
              <a:rPr lang="en-IN" sz="2400" dirty="0">
                <a:solidFill>
                  <a:srgbClr val="0099FF"/>
                </a:solidFill>
                <a:latin typeface="Bell MT" pitchFamily="18" charset="0"/>
                <a:ea typeface="+mn-ea"/>
                <a:cs typeface="+mn-cs"/>
              </a:rPr>
              <a:t>resources</a:t>
            </a:r>
            <a:r>
              <a:rPr lang="en-IN" sz="2400" dirty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 already allocated</a:t>
            </a:r>
            <a:r>
              <a:rPr lang="en-IN" sz="2400" dirty="0" smtClean="0">
                <a:solidFill>
                  <a:schemeClr val="tx1"/>
                </a:solidFill>
                <a:latin typeface="Bell MT" pitchFamily="18" charset="0"/>
                <a:ea typeface="+mn-ea"/>
                <a:cs typeface="+mn-cs"/>
              </a:rPr>
              <a:t>.</a:t>
            </a:r>
          </a:p>
          <a:p>
            <a:endParaRPr lang="en-IN" sz="1800" dirty="0" smtClean="0">
              <a:latin typeface="Bell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842337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Bell MT" pitchFamily="18" charset="0"/>
              </a:rPr>
              <a:t>Not all processors satisfy these requirements for a VMM. A VMM is tightly related to the architectures of processors. It is difficult to  implement a VMM for some types of processors, such as the x86</a:t>
            </a:r>
            <a:r>
              <a:rPr lang="en-IN" sz="2000" dirty="0" smtClean="0">
                <a:solidFill>
                  <a:srgbClr val="FF0000"/>
                </a:solidFill>
                <a:latin typeface="Bell MT" pitchFamily="18" charset="0"/>
              </a:rPr>
              <a:t>.</a:t>
            </a:r>
            <a:endParaRPr lang="en-IN" sz="2000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8350" y="146050"/>
            <a:ext cx="721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Bell MT" pitchFamily="18" charset="0"/>
              </a:rPr>
              <a:t>Requirements of Live Migration</a:t>
            </a:r>
            <a:endParaRPr lang="en-US" sz="3200" b="1" dirty="0">
              <a:latin typeface="Bell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0785"/>
            <a:ext cx="8229600" cy="5184846"/>
          </a:xfrm>
        </p:spPr>
        <p:txBody>
          <a:bodyPr/>
          <a:lstStyle/>
          <a:p>
            <a:pPr algn="just"/>
            <a:r>
              <a:rPr lang="en-US" sz="3200" dirty="0" smtClean="0">
                <a:latin typeface="Bell MT" pitchFamily="18" charset="0"/>
              </a:rPr>
              <a:t>The motivation is to </a:t>
            </a:r>
            <a:r>
              <a:rPr lang="en-US" sz="3200" b="1" dirty="0" smtClean="0">
                <a:latin typeface="Bell MT" pitchFamily="18" charset="0"/>
              </a:rPr>
              <a:t>design</a:t>
            </a:r>
            <a:r>
              <a:rPr lang="en-US" sz="3200" dirty="0" smtClean="0">
                <a:latin typeface="Bell MT" pitchFamily="18" charset="0"/>
              </a:rPr>
              <a:t> a </a:t>
            </a:r>
            <a:r>
              <a:rPr lang="en-US" sz="3200" b="1" dirty="0" smtClean="0">
                <a:latin typeface="Bell MT" pitchFamily="18" charset="0"/>
              </a:rPr>
              <a:t>live</a:t>
            </a:r>
            <a:r>
              <a:rPr lang="en-US" sz="3200" dirty="0" smtClean="0">
                <a:latin typeface="Bell MT" pitchFamily="18" charset="0"/>
              </a:rPr>
              <a:t> </a:t>
            </a:r>
            <a:r>
              <a:rPr lang="en-US" sz="3200" b="1" dirty="0" smtClean="0">
                <a:latin typeface="Bell MT" pitchFamily="18" charset="0"/>
              </a:rPr>
              <a:t>VM</a:t>
            </a:r>
            <a:r>
              <a:rPr lang="en-US" sz="3200" dirty="0" smtClean="0">
                <a:latin typeface="Bell MT" pitchFamily="18" charset="0"/>
              </a:rPr>
              <a:t> </a:t>
            </a:r>
            <a:r>
              <a:rPr lang="en-US" sz="3200" b="1" dirty="0" smtClean="0">
                <a:latin typeface="Bell MT" pitchFamily="18" charset="0"/>
              </a:rPr>
              <a:t>migration</a:t>
            </a:r>
            <a:r>
              <a:rPr lang="en-US" sz="3200" dirty="0" smtClean="0">
                <a:latin typeface="Bell MT" pitchFamily="18" charset="0"/>
              </a:rPr>
              <a:t> scheme with 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negligible downtime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the lowest network bandwidth consumption possible 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 a reasonable total migration time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Migration does not disrupt other active services residing in same host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8350" y="146050"/>
            <a:ext cx="721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Bell MT" pitchFamily="18" charset="0"/>
              </a:rPr>
              <a:t>States of VM</a:t>
            </a:r>
            <a:endParaRPr lang="en-US" sz="3200" b="1" dirty="0">
              <a:latin typeface="Bell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0785"/>
            <a:ext cx="8229600" cy="5184846"/>
          </a:xfrm>
        </p:spPr>
        <p:txBody>
          <a:bodyPr/>
          <a:lstStyle/>
          <a:p>
            <a:pPr algn="just"/>
            <a:r>
              <a:rPr lang="en-US" sz="3200" dirty="0" smtClean="0">
                <a:latin typeface="Bell MT" pitchFamily="18" charset="0"/>
              </a:rPr>
              <a:t>A VM can be in one of below 4 states,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Inactive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Active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 Paused</a:t>
            </a:r>
          </a:p>
          <a:p>
            <a:pPr lvl="1"/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Suspended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8350" y="146050"/>
            <a:ext cx="721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Bell MT" pitchFamily="18" charset="0"/>
              </a:rPr>
              <a:t>States of VM</a:t>
            </a:r>
            <a:endParaRPr lang="en-US" sz="3200" b="1" dirty="0">
              <a:latin typeface="Bell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38220"/>
            <a:ext cx="8229600" cy="5367411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  <a:latin typeface="Bell MT" pitchFamily="18" charset="0"/>
              </a:rPr>
              <a:t>Inactive State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</a:t>
            </a:r>
            <a:r>
              <a:rPr lang="en-US" sz="2800" dirty="0" smtClean="0">
                <a:latin typeface="Bell MT" pitchFamily="18" charset="0"/>
              </a:rPr>
              <a:t>VM is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not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enabled</a:t>
            </a:r>
            <a:r>
              <a:rPr lang="en-US" sz="2800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  <a:latin typeface="Bell MT" pitchFamily="18" charset="0"/>
              </a:rPr>
              <a:t>Active State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</a:t>
            </a:r>
            <a:r>
              <a:rPr lang="en-US" sz="2800" dirty="0" smtClean="0">
                <a:latin typeface="Bell MT" pitchFamily="18" charset="0"/>
              </a:rPr>
              <a:t>VM that has been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instantiated</a:t>
            </a:r>
            <a:r>
              <a:rPr lang="en-US" sz="2800" dirty="0" smtClean="0">
                <a:latin typeface="Bell MT" pitchFamily="18" charset="0"/>
              </a:rPr>
              <a:t> at the virtualization platform to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perform</a:t>
            </a:r>
            <a:r>
              <a:rPr lang="en-US" sz="2800" dirty="0" smtClean="0">
                <a:latin typeface="Bell MT" pitchFamily="18" charset="0"/>
              </a:rPr>
              <a:t> a real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task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  <a:latin typeface="Bell MT" pitchFamily="18" charset="0"/>
              </a:rPr>
              <a:t>Paused State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</a:t>
            </a:r>
            <a:r>
              <a:rPr lang="en-US" sz="2800" dirty="0" smtClean="0">
                <a:latin typeface="Bell MT" pitchFamily="18" charset="0"/>
              </a:rPr>
              <a:t>VM that has been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instantiated</a:t>
            </a:r>
            <a:r>
              <a:rPr lang="en-US" sz="2800" dirty="0" smtClean="0">
                <a:latin typeface="Bell MT" pitchFamily="18" charset="0"/>
              </a:rPr>
              <a:t> but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disabled</a:t>
            </a:r>
            <a:r>
              <a:rPr lang="en-US" sz="2800" dirty="0" smtClean="0">
                <a:latin typeface="Bell MT" pitchFamily="18" charset="0"/>
              </a:rPr>
              <a:t> to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process</a:t>
            </a:r>
            <a:r>
              <a:rPr lang="en-US" sz="2800" dirty="0" smtClean="0">
                <a:latin typeface="Bell MT" pitchFamily="18" charset="0"/>
              </a:rPr>
              <a:t> a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task</a:t>
            </a:r>
            <a:r>
              <a:rPr lang="en-US" sz="2800" dirty="0" smtClean="0">
                <a:latin typeface="Bell MT" pitchFamily="18" charset="0"/>
              </a:rPr>
              <a:t> or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paused</a:t>
            </a:r>
            <a:r>
              <a:rPr lang="en-US" sz="2800" dirty="0" smtClean="0">
                <a:latin typeface="Bell MT" pitchFamily="18" charset="0"/>
              </a:rPr>
              <a:t> in a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waiting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state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  <a:latin typeface="Bell MT" pitchFamily="18" charset="0"/>
              </a:rPr>
              <a:t>Suspended State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: </a:t>
            </a:r>
            <a:r>
              <a:rPr lang="en-US" sz="2800" dirty="0" smtClean="0">
                <a:latin typeface="Bell MT" pitchFamily="18" charset="0"/>
              </a:rPr>
              <a:t>A VM enters the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suspended</a:t>
            </a:r>
            <a:r>
              <a:rPr lang="en-US" sz="2800" dirty="0" smtClean="0">
                <a:latin typeface="Bell MT" pitchFamily="18" charset="0"/>
              </a:rPr>
              <a:t> state if its machine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file</a:t>
            </a:r>
            <a:r>
              <a:rPr lang="en-US" sz="2800" dirty="0" smtClean="0">
                <a:latin typeface="Bell MT" pitchFamily="18" charset="0"/>
              </a:rPr>
              <a:t> and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resources</a:t>
            </a:r>
            <a:r>
              <a:rPr lang="en-US" sz="2800" dirty="0" smtClean="0">
                <a:latin typeface="Bell MT" pitchFamily="18" charset="0"/>
              </a:rPr>
              <a:t> are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stored</a:t>
            </a:r>
            <a:r>
              <a:rPr lang="en-US" sz="2800" dirty="0" smtClean="0">
                <a:latin typeface="Bell MT" pitchFamily="18" charset="0"/>
              </a:rPr>
              <a:t> back to the 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disk</a:t>
            </a:r>
            <a:endParaRPr lang="en-US" sz="2800" b="1" dirty="0">
              <a:solidFill>
                <a:schemeClr val="accent5">
                  <a:lumMod val="25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5856"/>
            <a:ext cx="8229600" cy="777875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Design Issues of Virtual Cluster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7298"/>
            <a:ext cx="8229600" cy="4606952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Live Migration Of VMs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Memory and File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Dynamic Deployment of Virtual Clusters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669270"/>
            <a:ext cx="8580496" cy="600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8350" y="146050"/>
            <a:ext cx="721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Live Migration of Virtual Machines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4" y="669270"/>
            <a:ext cx="8617009" cy="60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5571" y="146050"/>
            <a:ext cx="81423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eaLnBrk="1" hangingPunct="1"/>
            <a:r>
              <a:rPr lang="en-US" sz="3200" b="1" dirty="0" smtClean="0">
                <a:latin typeface="Bell MT" pitchFamily="18" charset="0"/>
              </a:rPr>
              <a:t>Performance of Live Migration of VMs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5856"/>
            <a:ext cx="8229600" cy="981119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Summary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672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Physical and Virtual Cluster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Green Computing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Managing Virtual Cluster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Requirements of VM live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States of VM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Live Migration Of VMs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Performance of Live Migration of VMs.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95369" y="2589201"/>
            <a:ext cx="5762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i="1" dirty="0">
                <a:latin typeface="Bell MT" pitchFamily="18" charset="0"/>
                <a:ea typeface="微软雅黑" pitchFamily="34" charset="-122"/>
              </a:rPr>
              <a:t>Thank You</a:t>
            </a:r>
            <a:endParaRPr lang="zh-CN" altLang="en-US" dirty="0">
              <a:latin typeface="Bell MT" pitchFamily="18" charset="0"/>
            </a:endParaRPr>
          </a:p>
        </p:txBody>
      </p:sp>
      <p:sp>
        <p:nvSpPr>
          <p:cNvPr id="16388" name="TextBox 5"/>
          <p:cNvSpPr>
            <a:spLocks noChangeArrowheads="1"/>
          </p:cNvSpPr>
          <p:nvPr/>
        </p:nvSpPr>
        <p:spPr bwMode="auto">
          <a:xfrm>
            <a:off x="325438" y="4437063"/>
            <a:ext cx="4457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Kozuka Gothic Pr6N B" charset="-128"/>
                <a:ea typeface="Kozuka Gothic Pr6N B" charset="-128"/>
                <a:sym typeface="Haettenschweiler" pitchFamily="34" charset="0"/>
              </a:rPr>
              <a:t>Kingsoft Office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361238" y="61023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191250" y="6172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5856"/>
            <a:ext cx="8229600" cy="981119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672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Physical and Virtual Cluster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Green Computing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Managing Virtual Cluster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Requirements of VM live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States of VM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Live Migration Of VMs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Performance of Live Migration of VMs.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Physical Cluster Vs Virtual Cluster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759"/>
            <a:ext cx="8229600" cy="514833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Physical Cluster</a:t>
            </a:r>
            <a:r>
              <a:rPr lang="en-US" dirty="0" smtClean="0">
                <a:latin typeface="Bell MT" pitchFamily="18" charset="0"/>
              </a:rPr>
              <a:t>: Collection of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Physical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machines</a:t>
            </a:r>
            <a:r>
              <a:rPr lang="en-US" dirty="0" smtClean="0">
                <a:latin typeface="Bell MT" pitchFamily="18" charset="0"/>
              </a:rPr>
              <a:t> interconnected by physical network such as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LAN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Virtual Cluster</a:t>
            </a:r>
            <a:r>
              <a:rPr lang="en-US" dirty="0" smtClean="0">
                <a:latin typeface="Bell MT" pitchFamily="18" charset="0"/>
              </a:rPr>
              <a:t>: VMs installed at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distributed</a:t>
            </a:r>
            <a:r>
              <a:rPr lang="en-US" dirty="0" smtClean="0">
                <a:latin typeface="Bell MT" pitchFamily="18" charset="0"/>
              </a:rPr>
              <a:t> servers form one or more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physical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VMs in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are interconnected by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Network</a:t>
            </a:r>
            <a:r>
              <a:rPr lang="en-US" dirty="0" smtClean="0">
                <a:latin typeface="Bell MT" pitchFamily="18" charset="0"/>
              </a:rPr>
              <a:t>.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226953" y="888315"/>
            <a:ext cx="8702735" cy="574311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  <p:txBody>
          <a:bodyPr wrap="square" anchor="ctr">
            <a:spAutoFit/>
          </a:bodyPr>
          <a:lstStyle/>
          <a:p>
            <a:pPr marL="233363" indent="-233363" algn="just">
              <a:lnSpc>
                <a:spcPct val="170000"/>
              </a:lnSpc>
              <a:buClr>
                <a:srgbClr val="FF0000"/>
              </a:buClr>
              <a:buSzPct val="16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b="0" dirty="0">
                <a:latin typeface="Bell MT" pitchFamily="18" charset="0"/>
              </a:rPr>
              <a:t>The virtual cluster nodes can be either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physical</a:t>
            </a:r>
            <a:r>
              <a:rPr lang="en-US" b="0" dirty="0">
                <a:latin typeface="Bell MT" pitchFamily="18" charset="0"/>
              </a:rPr>
              <a:t> or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b="0" dirty="0">
                <a:latin typeface="Bell MT" pitchFamily="18" charset="0"/>
              </a:rPr>
              <a:t> machines. Multiple VMs     </a:t>
            </a:r>
            <a:br>
              <a:rPr lang="en-US" b="0" dirty="0">
                <a:latin typeface="Bell MT" pitchFamily="18" charset="0"/>
              </a:rPr>
            </a:br>
            <a:r>
              <a:rPr lang="en-US" b="0" dirty="0">
                <a:latin typeface="Bell MT" pitchFamily="18" charset="0"/>
              </a:rPr>
              <a:t> running with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different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OSs</a:t>
            </a:r>
            <a:r>
              <a:rPr lang="en-US" b="0" dirty="0">
                <a:latin typeface="Bell MT" pitchFamily="18" charset="0"/>
              </a:rPr>
              <a:t> can be deployed on 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same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physical</a:t>
            </a:r>
            <a:r>
              <a:rPr lang="en-US" b="0" dirty="0">
                <a:latin typeface="Bell MT" pitchFamily="18" charset="0"/>
              </a:rPr>
              <a:t> node. </a:t>
            </a:r>
          </a:p>
          <a:p>
            <a:pPr marL="233363" indent="-233363" algn="just">
              <a:lnSpc>
                <a:spcPct val="170000"/>
              </a:lnSpc>
              <a:buClr>
                <a:srgbClr val="FF0000"/>
              </a:buClr>
              <a:buSzPct val="16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b="0" dirty="0">
                <a:latin typeface="Bell MT" pitchFamily="18" charset="0"/>
              </a:rPr>
              <a:t>A VM runs with a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guest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OS</a:t>
            </a:r>
            <a:r>
              <a:rPr lang="en-US" b="0" dirty="0">
                <a:latin typeface="Bell MT" pitchFamily="18" charset="0"/>
              </a:rPr>
              <a:t>, which is often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different</a:t>
            </a:r>
            <a:r>
              <a:rPr lang="en-US" b="0" dirty="0">
                <a:latin typeface="Bell MT" pitchFamily="18" charset="0"/>
              </a:rPr>
              <a:t> from 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OS</a:t>
            </a:r>
            <a:r>
              <a:rPr lang="en-US" b="0" dirty="0">
                <a:latin typeface="Bell MT" pitchFamily="18" charset="0"/>
              </a:rPr>
              <a:t>, that manages 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resources</a:t>
            </a:r>
            <a:r>
              <a:rPr lang="en-US" b="0" dirty="0">
                <a:latin typeface="Bell MT" pitchFamily="18" charset="0"/>
              </a:rPr>
              <a:t> in 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physical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machine</a:t>
            </a:r>
            <a:r>
              <a:rPr lang="en-US" b="0" dirty="0">
                <a:latin typeface="Bell MT" pitchFamily="18" charset="0"/>
              </a:rPr>
              <a:t>, where the VM is implemented.</a:t>
            </a:r>
          </a:p>
          <a:p>
            <a:pPr marL="233363" indent="-233363" algn="just">
              <a:lnSpc>
                <a:spcPct val="170000"/>
              </a:lnSpc>
              <a:buClr>
                <a:srgbClr val="FF0000"/>
              </a:buClr>
              <a:buSzPct val="16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b="0" dirty="0">
                <a:latin typeface="Bell MT" pitchFamily="18" charset="0"/>
              </a:rPr>
              <a:t>The purpose of using VMs is to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consolidate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multiple</a:t>
            </a:r>
            <a:r>
              <a:rPr lang="en-US" b="0" dirty="0">
                <a:latin typeface="Bell MT" pitchFamily="18" charset="0"/>
              </a:rPr>
              <a:t> functionalities on the same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server</a:t>
            </a:r>
            <a:r>
              <a:rPr lang="en-US" b="0" dirty="0">
                <a:latin typeface="Bell MT" pitchFamily="18" charset="0"/>
              </a:rPr>
              <a:t>. This will greatly enhance 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server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utilization</a:t>
            </a:r>
            <a:r>
              <a:rPr lang="en-US" b="0" dirty="0">
                <a:latin typeface="Bell MT" pitchFamily="18" charset="0"/>
              </a:rPr>
              <a:t> and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application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flexibility</a:t>
            </a:r>
            <a:r>
              <a:rPr lang="en-US" b="0" dirty="0">
                <a:latin typeface="Bell MT" pitchFamily="18" charset="0"/>
              </a:rPr>
              <a:t>.</a:t>
            </a:r>
          </a:p>
          <a:p>
            <a:pPr marL="233363" indent="-233363" algn="just">
              <a:lnSpc>
                <a:spcPct val="170000"/>
              </a:lnSpc>
              <a:buClr>
                <a:srgbClr val="FF0000"/>
              </a:buClr>
              <a:buSzPct val="16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VMs</a:t>
            </a:r>
            <a:r>
              <a:rPr lang="en-US" b="0" dirty="0">
                <a:latin typeface="Bell MT" pitchFamily="18" charset="0"/>
              </a:rPr>
              <a:t> can be colonized (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replicated</a:t>
            </a:r>
            <a:r>
              <a:rPr lang="en-US" b="0" dirty="0">
                <a:latin typeface="Bell MT" pitchFamily="18" charset="0"/>
              </a:rPr>
              <a:t>) in multiple servers for the purpose of promoting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distributed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parallelism</a:t>
            </a:r>
            <a:r>
              <a:rPr lang="en-US" b="0" dirty="0">
                <a:latin typeface="Bell MT" pitchFamily="18" charset="0"/>
              </a:rPr>
              <a:t>, 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fault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tolerance</a:t>
            </a:r>
            <a:r>
              <a:rPr lang="en-US" b="0" dirty="0">
                <a:latin typeface="Bell MT" pitchFamily="18" charset="0"/>
              </a:rPr>
              <a:t>, and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disaster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recovery</a:t>
            </a:r>
            <a:r>
              <a:rPr lang="en-US" b="0" dirty="0">
                <a:latin typeface="Bell MT" pitchFamily="18" charset="0"/>
              </a:rPr>
              <a:t>.  </a:t>
            </a:r>
          </a:p>
          <a:p>
            <a:pPr marL="233363" indent="-233363" algn="just">
              <a:lnSpc>
                <a:spcPct val="170000"/>
              </a:lnSpc>
              <a:buClr>
                <a:srgbClr val="FF0000"/>
              </a:buClr>
              <a:buSzPct val="16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b="0" dirty="0">
                <a:latin typeface="Bell MT" pitchFamily="18" charset="0"/>
              </a:rPr>
              <a:t>The size (number of nodes) of a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b="0" dirty="0">
                <a:latin typeface="Bell MT" pitchFamily="18" charset="0"/>
              </a:rPr>
              <a:t> can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grow</a:t>
            </a:r>
            <a:r>
              <a:rPr lang="en-US" b="0" dirty="0">
                <a:latin typeface="Bell MT" pitchFamily="18" charset="0"/>
              </a:rPr>
              <a:t> or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shrink</a:t>
            </a:r>
            <a:r>
              <a:rPr lang="en-US" b="0" dirty="0">
                <a:latin typeface="Bell MT" pitchFamily="18" charset="0"/>
              </a:rPr>
              <a:t> dynamically, similarly to the way an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overlay</a:t>
            </a:r>
            <a:r>
              <a:rPr lang="en-US" b="0" dirty="0">
                <a:latin typeface="Bell MT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network</a:t>
            </a:r>
            <a:r>
              <a:rPr lang="en-US" b="0" dirty="0">
                <a:latin typeface="Bell MT" pitchFamily="18" charset="0"/>
              </a:rPr>
              <a:t> varies in size in a P2P network. </a:t>
            </a:r>
          </a:p>
          <a:p>
            <a:pPr marL="233363" indent="-233363" algn="just">
              <a:lnSpc>
                <a:spcPct val="170000"/>
              </a:lnSpc>
              <a:buClr>
                <a:srgbClr val="FF0000"/>
              </a:buClr>
              <a:buSzPct val="160000"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lang="en-US" b="0" dirty="0">
                <a:latin typeface="Bell MT" pitchFamily="18" charset="0"/>
              </a:rPr>
              <a:t>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failure</a:t>
            </a:r>
            <a:r>
              <a:rPr lang="en-US" b="0" dirty="0">
                <a:latin typeface="Bell MT" pitchFamily="18" charset="0"/>
              </a:rPr>
              <a:t> of any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physical</a:t>
            </a:r>
            <a:r>
              <a:rPr lang="en-US" b="0" dirty="0">
                <a:latin typeface="Bell MT" pitchFamily="18" charset="0"/>
              </a:rPr>
              <a:t> nodes may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disable</a:t>
            </a:r>
            <a:r>
              <a:rPr lang="en-US" b="0" dirty="0">
                <a:latin typeface="Bell MT" pitchFamily="18" charset="0"/>
              </a:rPr>
              <a:t> some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VMs</a:t>
            </a:r>
            <a:r>
              <a:rPr lang="en-US" b="0" dirty="0">
                <a:latin typeface="Bell MT" pitchFamily="18" charset="0"/>
              </a:rPr>
              <a:t> installed on the failing nodes. But 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failure</a:t>
            </a:r>
            <a:r>
              <a:rPr lang="en-US" b="0" dirty="0">
                <a:latin typeface="Bell MT" pitchFamily="18" charset="0"/>
              </a:rPr>
              <a:t> of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VMs</a:t>
            </a:r>
            <a:r>
              <a:rPr lang="en-US" b="0" dirty="0">
                <a:latin typeface="Bell MT" pitchFamily="18" charset="0"/>
              </a:rPr>
              <a:t> will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not</a:t>
            </a:r>
            <a:r>
              <a:rPr lang="en-US" b="0" dirty="0">
                <a:latin typeface="Bell MT" pitchFamily="18" charset="0"/>
              </a:rPr>
              <a:t> pull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down</a:t>
            </a:r>
            <a:r>
              <a:rPr lang="en-US" b="0" dirty="0">
                <a:latin typeface="Bell MT" pitchFamily="18" charset="0"/>
              </a:rPr>
              <a:t> the 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host</a:t>
            </a:r>
            <a:r>
              <a:rPr lang="en-US" b="0" dirty="0">
                <a:latin typeface="Bell MT" pitchFamily="18" charset="0"/>
              </a:rPr>
              <a:t> system.  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436563" y="303540"/>
            <a:ext cx="8261406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latin typeface="Bell MT" pitchFamily="18" charset="0"/>
              </a:rPr>
              <a:t>Virtual Cluster Characteristics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57213" y="360690"/>
            <a:ext cx="7683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Virtual Clusters vs. Physical Clusters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8" y="1055656"/>
            <a:ext cx="8612187" cy="55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5394" y="241985"/>
            <a:ext cx="8261406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latin typeface="Bell MT" pitchFamily="18" charset="0"/>
              </a:rPr>
              <a:t>Virtual </a:t>
            </a:r>
            <a:r>
              <a:rPr lang="en-US" sz="3200" b="1" dirty="0" smtClean="0">
                <a:latin typeface="Bell MT" pitchFamily="18" charset="0"/>
              </a:rPr>
              <a:t>Cluster</a:t>
            </a:r>
            <a:endParaRPr lang="en-US" sz="3200" b="1" dirty="0">
              <a:latin typeface="Bell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26760"/>
            <a:ext cx="8229600" cy="5778871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Large number of VM images might be present, the most important thing is to determine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how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store</a:t>
            </a:r>
            <a:r>
              <a:rPr lang="en-US" dirty="0" smtClean="0">
                <a:latin typeface="Bell MT" pitchFamily="18" charset="0"/>
              </a:rPr>
              <a:t> those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images</a:t>
            </a:r>
            <a:r>
              <a:rPr lang="en-US" dirty="0" smtClean="0">
                <a:latin typeface="Bell MT" pitchFamily="18" charset="0"/>
              </a:rPr>
              <a:t> in the system efficiently.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There are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common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installations</a:t>
            </a:r>
            <a:r>
              <a:rPr lang="en-US" dirty="0" smtClean="0">
                <a:latin typeface="Bell MT" pitchFamily="18" charset="0"/>
              </a:rPr>
              <a:t> for most users or applications, such as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operating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systems</a:t>
            </a:r>
            <a:r>
              <a:rPr lang="en-US" dirty="0" smtClean="0">
                <a:latin typeface="Bell MT" pitchFamily="18" charset="0"/>
              </a:rPr>
              <a:t> or user-level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programming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libraries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These software packages can be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preinstalled</a:t>
            </a:r>
            <a:r>
              <a:rPr lang="en-US" dirty="0" smtClean="0">
                <a:latin typeface="Bell MT" pitchFamily="18" charset="0"/>
              </a:rPr>
              <a:t> as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templates</a:t>
            </a:r>
            <a:r>
              <a:rPr lang="en-US" dirty="0" smtClean="0">
                <a:latin typeface="Bell MT" pitchFamily="18" charset="0"/>
              </a:rPr>
              <a:t> (called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template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).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With these templates, users can build their own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software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stacks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New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OS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instances</a:t>
            </a:r>
            <a:r>
              <a:rPr lang="en-US" dirty="0" smtClean="0">
                <a:latin typeface="Bell MT" pitchFamily="18" charset="0"/>
              </a:rPr>
              <a:t> can be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copied</a:t>
            </a:r>
            <a:r>
              <a:rPr lang="en-US" dirty="0" smtClean="0">
                <a:latin typeface="Bell MT" pitchFamily="18" charset="0"/>
              </a:rPr>
              <a:t> from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template</a:t>
            </a:r>
            <a:r>
              <a:rPr lang="en-US" dirty="0" smtClean="0">
                <a:latin typeface="Bell MT" pitchFamily="18" charset="0"/>
              </a:rPr>
              <a:t> VM.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User-specific components such as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programming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libraries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applications</a:t>
            </a:r>
            <a:r>
              <a:rPr lang="en-US" dirty="0" smtClean="0">
                <a:latin typeface="Bell MT" pitchFamily="18" charset="0"/>
              </a:rPr>
              <a:t> can be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installed</a:t>
            </a:r>
            <a:r>
              <a:rPr lang="en-US" dirty="0" smtClean="0">
                <a:latin typeface="Bell MT" pitchFamily="18" charset="0"/>
              </a:rPr>
              <a:t> to those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instances</a:t>
            </a:r>
            <a:r>
              <a:rPr lang="en-US" dirty="0" smtClean="0">
                <a:latin typeface="Bell MT" pitchFamily="18" charset="0"/>
              </a:rPr>
              <a:t>.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25" y="883910"/>
            <a:ext cx="8501063" cy="575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57213" y="299135"/>
            <a:ext cx="7683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Virtual Clusters vs. Physical Clusters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7214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Physical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machines</a:t>
            </a:r>
            <a:r>
              <a:rPr lang="en-US" dirty="0" smtClean="0">
                <a:latin typeface="Bell MT" pitchFamily="18" charset="0"/>
              </a:rPr>
              <a:t> are called as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systems</a:t>
            </a:r>
          </a:p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 are called as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Deployment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Involves</a:t>
            </a:r>
            <a:r>
              <a:rPr lang="en-US" dirty="0" smtClean="0">
                <a:latin typeface="Bell MT" pitchFamily="18" charset="0"/>
              </a:rPr>
              <a:t>: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construct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distribute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software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stacks</a:t>
            </a:r>
            <a:r>
              <a:rPr lang="en-US" dirty="0" smtClean="0">
                <a:latin typeface="Bell MT" pitchFamily="18" charset="0"/>
              </a:rPr>
              <a:t> (OS, libraries, applications) to a physical node inside clusters as fast as possible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If one user finishes using his system, the corresponding virtual cluster should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shut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down</a:t>
            </a:r>
            <a:r>
              <a:rPr lang="en-US" dirty="0" smtClean="0">
                <a:latin typeface="Bell MT" pitchFamily="18" charset="0"/>
              </a:rPr>
              <a:t> 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suspend</a:t>
            </a:r>
            <a:r>
              <a:rPr lang="en-US" dirty="0" smtClean="0">
                <a:latin typeface="Bell MT" pitchFamily="18" charset="0"/>
              </a:rPr>
              <a:t> quickly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save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resources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run</a:t>
            </a:r>
            <a:r>
              <a:rPr lang="en-US" dirty="0" smtClean="0">
                <a:latin typeface="Bell MT" pitchFamily="18" charset="0"/>
              </a:rPr>
              <a:t> other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 for other users.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9978" y="179343"/>
            <a:ext cx="86535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Bell MT" pitchFamily="18" charset="0"/>
              </a:rPr>
              <a:t>Fast Deployment and Effective Scheduling</a:t>
            </a:r>
            <a:endParaRPr lang="en-US" sz="3200" b="1" dirty="0">
              <a:latin typeface="Bell MT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Pages>0</Pages>
  <Words>1092</Words>
  <Characters>0</Characters>
  <Application>Microsoft Office PowerPoint</Application>
  <DocSecurity>0</DocSecurity>
  <PresentationFormat>On-screen Show (4:3)</PresentationFormat>
  <Lines>0</Lines>
  <Paragraphs>118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默认设计模板</vt:lpstr>
      <vt:lpstr>默认设计模板_2</vt:lpstr>
      <vt:lpstr>Virtual Clusters and Resource Management : Live Migration Of VMs</vt:lpstr>
      <vt:lpstr>Design Issues of Virtual Cluster</vt:lpstr>
      <vt:lpstr>Outline</vt:lpstr>
      <vt:lpstr>Physical Cluster Vs Virtual Cluster</vt:lpstr>
      <vt:lpstr>Slide 5</vt:lpstr>
      <vt:lpstr>Slide 6</vt:lpstr>
      <vt:lpstr>Slide 7</vt:lpstr>
      <vt:lpstr>Slide 8</vt:lpstr>
      <vt:lpstr>Slide 9</vt:lpstr>
      <vt:lpstr>Concept of “Green Computing"</vt:lpstr>
      <vt:lpstr>Concept of “Green Computing"</vt:lpstr>
      <vt:lpstr>High-Performance  Virtual Storage</vt:lpstr>
      <vt:lpstr>High-Performance  Virtual Storage</vt:lpstr>
      <vt:lpstr>Slide 14</vt:lpstr>
      <vt:lpstr>Slide 15</vt:lpstr>
      <vt:lpstr>VMM Design Requirements</vt:lpstr>
      <vt:lpstr>Slide 17</vt:lpstr>
      <vt:lpstr>Slide 18</vt:lpstr>
      <vt:lpstr>Slide 19</vt:lpstr>
      <vt:lpstr>Slide 20</vt:lpstr>
      <vt:lpstr>Slide 21</vt:lpstr>
      <vt:lpstr>Summary</vt:lpstr>
      <vt:lpstr>Slide 23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TP-通用纹理</dc:subject>
  <dc:creator>果因PPT工作室</dc:creator>
  <cp:keywords>XS-普屏 4：3;SC-淡黄色;BG-浅色;DH-静态</cp:keywords>
  <cp:lastModifiedBy>staff</cp:lastModifiedBy>
  <cp:revision>75</cp:revision>
  <dcterms:created xsi:type="dcterms:W3CDTF">2012-01-17T13:48:00Z</dcterms:created>
  <dcterms:modified xsi:type="dcterms:W3CDTF">2017-07-26T09:35:16Z</dcterms:modified>
  <cp:category>UDi-主题模板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1033-8.1.0.3357</vt:lpwstr>
  </property>
</Properties>
</file>