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79" r:id="rId5"/>
    <p:sldId id="267" r:id="rId6"/>
    <p:sldId id="281" r:id="rId7"/>
    <p:sldId id="282" r:id="rId8"/>
    <p:sldId id="283" r:id="rId9"/>
    <p:sldId id="284" r:id="rId10"/>
    <p:sldId id="263" r:id="rId11"/>
    <p:sldId id="292" r:id="rId12"/>
    <p:sldId id="285" r:id="rId13"/>
    <p:sldId id="286" r:id="rId14"/>
    <p:sldId id="287" r:id="rId15"/>
    <p:sldId id="288" r:id="rId16"/>
    <p:sldId id="291" r:id="rId17"/>
    <p:sldId id="293" r:id="rId18"/>
    <p:sldId id="280" r:id="rId19"/>
    <p:sldId id="259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BE426-0485-4C82-85B1-399BCAD2A2FD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02D44-6B3F-401F-8074-58DE87A9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9C596E-CA5B-43EE-8F72-CCEFB6043459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D7A48E-01F3-42BE-9C37-F2197CC64286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64710-2312-4947-A748-8747519C23F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932E8B-1840-439A-A43F-3991AACDC36A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64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64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8078C-916C-48AE-828C-A5021A1690F0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5E345003-736D-4284-ABA1-2E877464BFBA}" type="slidenum"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35A5-0F1A-4D80-A7BE-572670FB1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C95E-8E27-45FF-AFE4-9D615E975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CDEA0-510D-4925-A25F-34E8A413E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704A-AF38-4088-B8AC-0E25E650A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68DC-37C1-49E0-9FF2-034513E0D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2186-990B-4C7D-B92A-12B9535B0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0524E-BD54-4DB0-8CC4-962B18953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79E009-E96D-4DA0-99B9-BEA9C6EAA829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BFC4-C78F-42C4-AF09-B0542D619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5D9DE-8013-4A65-99C8-5B86BE979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7E2DE-6E53-414E-AC86-DB44433B5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C62F-27AF-4B84-8BF7-8CE2FB869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37C85-1824-4C52-94F2-91EBA542975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C474B-E964-4899-8025-AC5571DB207C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1A29A-571D-4D7A-B75D-730583C224F1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CA1A0-2F41-48F6-A726-341762195DD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AC7B98-F6D6-49C9-B11C-6791E2D062D2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080398-55C3-41D3-8133-1BF274BC7A0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9AEBD-6725-4280-8BB6-B62E06E2543A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0D7C9D3-191C-4B27-898E-CECB560CEFCB}" type="slidenum">
              <a:rPr lang="en-US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A819A81-B322-4934-9981-379333315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0" y="6858000"/>
            <a:ext cx="9144000" cy="857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ym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9058" y="580986"/>
            <a:ext cx="8069372" cy="2811502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Virtual Clusters and Resource Management :</a:t>
            </a:r>
            <a:b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Migration of Memory, Files and Network Resources &amp; Dynamic Deployment of Clusters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979" y="3794130"/>
            <a:ext cx="8580555" cy="2263806"/>
          </a:xfrm>
        </p:spPr>
        <p:txBody>
          <a:bodyPr/>
          <a:lstStyle/>
          <a:p>
            <a:r>
              <a:rPr lang="en-US" altLang="zh-CN" sz="280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SSN </a:t>
            </a: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College of Engineering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latin typeface="Bell MT" pitchFamily="18" charset="0"/>
                <a:ea typeface="宋体" pitchFamily="2" charset="-122"/>
                <a:cs typeface="Times New Roman" pitchFamily="18" charset="0"/>
              </a:rPr>
              <a:t>Reference</a:t>
            </a: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: Distributed and Cloud Computing</a:t>
            </a:r>
            <a:b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K. Hwang, G. Fox and J. Dongarra</a:t>
            </a:r>
            <a:endParaRPr lang="en-IN" sz="2800" dirty="0" smtClean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70123"/>
            <a:ext cx="7772400" cy="1500187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Bell MT" pitchFamily="18" charset="0"/>
              </a:rPr>
              <a:t>Dynamic Deployment of Virtual Clusters</a:t>
            </a:r>
            <a:endParaRPr lang="en-US" sz="4400" b="1" dirty="0">
              <a:solidFill>
                <a:srgbClr val="C0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19057" y="490538"/>
            <a:ext cx="82519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Virtual Cluster Projects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" y="1075313"/>
            <a:ext cx="8985250" cy="556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909602"/>
            <a:ext cx="8135938" cy="573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COD Project @ DUKE </a:t>
            </a:r>
            <a:r>
              <a:rPr lang="en-US" sz="3200" b="1" dirty="0" err="1" smtClean="0">
                <a:solidFill>
                  <a:schemeClr val="tx1"/>
                </a:solidFill>
                <a:latin typeface="Bell MT" pitchFamily="18" charset="0"/>
              </a:rPr>
              <a:t>Univ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8463" y="215856"/>
            <a:ext cx="78565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Cluster-on-Demand (COD Project) </a:t>
            </a:r>
            <a:br>
              <a:rPr lang="en-US" sz="3200" b="1" dirty="0">
                <a:latin typeface="Bell MT" pitchFamily="18" charset="0"/>
              </a:rPr>
            </a:br>
            <a:r>
              <a:rPr lang="en-US" sz="3200" b="1" dirty="0">
                <a:latin typeface="Bell MT" pitchFamily="18" charset="0"/>
              </a:rPr>
              <a:t>at Duke University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70001"/>
            <a:ext cx="8229600" cy="5335630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The COD (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Cluster-on-Demand</a:t>
            </a:r>
            <a:r>
              <a:rPr lang="en-US" dirty="0" smtClean="0">
                <a:latin typeface="Bell MT" pitchFamily="18" charset="0"/>
              </a:rPr>
              <a:t>)  project is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management system for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dynamic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allocation</a:t>
            </a:r>
            <a:r>
              <a:rPr lang="en-US" dirty="0" smtClean="0">
                <a:latin typeface="Bell MT" pitchFamily="18" charset="0"/>
              </a:rPr>
              <a:t> of servers from a computing  pool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to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multiple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dirty="0" err="1" smtClean="0">
                <a:latin typeface="Bell MT" pitchFamily="18" charset="0"/>
              </a:rPr>
              <a:t>vClusters</a:t>
            </a:r>
            <a:r>
              <a:rPr lang="en-US" dirty="0" smtClean="0">
                <a:latin typeface="Bell MT" pitchFamily="18" charset="0"/>
              </a:rPr>
              <a:t> run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batch</a:t>
            </a:r>
            <a:r>
              <a:rPr lang="en-US" dirty="0" smtClean="0">
                <a:latin typeface="Bell MT" pitchFamily="18" charset="0"/>
              </a:rPr>
              <a:t> 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schedule</a:t>
            </a:r>
            <a:r>
              <a:rPr lang="en-US" dirty="0" smtClean="0">
                <a:latin typeface="Bell MT" pitchFamily="18" charset="0"/>
              </a:rPr>
              <a:t> from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Sun's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GridEngine</a:t>
            </a:r>
            <a:r>
              <a:rPr lang="en-US" dirty="0" smtClean="0">
                <a:latin typeface="Bell MT" pitchFamily="18" charset="0"/>
              </a:rPr>
              <a:t> on a web server cluster.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COD system can respond 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load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changes</a:t>
            </a:r>
            <a:r>
              <a:rPr lang="en-US" dirty="0" smtClean="0">
                <a:latin typeface="Bell MT" pitchFamily="18" charset="0"/>
              </a:rPr>
              <a:t>  in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restructuring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dynamically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Duke researchers used  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Sun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GridEngine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scheduler</a:t>
            </a:r>
            <a:r>
              <a:rPr lang="en-US" dirty="0" smtClean="0">
                <a:latin typeface="Bell MT" pitchFamily="18" charset="0"/>
              </a:rPr>
              <a:t>  to demonstrate  that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dynamic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clusters</a:t>
            </a:r>
            <a:r>
              <a:rPr lang="en-US" dirty="0" smtClean="0">
                <a:latin typeface="Bell MT" pitchFamily="18" charset="0"/>
              </a:rPr>
              <a:t> are an enabling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abstraction</a:t>
            </a:r>
            <a:r>
              <a:rPr lang="en-US" dirty="0" smtClean="0">
                <a:latin typeface="Bell MT" pitchFamily="18" charset="0"/>
              </a:rPr>
              <a:t>  for advanced  resource  management in computing  utilities such  as grids.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" y="1293074"/>
            <a:ext cx="8442384" cy="534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8463" y="215856"/>
            <a:ext cx="785653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0" dirty="0">
                <a:latin typeface="Bell MT" pitchFamily="18" charset="0"/>
              </a:rPr>
              <a:t>Cluster-on-Demand (COD Project) </a:t>
            </a:r>
            <a:br>
              <a:rPr lang="en-US" sz="3200" b="0" dirty="0">
                <a:latin typeface="Bell MT" pitchFamily="18" charset="0"/>
              </a:rPr>
            </a:br>
            <a:r>
              <a:rPr lang="en-US" sz="3200" b="0" dirty="0">
                <a:latin typeface="Bell MT" pitchFamily="18" charset="0"/>
              </a:rPr>
              <a:t>at Duke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40" y="910170"/>
            <a:ext cx="8617068" cy="573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401638" y="325395"/>
            <a:ext cx="8161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VIOLIN Project at Purdue University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923925" y="555625"/>
            <a:ext cx="732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01638" y="325395"/>
            <a:ext cx="8161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VIOLIN Project at Purdue University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Purdue</a:t>
            </a:r>
            <a:r>
              <a:rPr lang="en-US" dirty="0" smtClean="0">
                <a:latin typeface="Bell MT" pitchFamily="18" charset="0"/>
              </a:rPr>
              <a:t> 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VIOLIN</a:t>
            </a:r>
            <a:r>
              <a:rPr lang="en-US" dirty="0" smtClean="0">
                <a:latin typeface="Bell MT" pitchFamily="18" charset="0"/>
              </a:rPr>
              <a:t> Project applies  live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migration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reconfigure</a:t>
            </a:r>
            <a:r>
              <a:rPr lang="en-US" dirty="0" smtClean="0">
                <a:latin typeface="Bell MT" pitchFamily="18" charset="0"/>
              </a:rPr>
              <a:t> 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environment. 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 Its purpose  is to achieve 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better</a:t>
            </a:r>
            <a:r>
              <a:rPr lang="en-US" dirty="0" smtClean="0">
                <a:latin typeface="Bell MT" pitchFamily="18" charset="0"/>
              </a:rPr>
              <a:t> 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resource</a:t>
            </a:r>
            <a:r>
              <a:rPr lang="en-US" dirty="0" smtClean="0">
                <a:latin typeface="Bell MT" pitchFamily="18" charset="0"/>
              </a:rPr>
              <a:t> 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utilization</a:t>
            </a:r>
            <a:r>
              <a:rPr lang="en-US" dirty="0" smtClean="0">
                <a:latin typeface="Bell MT" pitchFamily="18" charset="0"/>
              </a:rPr>
              <a:t> in executing  multiple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jobs</a:t>
            </a:r>
            <a:r>
              <a:rPr lang="en-US" dirty="0" smtClean="0">
                <a:latin typeface="Bell MT" pitchFamily="18" charset="0"/>
              </a:rPr>
              <a:t> on multiple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cluster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domains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execution</a:t>
            </a:r>
            <a:r>
              <a:rPr lang="en-US" dirty="0" smtClean="0">
                <a:latin typeface="Bell MT" pitchFamily="18" charset="0"/>
              </a:rPr>
              <a:t>  environment  is able  to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relocate</a:t>
            </a:r>
            <a:r>
              <a:rPr lang="en-US" dirty="0" smtClean="0">
                <a:latin typeface="Bell MT" pitchFamily="18" charset="0"/>
              </a:rPr>
              <a:t>  itself across  the 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infrastructure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adaptation  is </a:t>
            </a: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Bell MT" pitchFamily="18" charset="0"/>
              </a:rPr>
              <a:t>transparent</a:t>
            </a:r>
            <a:r>
              <a:rPr lang="en-US" dirty="0" smtClean="0">
                <a:latin typeface="Bell MT" pitchFamily="18" charset="0"/>
              </a:rPr>
              <a:t> to both users  of virtual environments  and  administrations  of infrastructures.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981119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672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Memory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File System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Network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Live Migrations of VMs between 2 Xen enabled Hosts.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0070C0"/>
                </a:solidFill>
                <a:latin typeface="Bell MT" pitchFamily="18" charset="0"/>
              </a:rPr>
              <a:t>Dynamic Deployment of Virtual Clusters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endParaRPr lang="en-US" sz="32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95369" y="2589201"/>
            <a:ext cx="5762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i="1" dirty="0">
                <a:ea typeface="微软雅黑" pitchFamily="34" charset="-122"/>
              </a:rPr>
              <a:t>Thank You</a:t>
            </a:r>
            <a:endParaRPr lang="zh-CN" altLang="en-US" dirty="0"/>
          </a:p>
        </p:txBody>
      </p:sp>
      <p:sp>
        <p:nvSpPr>
          <p:cNvPr id="16388" name="TextBox 5"/>
          <p:cNvSpPr>
            <a:spLocks noChangeArrowheads="1"/>
          </p:cNvSpPr>
          <p:nvPr/>
        </p:nvSpPr>
        <p:spPr bwMode="auto">
          <a:xfrm>
            <a:off x="325438" y="4437063"/>
            <a:ext cx="445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Kozuka Gothic Pr6N B" charset="-128"/>
                <a:ea typeface="Kozuka Gothic Pr6N B" charset="-128"/>
                <a:sym typeface="Haettenschweiler" pitchFamily="34" charset="0"/>
              </a:rPr>
              <a:t>Kingsoft Office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361238" y="61023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191250" y="6172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777875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Design Issues of Virtual Cluster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7298"/>
            <a:ext cx="8229600" cy="4606952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Live Migration Of VMs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Memory, File system and Network 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Dynamic Deployment of Virtual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981119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67275"/>
          </a:xfrm>
        </p:spPr>
        <p:txBody>
          <a:bodyPr/>
          <a:lstStyle/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Memory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File System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Network Migration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C00000"/>
                </a:solidFill>
                <a:latin typeface="Bell MT" pitchFamily="18" charset="0"/>
              </a:rPr>
              <a:t>Live Migrations of VMs between 2 Xen enabled Hosts.</a:t>
            </a:r>
          </a:p>
          <a:p>
            <a:pPr marL="342900" indent="-342900" algn="l" eaLnBrk="1" hangingPunct="1">
              <a:buFont typeface="Wingdings" pitchFamily="2" charset="2"/>
              <a:buChar char="n"/>
            </a:pPr>
            <a:r>
              <a:rPr lang="en-US" sz="3200" b="1" dirty="0" smtClean="0">
                <a:solidFill>
                  <a:srgbClr val="0070C0"/>
                </a:solidFill>
                <a:latin typeface="Bell MT" pitchFamily="18" charset="0"/>
              </a:rPr>
              <a:t>Dynamic Deployment of Virtual Clusters</a:t>
            </a:r>
          </a:p>
          <a:p>
            <a:pPr marL="342900" indent="-342900" algn="l" eaLnBrk="1" hangingPunct="1"/>
            <a:endParaRPr lang="en-US" sz="32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Memory Migration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875"/>
            <a:ext cx="8229600" cy="5718216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Memory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dirty="0" smtClean="0">
                <a:latin typeface="Bell MT" pitchFamily="18" charset="0"/>
              </a:rPr>
              <a:t> is in the range of hundreds of megabytes to few gigabytes.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Internet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Suspend-Resume</a:t>
            </a:r>
            <a:r>
              <a:rPr lang="en-US" dirty="0" smtClean="0">
                <a:latin typeface="Bell MT" pitchFamily="18" charset="0"/>
              </a:rPr>
              <a:t> (ISR) technique memory states are likely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overlap</a:t>
            </a:r>
            <a:r>
              <a:rPr lang="en-US" dirty="0" smtClean="0">
                <a:latin typeface="Bell MT" pitchFamily="18" charset="0"/>
              </a:rPr>
              <a:t> in suspended and resumed instances of VM.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ISR exploits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Temporal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Locality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Temporal Locality refers that memory states differ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only</a:t>
            </a:r>
            <a:r>
              <a:rPr lang="en-US" dirty="0" smtClean="0">
                <a:latin typeface="Bell MT" pitchFamily="18" charset="0"/>
              </a:rPr>
              <a:t> by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amount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work</a:t>
            </a:r>
            <a:r>
              <a:rPr lang="en-US" dirty="0" smtClean="0">
                <a:latin typeface="Bell MT" pitchFamily="18" charset="0"/>
              </a:rPr>
              <a:t> done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since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is last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suspended</a:t>
            </a:r>
            <a:r>
              <a:rPr lang="en-US" dirty="0" smtClean="0">
                <a:latin typeface="Bell MT" pitchFamily="18" charset="0"/>
              </a:rPr>
              <a:t> and before being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initiating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Each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in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must be represented as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tree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small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sub-files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copy</a:t>
            </a:r>
            <a:r>
              <a:rPr lang="en-US" dirty="0" smtClean="0">
                <a:latin typeface="Bell MT" pitchFamily="18" charset="0"/>
              </a:rPr>
              <a:t> of tree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exist</a:t>
            </a:r>
            <a:r>
              <a:rPr lang="en-US" dirty="0" smtClean="0">
                <a:latin typeface="Bell MT" pitchFamily="18" charset="0"/>
              </a:rPr>
              <a:t> in both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suspended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resumed</a:t>
            </a:r>
            <a:r>
              <a:rPr lang="en-US" dirty="0" smtClean="0">
                <a:latin typeface="Bell MT" pitchFamily="18" charset="0"/>
              </a:rPr>
              <a:t> VM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This ensures that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transmission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only</a:t>
            </a:r>
            <a:r>
              <a:rPr lang="en-US" dirty="0" smtClean="0">
                <a:latin typeface="Bell MT" pitchFamily="18" charset="0"/>
              </a:rPr>
              <a:t> for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files</a:t>
            </a:r>
            <a:r>
              <a:rPr lang="en-US" dirty="0" smtClean="0">
                <a:latin typeface="Bell MT" pitchFamily="18" charset="0"/>
              </a:rPr>
              <a:t> which have been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changed</a:t>
            </a:r>
            <a:r>
              <a:rPr lang="en-US" dirty="0" smtClean="0">
                <a:latin typeface="Bell MT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File System Migration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875"/>
            <a:ext cx="8229600" cy="5718216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dirty="0" smtClean="0">
                <a:latin typeface="Bell MT" pitchFamily="18" charset="0"/>
              </a:rPr>
              <a:t>, system should provide VM with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consistent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location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independent</a:t>
            </a:r>
            <a:r>
              <a:rPr lang="en-US" dirty="0" smtClean="0">
                <a:latin typeface="Bell MT" pitchFamily="18" charset="0"/>
              </a:rPr>
              <a:t> view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available on all host.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Provide each VM with its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own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disk</a:t>
            </a:r>
            <a:r>
              <a:rPr lang="en-US" dirty="0" smtClean="0">
                <a:latin typeface="Bell MT" pitchFamily="18" charset="0"/>
              </a:rPr>
              <a:t> which the file system is mapped.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Now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transport</a:t>
            </a:r>
            <a:r>
              <a:rPr lang="en-US" dirty="0" smtClean="0">
                <a:latin typeface="Bell MT" pitchFamily="18" charset="0"/>
              </a:rPr>
              <a:t> the contents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disk</a:t>
            </a:r>
            <a:r>
              <a:rPr lang="en-US" dirty="0" smtClean="0">
                <a:latin typeface="Bell MT" pitchFamily="18" charset="0"/>
              </a:rPr>
              <a:t> along with other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states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If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disk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capacity</a:t>
            </a:r>
            <a:r>
              <a:rPr lang="en-US" dirty="0" smtClean="0">
                <a:latin typeface="Bell MT" pitchFamily="18" charset="0"/>
              </a:rPr>
              <a:t> is very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high</a:t>
            </a:r>
            <a:r>
              <a:rPr lang="en-US" dirty="0" smtClean="0">
                <a:latin typeface="Bell MT" pitchFamily="18" charset="0"/>
              </a:rPr>
              <a:t>, maintain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global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across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all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machines</a:t>
            </a:r>
            <a:r>
              <a:rPr lang="en-US" dirty="0" smtClean="0">
                <a:latin typeface="Bell MT" pitchFamily="18" charset="0"/>
              </a:rPr>
              <a:t> where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can be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located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Instead of having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distributed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, every VM will have access only to its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Copy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disk</a:t>
            </a:r>
            <a:r>
              <a:rPr lang="en-US" dirty="0" smtClean="0">
                <a:latin typeface="Bell MT" pitchFamily="18" charset="0"/>
              </a:rPr>
              <a:t> contents to VM’s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for resumed VM.</a:t>
            </a:r>
          </a:p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Spatial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Locality</a:t>
            </a:r>
            <a:r>
              <a:rPr lang="en-US" dirty="0" smtClean="0">
                <a:latin typeface="Bell MT" pitchFamily="18" charset="0"/>
              </a:rPr>
              <a:t>: Transmit only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difference</a:t>
            </a:r>
            <a:r>
              <a:rPr lang="en-US" dirty="0" smtClean="0">
                <a:latin typeface="Bell MT" pitchFamily="18" charset="0"/>
              </a:rPr>
              <a:t> between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two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systems</a:t>
            </a:r>
            <a:r>
              <a:rPr lang="en-US" dirty="0" smtClean="0">
                <a:latin typeface="Bell MT" pitchFamily="18" charset="0"/>
              </a:rPr>
              <a:t> at suspending and resuming locations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Network Migration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167"/>
            <a:ext cx="8229600" cy="5403923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should maintain all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open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connections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without</a:t>
            </a:r>
            <a:r>
              <a:rPr lang="en-US" dirty="0" smtClean="0">
                <a:latin typeface="Bell MT" pitchFamily="18" charset="0"/>
              </a:rPr>
              <a:t> relying on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forwarding</a:t>
            </a:r>
            <a:r>
              <a:rPr lang="en-US" dirty="0" smtClean="0">
                <a:latin typeface="Bell MT" pitchFamily="18" charset="0"/>
              </a:rPr>
              <a:t> or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redirection</a:t>
            </a:r>
            <a:r>
              <a:rPr lang="en-US" dirty="0" smtClean="0">
                <a:latin typeface="Bell MT" pitchFamily="18" charset="0"/>
              </a:rPr>
              <a:t> mechanisms.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locate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communicate</a:t>
            </a:r>
            <a:r>
              <a:rPr lang="en-US" dirty="0" smtClean="0">
                <a:latin typeface="Bell MT" pitchFamily="18" charset="0"/>
              </a:rPr>
              <a:t> with VM, each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is assigned with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IP</a:t>
            </a:r>
            <a:r>
              <a:rPr lang="en-US" dirty="0" smtClean="0">
                <a:latin typeface="Bell MT" pitchFamily="18" charset="0"/>
              </a:rPr>
              <a:t> address,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distinct</a:t>
            </a:r>
            <a:r>
              <a:rPr lang="en-US" dirty="0" smtClean="0">
                <a:latin typeface="Bell MT" pitchFamily="18" charset="0"/>
              </a:rPr>
              <a:t> from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IP</a:t>
            </a:r>
            <a:r>
              <a:rPr lang="en-US" dirty="0" smtClean="0">
                <a:latin typeface="Bell MT" pitchFamily="18" charset="0"/>
              </a:rPr>
              <a:t> address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VMM</a:t>
            </a:r>
            <a:r>
              <a:rPr lang="en-US" dirty="0" smtClean="0">
                <a:latin typeface="Bell MT" pitchFamily="18" charset="0"/>
              </a:rPr>
              <a:t> maintains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mapping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IP</a:t>
            </a:r>
            <a:r>
              <a:rPr lang="en-US" dirty="0" smtClean="0">
                <a:latin typeface="Bell MT" pitchFamily="18" charset="0"/>
              </a:rPr>
              <a:t> with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Virtual MAC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address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If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source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destination</a:t>
            </a:r>
            <a:r>
              <a:rPr lang="en-US" dirty="0" smtClean="0">
                <a:latin typeface="Bell MT" pitchFamily="18" charset="0"/>
              </a:rPr>
              <a:t> machines of VM migration are in a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single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LAN</a:t>
            </a:r>
            <a:r>
              <a:rPr lang="en-US" dirty="0" smtClean="0">
                <a:latin typeface="Bell MT" pitchFamily="18" charset="0"/>
              </a:rPr>
              <a:t>, migrating host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advertise</a:t>
            </a:r>
            <a:r>
              <a:rPr lang="en-US" dirty="0" smtClean="0">
                <a:latin typeface="Bell MT" pitchFamily="18" charset="0"/>
              </a:rPr>
              <a:t> that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IP</a:t>
            </a:r>
            <a:r>
              <a:rPr lang="en-US" dirty="0" smtClean="0">
                <a:latin typeface="Bell MT" pitchFamily="18" charset="0"/>
              </a:rPr>
              <a:t> is moved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new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location</a:t>
            </a:r>
            <a:r>
              <a:rPr lang="en-US" dirty="0" smtClean="0">
                <a:latin typeface="Bell MT" pitchFamily="18" charset="0"/>
              </a:rPr>
              <a:t>, which reconfigure all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peers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send</a:t>
            </a:r>
            <a:r>
              <a:rPr lang="en-US" dirty="0" smtClean="0">
                <a:latin typeface="Bell MT" pitchFamily="18" charset="0"/>
              </a:rPr>
              <a:t> files to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new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location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Copy Strategies in Live Migration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655"/>
            <a:ext cx="8229600" cy="5440436"/>
          </a:xfrm>
        </p:spPr>
        <p:txBody>
          <a:bodyPr/>
          <a:lstStyle/>
          <a:p>
            <a:pPr algn="just"/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Live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sz="2300" dirty="0" smtClean="0">
                <a:latin typeface="Bell MT" pitchFamily="18" charset="0"/>
              </a:rPr>
              <a:t> means moving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sz="2300" dirty="0" smtClean="0">
                <a:latin typeface="Bell MT" pitchFamily="18" charset="0"/>
              </a:rPr>
              <a:t> from one physical machine to another, while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keeping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OS</a:t>
            </a:r>
            <a:r>
              <a:rPr lang="en-US" sz="2300" dirty="0" smtClean="0">
                <a:latin typeface="Bell MT" pitchFamily="18" charset="0"/>
              </a:rPr>
              <a:t> environment and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applications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unbroken</a:t>
            </a:r>
            <a:r>
              <a:rPr lang="en-US" sz="2300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Pre-copy</a:t>
            </a:r>
            <a:r>
              <a:rPr lang="en-US" sz="2300" dirty="0" smtClean="0">
                <a:latin typeface="Bell MT" pitchFamily="18" charset="0"/>
              </a:rPr>
              <a:t>: VM could be migrated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without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suspending</a:t>
            </a:r>
            <a:r>
              <a:rPr lang="en-US" sz="2300" dirty="0" smtClean="0">
                <a:latin typeface="Bell MT" pitchFamily="18" charset="0"/>
              </a:rPr>
              <a:t> VM and keep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applications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running</a:t>
            </a:r>
            <a:r>
              <a:rPr lang="en-US" sz="2300" dirty="0" smtClean="0">
                <a:latin typeface="Bell MT" pitchFamily="18" charset="0"/>
              </a:rPr>
              <a:t> during migration.</a:t>
            </a:r>
          </a:p>
          <a:p>
            <a:pPr algn="just"/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First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transfer</a:t>
            </a:r>
            <a:r>
              <a:rPr lang="en-US" sz="2300" dirty="0" smtClean="0">
                <a:latin typeface="Bell MT" pitchFamily="18" charset="0"/>
              </a:rPr>
              <a:t> copies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all</a:t>
            </a:r>
            <a:r>
              <a:rPr lang="en-US" sz="2300" dirty="0" smtClean="0">
                <a:latin typeface="Bell MT" pitchFamily="18" charset="0"/>
              </a:rPr>
              <a:t> the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pages</a:t>
            </a:r>
            <a:r>
              <a:rPr lang="en-US" sz="2300" dirty="0" smtClean="0">
                <a:latin typeface="Bell MT" pitchFamily="18" charset="0"/>
              </a:rPr>
              <a:t> and copies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only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modified</a:t>
            </a:r>
            <a:r>
              <a:rPr lang="en-US" sz="2300" dirty="0" smtClean="0">
                <a:latin typeface="Bell MT" pitchFamily="18" charset="0"/>
              </a:rPr>
              <a:t> memory pages on subsequent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iterations</a:t>
            </a:r>
            <a:r>
              <a:rPr lang="en-US" sz="2300" dirty="0" smtClean="0">
                <a:latin typeface="Bell MT" pitchFamily="18" charset="0"/>
              </a:rPr>
              <a:t> until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writeable</a:t>
            </a:r>
            <a:r>
              <a:rPr lang="en-US" sz="2300" dirty="0" smtClean="0">
                <a:latin typeface="Bell MT" pitchFamily="18" charset="0"/>
              </a:rPr>
              <a:t> working set becomes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small</a:t>
            </a:r>
            <a:r>
              <a:rPr lang="en-US" sz="2300" dirty="0" smtClean="0">
                <a:latin typeface="Bell MT" pitchFamily="18" charset="0"/>
              </a:rPr>
              <a:t>..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Drawback</a:t>
            </a:r>
            <a:r>
              <a:rPr lang="en-US" sz="2300" dirty="0" smtClean="0">
                <a:latin typeface="Bell MT" pitchFamily="18" charset="0"/>
              </a:rPr>
              <a:t>: This consumes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large</a:t>
            </a:r>
            <a:r>
              <a:rPr lang="en-US" sz="2300" dirty="0" smtClean="0">
                <a:latin typeface="Bell MT" pitchFamily="18" charset="0"/>
              </a:rPr>
              <a:t> amount of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network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bandwidth</a:t>
            </a:r>
            <a:r>
              <a:rPr lang="en-US" sz="2300" dirty="0" smtClean="0">
                <a:latin typeface="Bell MT" pitchFamily="18" charset="0"/>
              </a:rPr>
              <a:t> to transfer dirty pages in each round.</a:t>
            </a:r>
          </a:p>
          <a:p>
            <a:pPr algn="just"/>
            <a:r>
              <a:rPr lang="en-US" sz="2300" dirty="0" smtClean="0">
                <a:latin typeface="Bell MT" pitchFamily="18" charset="0"/>
              </a:rPr>
              <a:t>When the network bandwidth is limited,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total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sz="2300" dirty="0" smtClean="0">
                <a:latin typeface="Bell MT" pitchFamily="18" charset="0"/>
              </a:rPr>
              <a:t> time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increases</a:t>
            </a:r>
            <a:r>
              <a:rPr lang="en-US" sz="2300" dirty="0" smtClean="0">
                <a:latin typeface="Bell MT" pitchFamily="18" charset="0"/>
              </a:rPr>
              <a:t> to 10 minutes.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Solution</a:t>
            </a:r>
            <a:r>
              <a:rPr lang="en-US" sz="2300" dirty="0" smtClean="0">
                <a:latin typeface="Bell MT" pitchFamily="18" charset="0"/>
              </a:rPr>
              <a:t>: We can set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maximum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number</a:t>
            </a:r>
            <a:r>
              <a:rPr lang="en-US" sz="2300" dirty="0" smtClean="0">
                <a:latin typeface="Bell MT" pitchFamily="18" charset="0"/>
              </a:rPr>
              <a:t> of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iterations</a:t>
            </a:r>
            <a:r>
              <a:rPr lang="en-US" sz="2300" dirty="0" smtClean="0">
                <a:latin typeface="Bell MT" pitchFamily="18" charset="0"/>
              </a:rPr>
              <a:t>.</a:t>
            </a:r>
          </a:p>
          <a:p>
            <a:pPr algn="just">
              <a:buNone/>
            </a:pPr>
            <a:endParaRPr lang="en-US" sz="2300" dirty="0" smtClean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Copy Strategies in Live Migration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167"/>
            <a:ext cx="8229600" cy="5403923"/>
          </a:xfrm>
        </p:spPr>
        <p:txBody>
          <a:bodyPr/>
          <a:lstStyle/>
          <a:p>
            <a:pPr algn="just"/>
            <a:r>
              <a:rPr lang="en-US" sz="2300" dirty="0" smtClean="0">
                <a:latin typeface="Bell MT" pitchFamily="18" charset="0"/>
              </a:rPr>
              <a:t>A </a:t>
            </a:r>
            <a:r>
              <a:rPr lang="en-US" sz="2300" b="1" dirty="0" err="1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Checkpointing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/recovery</a:t>
            </a:r>
            <a:r>
              <a:rPr lang="en-US" sz="2300" dirty="0" smtClean="0">
                <a:latin typeface="Bell MT" pitchFamily="18" charset="0"/>
              </a:rPr>
              <a:t> and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trace/replay</a:t>
            </a:r>
            <a:r>
              <a:rPr lang="en-US" sz="2300" dirty="0" smtClean="0">
                <a:latin typeface="Bell MT" pitchFamily="18" charset="0"/>
              </a:rPr>
              <a:t> approach is proposed to enable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fast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VM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sz="2300" dirty="0" smtClean="0">
                <a:latin typeface="Bell MT" pitchFamily="18" charset="0"/>
              </a:rPr>
              <a:t>. This reduces downtime and total migration time.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Post-Copy</a:t>
            </a:r>
            <a:r>
              <a:rPr lang="en-US" sz="2300" dirty="0" smtClean="0">
                <a:latin typeface="Bell MT" pitchFamily="18" charset="0"/>
              </a:rPr>
              <a:t>: All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memory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pages</a:t>
            </a:r>
            <a:r>
              <a:rPr lang="en-US" sz="2300" dirty="0" smtClean="0">
                <a:latin typeface="Bell MT" pitchFamily="18" charset="0"/>
              </a:rPr>
              <a:t> are transferred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only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once</a:t>
            </a:r>
            <a:r>
              <a:rPr lang="en-US" sz="2300" dirty="0" smtClean="0">
                <a:latin typeface="Bell MT" pitchFamily="18" charset="0"/>
              </a:rPr>
              <a:t> during the whole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sz="2300" dirty="0" smtClean="0">
                <a:latin typeface="Bell MT" pitchFamily="18" charset="0"/>
              </a:rPr>
              <a:t> process. 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Advantage</a:t>
            </a:r>
            <a:r>
              <a:rPr lang="en-US" sz="2300" dirty="0" smtClean="0">
                <a:latin typeface="Bell MT" pitchFamily="18" charset="0"/>
              </a:rPr>
              <a:t>: Total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migration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time</a:t>
            </a:r>
            <a:r>
              <a:rPr lang="en-US" sz="2300" dirty="0" smtClean="0">
                <a:latin typeface="Bell MT" pitchFamily="18" charset="0"/>
              </a:rPr>
              <a:t> is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reduced</a:t>
            </a:r>
            <a:r>
              <a:rPr lang="en-US" sz="2300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Drawback</a:t>
            </a:r>
            <a:r>
              <a:rPr lang="en-US" sz="2300" dirty="0" smtClean="0">
                <a:latin typeface="Bell MT" pitchFamily="18" charset="0"/>
              </a:rPr>
              <a:t>: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Downtime</a:t>
            </a:r>
            <a:r>
              <a:rPr lang="en-US" sz="2300" dirty="0" smtClean="0">
                <a:latin typeface="Bell MT" pitchFamily="18" charset="0"/>
              </a:rPr>
              <a:t> is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higher</a:t>
            </a:r>
            <a:r>
              <a:rPr lang="en-US" sz="2300" dirty="0" smtClean="0">
                <a:latin typeface="Bell MT" pitchFamily="18" charset="0"/>
              </a:rPr>
              <a:t> because latency of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fetching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pages</a:t>
            </a:r>
            <a:r>
              <a:rPr lang="en-US" sz="2300" dirty="0" smtClean="0">
                <a:latin typeface="Bell MT" pitchFamily="18" charset="0"/>
              </a:rPr>
              <a:t> from source node before VM is resumed on target.</a:t>
            </a:r>
          </a:p>
          <a:p>
            <a:pPr algn="just"/>
            <a:r>
              <a:rPr lang="en-US" sz="2300" b="1" dirty="0" smtClean="0">
                <a:solidFill>
                  <a:srgbClr val="C00000"/>
                </a:solidFill>
                <a:latin typeface="Bell MT" pitchFamily="18" charset="0"/>
              </a:rPr>
              <a:t>Solution</a:t>
            </a:r>
            <a:r>
              <a:rPr lang="en-US" sz="2300" dirty="0" smtClean="0">
                <a:latin typeface="Bell MT" pitchFamily="18" charset="0"/>
              </a:rPr>
              <a:t>: Memory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compression</a:t>
            </a:r>
            <a:r>
              <a:rPr lang="en-US" sz="2300" dirty="0" smtClean="0">
                <a:latin typeface="Bell MT" pitchFamily="18" charset="0"/>
              </a:rPr>
              <a:t> and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decompression</a:t>
            </a:r>
            <a:r>
              <a:rPr lang="en-US" sz="2300" dirty="0" smtClean="0">
                <a:latin typeface="Bell MT" pitchFamily="18" charset="0"/>
              </a:rPr>
              <a:t> algorithms can be applied to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reduce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memory</a:t>
            </a:r>
            <a:r>
              <a:rPr lang="en-US" sz="2300" dirty="0" smtClean="0">
                <a:latin typeface="Bell MT" pitchFamily="18" charset="0"/>
              </a:rPr>
              <a:t> </a:t>
            </a:r>
            <a:r>
              <a:rPr lang="en-US" sz="2300" b="1" dirty="0" smtClean="0">
                <a:solidFill>
                  <a:schemeClr val="accent1">
                    <a:lumMod val="50000"/>
                  </a:schemeClr>
                </a:solidFill>
                <a:latin typeface="Bell MT" pitchFamily="18" charset="0"/>
              </a:rPr>
              <a:t>overhead</a:t>
            </a:r>
            <a:r>
              <a:rPr lang="en-US" sz="2300" dirty="0" smtClean="0">
                <a:latin typeface="Bell MT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63525" y="146050"/>
            <a:ext cx="86535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latin typeface="Bell MT" pitchFamily="18" charset="0"/>
              </a:rPr>
              <a:t>Live Migration of </a:t>
            </a:r>
            <a:r>
              <a:rPr lang="en-US" sz="3200" b="1" dirty="0" smtClean="0">
                <a:latin typeface="Bell MT" pitchFamily="18" charset="0"/>
              </a:rPr>
              <a:t>VM in Xen environment</a:t>
            </a:r>
            <a:endParaRPr lang="en-US" sz="3200" b="1" dirty="0">
              <a:latin typeface="Bell MT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525" y="909603"/>
            <a:ext cx="8653522" cy="580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Pages>0</Pages>
  <Words>641</Words>
  <Characters>0</Characters>
  <Application>Microsoft Office PowerPoint</Application>
  <DocSecurity>0</DocSecurity>
  <PresentationFormat>On-screen Show (4:3)</PresentationFormat>
  <Lines>0</Lines>
  <Paragraphs>73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默认设计模板</vt:lpstr>
      <vt:lpstr>默认设计模板_2</vt:lpstr>
      <vt:lpstr>Virtual Clusters and Resource Management : Migration of Memory, Files and Network Resources &amp; Dynamic Deployment of Clusters</vt:lpstr>
      <vt:lpstr>Design Issues of Virtual Cluster</vt:lpstr>
      <vt:lpstr>Outline</vt:lpstr>
      <vt:lpstr>Memory Migration</vt:lpstr>
      <vt:lpstr>File System Migration</vt:lpstr>
      <vt:lpstr>Network Migration</vt:lpstr>
      <vt:lpstr>Copy Strategies in Live Migration</vt:lpstr>
      <vt:lpstr>Copy Strategies in Live Migration</vt:lpstr>
      <vt:lpstr>Slide 9</vt:lpstr>
      <vt:lpstr>Slide 10</vt:lpstr>
      <vt:lpstr>Slide 11</vt:lpstr>
      <vt:lpstr>COD Project @ DUKE Univ</vt:lpstr>
      <vt:lpstr>Slide 13</vt:lpstr>
      <vt:lpstr>Slide 14</vt:lpstr>
      <vt:lpstr>Slide 15</vt:lpstr>
      <vt:lpstr>Slide 16</vt:lpstr>
      <vt:lpstr>Summary</vt:lpstr>
      <vt:lpstr>Slide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TP-通用纹理</dc:subject>
  <dc:creator>果因PPT工作室</dc:creator>
  <cp:keywords>XS-普屏 4：3;SC-淡黄色;BG-浅色;DH-静态</cp:keywords>
  <cp:lastModifiedBy>staff</cp:lastModifiedBy>
  <cp:revision>126</cp:revision>
  <dcterms:created xsi:type="dcterms:W3CDTF">2012-01-17T13:48:00Z</dcterms:created>
  <dcterms:modified xsi:type="dcterms:W3CDTF">2017-07-26T09:35:25Z</dcterms:modified>
  <cp:category>UDi-主题模板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1033-8.1.0.3357</vt:lpwstr>
  </property>
</Properties>
</file>