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31"/>
  </p:notesMasterIdLst>
  <p:sldIdLst>
    <p:sldId id="256" r:id="rId3"/>
    <p:sldId id="294" r:id="rId4"/>
    <p:sldId id="267" r:id="rId5"/>
    <p:sldId id="295" r:id="rId6"/>
    <p:sldId id="281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17" r:id="rId15"/>
    <p:sldId id="303" r:id="rId16"/>
    <p:sldId id="315" r:id="rId17"/>
    <p:sldId id="316" r:id="rId18"/>
    <p:sldId id="304" r:id="rId19"/>
    <p:sldId id="305" r:id="rId20"/>
    <p:sldId id="306" r:id="rId21"/>
    <p:sldId id="307" r:id="rId22"/>
    <p:sldId id="308" r:id="rId23"/>
    <p:sldId id="309" r:id="rId24"/>
    <p:sldId id="311" r:id="rId25"/>
    <p:sldId id="312" r:id="rId26"/>
    <p:sldId id="310" r:id="rId27"/>
    <p:sldId id="314" r:id="rId28"/>
    <p:sldId id="280" r:id="rId29"/>
    <p:sldId id="259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  <p:clrMru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BE426-0485-4C82-85B1-399BCAD2A2FD}" type="datetimeFigureOut">
              <a:rPr lang="en-US" smtClean="0"/>
              <a:pPr/>
              <a:t>7/26/2017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02D44-6B3F-401F-8074-58DE87A98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Copyright © 2009 EMC Corporation. Do not Copy - All Rights Reserved.</a:t>
            </a: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4"/>
          <p:cNvSpPr>
            <a:spLocks noGrp="1" noChangeAspect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68825" cy="3427413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 txBox="1">
            <a:spLocks noGrp="1" noChangeArrowheads="1"/>
          </p:cNvSpPr>
          <p:nvPr/>
        </p:nvSpPr>
        <p:spPr bwMode="auto">
          <a:xfrm>
            <a:off x="3885903" y="8687405"/>
            <a:ext cx="2972097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623" tIns="43312" rIns="86623" bIns="43312" anchor="b"/>
          <a:lstStyle/>
          <a:p>
            <a:pPr algn="r" defTabSz="866433"/>
            <a:fld id="{DE3CB939-EC52-41C0-9288-646A54774A39}" type="slidenum">
              <a:rPr kumimoji="1" lang="en-US" altLang="zh-CN" sz="1100">
                <a:latin typeface="Times New Roman" pitchFamily="18" charset="0"/>
              </a:rPr>
              <a:pPr algn="r" defTabSz="866433"/>
              <a:t>26</a:t>
            </a:fld>
            <a:endParaRPr kumimoji="1" lang="en-US" altLang="zh-CN" sz="1100" dirty="0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8988" y="684213"/>
            <a:ext cx="2741612" cy="20574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4680" y="2973918"/>
            <a:ext cx="6268641" cy="5819321"/>
          </a:xfrm>
          <a:noFill/>
        </p:spPr>
        <p:txBody>
          <a:bodyPr lIns="91209" tIns="45606" rIns="91209" bIns="45606"/>
          <a:lstStyle/>
          <a:p>
            <a:endParaRPr lang="en-US" smtClean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664710-2312-4947-A748-8747519C23F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932E8B-1840-439A-A43F-3991AACDC36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064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064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168078C-916C-48AE-828C-A5021A1690F0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sz="1000" smtClean="0"/>
              <a:t>Copyright © 2012, Elsevier Inc. All rights reserved.</a:t>
            </a:r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1 - </a:t>
            </a:r>
            <a:fld id="{5E345003-736D-4284-ABA1-2E877464BFBA}" type="slidenum">
              <a:rPr lang="en-US" sz="10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sz="100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C35A5-0F1A-4D80-A7BE-572670FB17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C95E-8E27-45FF-AFE4-9D615E9752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CDEA0-510D-4925-A25F-34E8A413E8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A704A-AF38-4088-B8AC-0E25E650AE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68DC-37C1-49E0-9FF2-034513E0D3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C2186-990B-4C7D-B92A-12B9535B0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0524E-BD54-4DB0-8CC4-962B18953B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79E009-E96D-4DA0-99B9-BEA9C6EAA829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2BFC4-C78F-42C4-AF09-B0542D6194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5D9DE-8013-4A65-99C8-5B86BE9790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7E2DE-6E53-414E-AC86-DB44433B53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BC62F-27AF-4B84-8BF7-8CE2FB869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C37C85-1824-4C52-94F2-91EBA542975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038600" cy="4867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88C474B-E964-4899-8025-AC5571DB207C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81A29A-571D-4D7A-B75D-730583C224F1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C5CA1A0-2F41-48F6-A726-341762195DD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6AC7B98-F6D6-49C9-B11C-6791E2D062D2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080398-55C3-41D3-8133-1BF274BC7A03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Arial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79AEBD-6725-4280-8BB6-B62E06E2543A}" type="slidenum">
              <a:rPr lang="en-US" altLang="en-US"/>
              <a:pPr>
                <a:defRPr/>
              </a:pPr>
              <a:t>‹#›</a:t>
            </a:fld>
            <a:endParaRPr lang="zh-CN" altLang="en-US" sz="18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96975"/>
            <a:ext cx="8229600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单击此处编辑母版文本样式</a:t>
            </a:r>
          </a:p>
          <a:p>
            <a:pPr lvl="1"/>
            <a:r>
              <a:rPr lang="zh-CN" smtClean="0">
                <a:sym typeface="Arial" pitchFamily="34" charset="0"/>
              </a:rPr>
              <a:t>第二级</a:t>
            </a:r>
          </a:p>
          <a:p>
            <a:pPr lvl="2"/>
            <a:r>
              <a:rPr lang="zh-CN" smtClean="0">
                <a:sym typeface="Arial" pitchFamily="34" charset="0"/>
              </a:rPr>
              <a:t>第三级</a:t>
            </a:r>
          </a:p>
          <a:p>
            <a:pPr lvl="3"/>
            <a:r>
              <a:rPr lang="zh-CN" smtClean="0">
                <a:sym typeface="Arial" pitchFamily="34" charset="0"/>
              </a:rPr>
              <a:t>第四级</a:t>
            </a:r>
          </a:p>
          <a:p>
            <a:pPr lvl="4"/>
            <a:r>
              <a:rPr lang="zh-CN" smtClean="0">
                <a:sym typeface="Arial" pitchFamily="34" charset="0"/>
              </a:rPr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10D7C9D3-191C-4B27-898E-CECB560CEFCB}" type="slidenum">
              <a:rPr lang="en-US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微软雅黑" pitchFamily="34" charset="-122"/>
          <a:sym typeface="Arial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  <a:sym typeface="Arial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2000">
          <a:solidFill>
            <a:schemeClr val="tx1"/>
          </a:solidFill>
          <a:latin typeface="+mn-lt"/>
          <a:ea typeface="+mn-ea"/>
          <a:sym typeface="Arial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•"/>
        <a:defRPr sz="2400">
          <a:solidFill>
            <a:schemeClr val="tx1"/>
          </a:solidFill>
          <a:latin typeface="+mn-lt"/>
          <a:ea typeface="+mn-ea"/>
          <a:sym typeface="Arial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–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Clr>
          <a:schemeClr val="folHlink"/>
        </a:buClr>
        <a:buSzPct val="100000"/>
        <a:buFont typeface="Wingdings" pitchFamily="2" charset="2"/>
        <a:buChar char="»"/>
        <a:defRPr sz="1600">
          <a:solidFill>
            <a:schemeClr val="tx1"/>
          </a:solidFill>
          <a:latin typeface="+mn-lt"/>
          <a:ea typeface="+mn-ea"/>
          <a:sym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AA819A81-B322-4934-9981-379333315E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ChangeArrowheads="1"/>
          </p:cNvSpPr>
          <p:nvPr/>
        </p:nvSpPr>
        <p:spPr bwMode="auto">
          <a:xfrm>
            <a:off x="0" y="6858000"/>
            <a:ext cx="9144000" cy="8572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>
              <a:sym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19058" y="1092168"/>
            <a:ext cx="8069372" cy="2300320"/>
          </a:xfrm>
        </p:spPr>
        <p:txBody>
          <a:bodyPr/>
          <a:lstStyle/>
          <a:p>
            <a:pPr algn="ctr" eaLnBrk="1" hangingPunct="1"/>
            <a:r>
              <a:rPr lang="en-US" sz="4000" b="1" dirty="0" smtClean="0">
                <a:solidFill>
                  <a:schemeClr val="tx1"/>
                </a:solidFill>
                <a:latin typeface="Bell MT" pitchFamily="18" charset="0"/>
              </a:rPr>
              <a:t>Virtualization for Data Center Automation</a:t>
            </a:r>
            <a:endParaRPr lang="en-US" sz="4000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979" y="3794130"/>
            <a:ext cx="8580555" cy="2263806"/>
          </a:xfrm>
        </p:spPr>
        <p:txBody>
          <a:bodyPr/>
          <a:lstStyle/>
          <a:p>
            <a:r>
              <a:rPr lang="en-US" altLang="zh-CN" sz="280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SSN 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College of Engineering</a:t>
            </a:r>
          </a:p>
          <a:p>
            <a:r>
              <a:rPr lang="en-US" altLang="zh-CN" sz="2800" dirty="0" smtClean="0">
                <a:solidFill>
                  <a:srgbClr val="C00000"/>
                </a:solidFill>
                <a:latin typeface="Bell MT" pitchFamily="18" charset="0"/>
                <a:ea typeface="宋体" pitchFamily="2" charset="-122"/>
                <a:cs typeface="Times New Roman" pitchFamily="18" charset="0"/>
              </a:rPr>
              <a:t>Reference</a:t>
            </a: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: Distributed and Cloud Computing</a:t>
            </a:r>
            <a:b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</a:br>
            <a:r>
              <a:rPr lang="en-US" altLang="zh-CN" sz="2800" dirty="0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K. Hwang, G. Fox and J. </a:t>
            </a:r>
            <a:r>
              <a:rPr lang="en-US" altLang="zh-CN" sz="2800" dirty="0" err="1" smtClean="0">
                <a:latin typeface="Bell MT" pitchFamily="18" charset="0"/>
                <a:ea typeface="宋体" pitchFamily="2" charset="-122"/>
                <a:cs typeface="Times New Roman" pitchFamily="18" charset="0"/>
              </a:rPr>
              <a:t>Dongarra</a:t>
            </a:r>
            <a:endParaRPr lang="en-IN" sz="2800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763" y="485775"/>
            <a:ext cx="849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Virtualization for Datacenter Automation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solidFill>
                  <a:srgbClr val="FF0000"/>
                </a:solidFill>
                <a:latin typeface="Bell MT" pitchFamily="18" charset="0"/>
              </a:rPr>
              <a:t>to serve millions of clients, simultaneously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4825" y="19812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b="0" dirty="0">
                <a:latin typeface="Bell MT" pitchFamily="18" charset="0"/>
              </a:rPr>
              <a:t>   </a:t>
            </a:r>
            <a:r>
              <a:rPr lang="en-US" dirty="0" smtClean="0">
                <a:latin typeface="Bell MT" pitchFamily="18" charset="0"/>
              </a:rPr>
              <a:t>   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Server 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Consolidation in Virtualized Datacenter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  <a:latin typeface="Bell MT" pitchFamily="18" charset="0"/>
              </a:rPr>
              <a:t>     Virtual Storage Provisioning and </a:t>
            </a:r>
            <a:r>
              <a:rPr lang="en-US" sz="2400" b="1" dirty="0" smtClean="0">
                <a:solidFill>
                  <a:srgbClr val="002060"/>
                </a:solidFill>
                <a:latin typeface="Bell MT" pitchFamily="18" charset="0"/>
              </a:rPr>
              <a:t>De-provisioning</a:t>
            </a:r>
            <a:endParaRPr lang="en-US" sz="2400" b="1" dirty="0">
              <a:solidFill>
                <a:srgbClr val="002060"/>
              </a:solidFill>
              <a:latin typeface="Bell MT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Cloud Operating Systems for Virtual Datacenters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Trust Management in virtualized Datacenters</a:t>
            </a:r>
            <a:r>
              <a:rPr lang="en-US" sz="2400" b="0" dirty="0">
                <a:latin typeface="Bell MT" pitchFamily="18" charset="0"/>
              </a:rPr>
              <a:t/>
            </a:r>
            <a:br>
              <a:rPr lang="en-US" sz="2400" b="0" dirty="0">
                <a:latin typeface="Bell MT" pitchFamily="18" charset="0"/>
              </a:rPr>
            </a:br>
            <a:endParaRPr lang="en-US" sz="2400" b="0" dirty="0">
              <a:solidFill>
                <a:srgbClr val="66FFFF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Virtual Storage Management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544" y="777875"/>
            <a:ext cx="8229600" cy="590078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virtualization</a:t>
            </a:r>
            <a:r>
              <a:rPr lang="en-US" dirty="0" smtClean="0">
                <a:latin typeface="Bell MT" pitchFamily="18" charset="0"/>
              </a:rPr>
              <a:t> was largely used to describe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aggregation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repartitioning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disks</a:t>
            </a:r>
            <a:r>
              <a:rPr lang="en-US" dirty="0" smtClean="0">
                <a:latin typeface="Bell MT" pitchFamily="18" charset="0"/>
              </a:rPr>
              <a:t> for use by physical machines.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Generally,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data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stored</a:t>
            </a:r>
            <a:r>
              <a:rPr lang="en-US" dirty="0" smtClean="0">
                <a:latin typeface="Bell MT" pitchFamily="18" charset="0"/>
              </a:rPr>
              <a:t> in this environment can be classified into two categories: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application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data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 most important aspects of system virtualization are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encapsulation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isolation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Traditional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operating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applications</a:t>
            </a:r>
            <a:r>
              <a:rPr lang="en-US" dirty="0" smtClean="0">
                <a:latin typeface="Bell MT" pitchFamily="18" charset="0"/>
              </a:rPr>
              <a:t> running on them can be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encapsulated</a:t>
            </a:r>
            <a:r>
              <a:rPr lang="en-US" dirty="0" smtClean="0">
                <a:latin typeface="Bell MT" pitchFamily="18" charset="0"/>
              </a:rPr>
              <a:t> in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Only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operating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runs in a virtualization while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many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applications</a:t>
            </a:r>
            <a:r>
              <a:rPr lang="en-US" dirty="0" smtClean="0">
                <a:latin typeface="Bell MT" pitchFamily="18" charset="0"/>
              </a:rPr>
              <a:t> run in the operating system.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System virtualization allows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multiple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 to run on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machine</a:t>
            </a:r>
            <a:r>
              <a:rPr lang="en-US" dirty="0" smtClean="0">
                <a:latin typeface="Bell MT" pitchFamily="18" charset="0"/>
              </a:rPr>
              <a:t> and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 are completely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isolated</a:t>
            </a:r>
            <a:r>
              <a:rPr lang="en-US" dirty="0" smtClean="0">
                <a:latin typeface="Bell MT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Virtual Storage Management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7875"/>
            <a:ext cx="8229600" cy="590078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Virtualization</a:t>
            </a:r>
            <a:r>
              <a:rPr lang="en-US" dirty="0" smtClean="0">
                <a:latin typeface="Bell MT" pitchFamily="18" charset="0"/>
              </a:rPr>
              <a:t> procedure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complicates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operations. 	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Operations such as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remapping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volumes</a:t>
            </a:r>
            <a:r>
              <a:rPr lang="en-US" dirty="0" smtClean="0">
                <a:latin typeface="Bell MT" pitchFamily="18" charset="0"/>
              </a:rPr>
              <a:t> across hosts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check-pointing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disks</a:t>
            </a:r>
            <a:r>
              <a:rPr lang="en-US" dirty="0" smtClean="0">
                <a:latin typeface="Bell MT" pitchFamily="18" charset="0"/>
              </a:rPr>
              <a:t> are frequently clumsy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In data centers, there are often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thousands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VMs</a:t>
            </a:r>
            <a:r>
              <a:rPr lang="en-US" dirty="0" smtClean="0">
                <a:latin typeface="Bell MT" pitchFamily="18" charset="0"/>
              </a:rPr>
              <a:t>, which cause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 to become flooded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Lot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research</a:t>
            </a:r>
            <a:r>
              <a:rPr lang="en-US" dirty="0" smtClean="0">
                <a:latin typeface="Bell MT" pitchFamily="18" charset="0"/>
              </a:rPr>
              <a:t> is going on in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Virtualization</a:t>
            </a:r>
            <a:r>
              <a:rPr lang="en-US" dirty="0" smtClean="0">
                <a:latin typeface="Bell MT" pitchFamily="18" charset="0"/>
              </a:rPr>
              <a:t>, to make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management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easy</a:t>
            </a:r>
            <a:r>
              <a:rPr lang="en-US" dirty="0" smtClean="0">
                <a:latin typeface="Bell MT" pitchFamily="18" charset="0"/>
              </a:rPr>
              <a:t> while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enhancing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performance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reducing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amount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occupied by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Parallax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dirty="0" smtClean="0">
                <a:latin typeface="Bell MT" pitchFamily="18" charset="0"/>
              </a:rPr>
              <a:t>is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distributed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customized for virtualization environments. </a:t>
            </a: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Content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Addressable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Storage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(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CAS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)</a:t>
            </a:r>
            <a:r>
              <a:rPr lang="en-US" dirty="0" smtClean="0">
                <a:latin typeface="Bell MT" pitchFamily="18" charset="0"/>
              </a:rPr>
              <a:t> is a solution to reduce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total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size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142"/>
          <p:cNvSpPr>
            <a:spLocks noChangeShapeType="1"/>
          </p:cNvSpPr>
          <p:nvPr/>
        </p:nvSpPr>
        <p:spPr bwMode="auto">
          <a:xfrm flipH="1">
            <a:off x="3114675" y="2235200"/>
            <a:ext cx="855663" cy="2968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68362"/>
          </a:xfrm>
        </p:spPr>
        <p:txBody>
          <a:bodyPr/>
          <a:lstStyle/>
          <a:p>
            <a:pPr algn="ctr" eaLnBrk="1" hangingPunct="1"/>
            <a:r>
              <a:rPr lang="en-US" sz="3200" dirty="0" smtClean="0">
                <a:solidFill>
                  <a:schemeClr val="tx1"/>
                </a:solidFill>
                <a:latin typeface="Bell MT" pitchFamily="18" charset="0"/>
              </a:rPr>
              <a:t>Monitoring Storage Infrastructure</a:t>
            </a:r>
          </a:p>
        </p:txBody>
      </p:sp>
      <p:sp>
        <p:nvSpPr>
          <p:cNvPr id="3115321" name="Rectangle 313"/>
          <p:cNvSpPr>
            <a:spLocks noChangeArrowheads="1"/>
          </p:cNvSpPr>
          <p:nvPr/>
        </p:nvSpPr>
        <p:spPr bwMode="auto">
          <a:xfrm>
            <a:off x="5327650" y="4137025"/>
            <a:ext cx="2873375" cy="623888"/>
          </a:xfrm>
          <a:prstGeom prst="rect">
            <a:avLst/>
          </a:prstGeom>
          <a:solidFill>
            <a:srgbClr val="F7E3A1"/>
          </a:solidFill>
          <a:ln w="317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000" dirty="0"/>
              <a:t>Accessibility</a:t>
            </a:r>
          </a:p>
        </p:txBody>
      </p:sp>
      <p:sp>
        <p:nvSpPr>
          <p:cNvPr id="3115322" name="Rectangle 314"/>
          <p:cNvSpPr>
            <a:spLocks noChangeArrowheads="1"/>
          </p:cNvSpPr>
          <p:nvPr/>
        </p:nvSpPr>
        <p:spPr bwMode="auto">
          <a:xfrm>
            <a:off x="5329238" y="4760913"/>
            <a:ext cx="2873375" cy="623887"/>
          </a:xfrm>
          <a:prstGeom prst="rect">
            <a:avLst/>
          </a:prstGeom>
          <a:solidFill>
            <a:srgbClr val="F7E3A1"/>
          </a:solidFill>
          <a:ln w="317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000" dirty="0"/>
              <a:t>Capacity</a:t>
            </a:r>
          </a:p>
        </p:txBody>
      </p:sp>
      <p:sp>
        <p:nvSpPr>
          <p:cNvPr id="3115323" name="Rectangle 315"/>
          <p:cNvSpPr>
            <a:spLocks noChangeArrowheads="1"/>
          </p:cNvSpPr>
          <p:nvPr/>
        </p:nvSpPr>
        <p:spPr bwMode="auto">
          <a:xfrm>
            <a:off x="5327650" y="5327650"/>
            <a:ext cx="2873375" cy="623888"/>
          </a:xfrm>
          <a:prstGeom prst="rect">
            <a:avLst/>
          </a:prstGeom>
          <a:solidFill>
            <a:srgbClr val="F7E3A1"/>
          </a:solidFill>
          <a:ln w="317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000" dirty="0"/>
              <a:t>Performance</a:t>
            </a:r>
          </a:p>
        </p:txBody>
      </p:sp>
      <p:sp>
        <p:nvSpPr>
          <p:cNvPr id="3115324" name="Rectangle 316"/>
          <p:cNvSpPr>
            <a:spLocks noChangeArrowheads="1"/>
          </p:cNvSpPr>
          <p:nvPr/>
        </p:nvSpPr>
        <p:spPr bwMode="auto">
          <a:xfrm>
            <a:off x="5327650" y="5951538"/>
            <a:ext cx="2873375" cy="623887"/>
          </a:xfrm>
          <a:prstGeom prst="rect">
            <a:avLst/>
          </a:prstGeom>
          <a:solidFill>
            <a:srgbClr val="F7E3A1"/>
          </a:solidFill>
          <a:ln w="3175" algn="ctr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algn="ctr" defTabSz="941388"/>
            <a:r>
              <a:rPr lang="en-US" sz="2000" dirty="0"/>
              <a:t>Security</a:t>
            </a:r>
          </a:p>
        </p:txBody>
      </p:sp>
      <p:sp>
        <p:nvSpPr>
          <p:cNvPr id="6152" name="Text Box 320"/>
          <p:cNvSpPr txBox="1">
            <a:spLocks noChangeArrowheads="1"/>
          </p:cNvSpPr>
          <p:nvPr/>
        </p:nvSpPr>
        <p:spPr bwMode="auto">
          <a:xfrm>
            <a:off x="357188" y="4210050"/>
            <a:ext cx="2228850" cy="2127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</a:rPr>
              <a:t>Network</a:t>
            </a:r>
          </a:p>
        </p:txBody>
      </p:sp>
      <p:sp>
        <p:nvSpPr>
          <p:cNvPr id="6153" name="Line 321"/>
          <p:cNvSpPr>
            <a:spLocks noChangeShapeType="1"/>
          </p:cNvSpPr>
          <p:nvPr/>
        </p:nvSpPr>
        <p:spPr bwMode="auto">
          <a:xfrm flipH="1">
            <a:off x="1619250" y="2817813"/>
            <a:ext cx="693738" cy="619125"/>
          </a:xfrm>
          <a:prstGeom prst="line">
            <a:avLst/>
          </a:prstGeom>
          <a:noFill/>
          <a:ln w="3175">
            <a:solidFill>
              <a:srgbClr val="0000FF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54" name="Rectangle 350"/>
          <p:cNvSpPr>
            <a:spLocks noChangeArrowheads="1"/>
          </p:cNvSpPr>
          <p:nvPr/>
        </p:nvSpPr>
        <p:spPr bwMode="auto">
          <a:xfrm>
            <a:off x="5895975" y="2225675"/>
            <a:ext cx="87313" cy="100013"/>
          </a:xfrm>
          <a:prstGeom prst="rect">
            <a:avLst/>
          </a:prstGeom>
          <a:solidFill>
            <a:srgbClr val="008080">
              <a:alpha val="52156"/>
            </a:srgbClr>
          </a:solidFill>
          <a:ln w="25400" algn="ctr">
            <a:solidFill>
              <a:srgbClr val="00808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defTabSz="941388"/>
            <a:endParaRPr lang="en-US" sz="2600"/>
          </a:p>
        </p:txBody>
      </p:sp>
      <p:sp>
        <p:nvSpPr>
          <p:cNvPr id="6155" name="Rectangle 351"/>
          <p:cNvSpPr>
            <a:spLocks noChangeArrowheads="1"/>
          </p:cNvSpPr>
          <p:nvPr/>
        </p:nvSpPr>
        <p:spPr bwMode="auto">
          <a:xfrm>
            <a:off x="5905500" y="2044700"/>
            <a:ext cx="87313" cy="100013"/>
          </a:xfrm>
          <a:prstGeom prst="rect">
            <a:avLst/>
          </a:prstGeom>
          <a:solidFill>
            <a:srgbClr val="008080">
              <a:alpha val="52156"/>
            </a:srgbClr>
          </a:solidFill>
          <a:ln w="25400" algn="ctr">
            <a:solidFill>
              <a:srgbClr val="00808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defTabSz="941388"/>
            <a:endParaRPr lang="en-US" sz="2600"/>
          </a:p>
        </p:txBody>
      </p:sp>
      <p:sp>
        <p:nvSpPr>
          <p:cNvPr id="6156" name="Rectangle 348"/>
          <p:cNvSpPr>
            <a:spLocks noChangeArrowheads="1"/>
          </p:cNvSpPr>
          <p:nvPr/>
        </p:nvSpPr>
        <p:spPr bwMode="auto">
          <a:xfrm>
            <a:off x="5924550" y="2873375"/>
            <a:ext cx="87313" cy="100013"/>
          </a:xfrm>
          <a:prstGeom prst="rect">
            <a:avLst/>
          </a:prstGeom>
          <a:solidFill>
            <a:srgbClr val="008080">
              <a:alpha val="52156"/>
            </a:srgbClr>
          </a:solidFill>
          <a:ln w="25400" algn="ctr">
            <a:solidFill>
              <a:srgbClr val="00808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6157" name="Rectangle 349"/>
          <p:cNvSpPr>
            <a:spLocks noChangeArrowheads="1"/>
          </p:cNvSpPr>
          <p:nvPr/>
        </p:nvSpPr>
        <p:spPr bwMode="auto">
          <a:xfrm>
            <a:off x="5924550" y="3044825"/>
            <a:ext cx="87313" cy="100013"/>
          </a:xfrm>
          <a:prstGeom prst="rect">
            <a:avLst/>
          </a:prstGeom>
          <a:solidFill>
            <a:srgbClr val="008080">
              <a:alpha val="52156"/>
            </a:srgbClr>
          </a:solidFill>
          <a:ln w="25400" algn="ctr">
            <a:solidFill>
              <a:srgbClr val="008080"/>
            </a:solidFill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pPr marL="354013" indent="-354013" defTabSz="941388"/>
            <a:endParaRPr lang="en-US" sz="2600"/>
          </a:p>
        </p:txBody>
      </p:sp>
      <p:pic>
        <p:nvPicPr>
          <p:cNvPr id="6158" name="Picture 330" descr="host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8850" y="1990725"/>
            <a:ext cx="771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9" name="Picture 322" descr="Clien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3725" y="1843088"/>
            <a:ext cx="835025" cy="652462"/>
          </a:xfrm>
          <a:prstGeom prst="rect">
            <a:avLst/>
          </a:prstGeom>
          <a:gradFill rotWithShape="1">
            <a:gsLst>
              <a:gs pos="0">
                <a:srgbClr val="F4F1E3"/>
              </a:gs>
              <a:gs pos="100000">
                <a:srgbClr val="E0D8B0"/>
              </a:gs>
            </a:gsLst>
            <a:lin ang="5400000" scaled="1"/>
          </a:gradFill>
          <a:ln w="28575" algn="ctr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160" name="Line 4"/>
          <p:cNvSpPr>
            <a:spLocks noChangeShapeType="1"/>
          </p:cNvSpPr>
          <p:nvPr/>
        </p:nvSpPr>
        <p:spPr bwMode="auto">
          <a:xfrm>
            <a:off x="1584325" y="4002088"/>
            <a:ext cx="766763" cy="852487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1" name="Line 6"/>
          <p:cNvSpPr>
            <a:spLocks noChangeShapeType="1"/>
          </p:cNvSpPr>
          <p:nvPr/>
        </p:nvSpPr>
        <p:spPr bwMode="auto">
          <a:xfrm>
            <a:off x="4094163" y="2279650"/>
            <a:ext cx="18002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2" name="Text Box 136"/>
          <p:cNvSpPr txBox="1">
            <a:spLocks noChangeArrowheads="1"/>
          </p:cNvSpPr>
          <p:nvPr/>
        </p:nvSpPr>
        <p:spPr bwMode="auto">
          <a:xfrm>
            <a:off x="2897188" y="2455863"/>
            <a:ext cx="276225" cy="152400"/>
          </a:xfrm>
          <a:prstGeom prst="rect">
            <a:avLst/>
          </a:prstGeom>
          <a:solidFill>
            <a:srgbClr val="FF9900"/>
          </a:solidFill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b="1">
                <a:solidFill>
                  <a:srgbClr val="000000"/>
                </a:solidFill>
              </a:rPr>
              <a:t>HBA</a:t>
            </a:r>
          </a:p>
        </p:txBody>
      </p:sp>
      <p:sp>
        <p:nvSpPr>
          <p:cNvPr id="6163" name="Text Box 138"/>
          <p:cNvSpPr txBox="1">
            <a:spLocks noChangeArrowheads="1"/>
          </p:cNvSpPr>
          <p:nvPr/>
        </p:nvSpPr>
        <p:spPr bwMode="auto">
          <a:xfrm>
            <a:off x="5402263" y="1944688"/>
            <a:ext cx="406400" cy="2444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>
                <a:solidFill>
                  <a:srgbClr val="000000"/>
                </a:solidFill>
              </a:rPr>
              <a:t>Port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6164" name="Text Box 140"/>
          <p:cNvSpPr txBox="1">
            <a:spLocks noChangeArrowheads="1"/>
          </p:cNvSpPr>
          <p:nvPr/>
        </p:nvSpPr>
        <p:spPr bwMode="auto">
          <a:xfrm>
            <a:off x="2890838" y="2674938"/>
            <a:ext cx="276225" cy="152400"/>
          </a:xfrm>
          <a:prstGeom prst="rect">
            <a:avLst/>
          </a:prstGeom>
          <a:solidFill>
            <a:srgbClr val="FF9900"/>
          </a:solidFill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000" b="1">
                <a:solidFill>
                  <a:srgbClr val="000000"/>
                </a:solidFill>
              </a:rPr>
              <a:t>HBA</a:t>
            </a:r>
          </a:p>
        </p:txBody>
      </p:sp>
      <p:sp>
        <p:nvSpPr>
          <p:cNvPr id="6165" name="Line 143"/>
          <p:cNvSpPr>
            <a:spLocks noChangeShapeType="1"/>
          </p:cNvSpPr>
          <p:nvPr/>
        </p:nvSpPr>
        <p:spPr bwMode="auto">
          <a:xfrm>
            <a:off x="3070225" y="2787650"/>
            <a:ext cx="881063" cy="2413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6" name="Line 145"/>
          <p:cNvSpPr>
            <a:spLocks noChangeShapeType="1"/>
          </p:cNvSpPr>
          <p:nvPr/>
        </p:nvSpPr>
        <p:spPr bwMode="auto">
          <a:xfrm>
            <a:off x="4779963" y="3087688"/>
            <a:ext cx="1146175" cy="9525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7" name="Line 146"/>
          <p:cNvSpPr>
            <a:spLocks noChangeShapeType="1"/>
          </p:cNvSpPr>
          <p:nvPr/>
        </p:nvSpPr>
        <p:spPr bwMode="auto">
          <a:xfrm>
            <a:off x="7065963" y="2632075"/>
            <a:ext cx="569912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68" name="Text Box 275"/>
          <p:cNvSpPr txBox="1">
            <a:spLocks noChangeArrowheads="1"/>
          </p:cNvSpPr>
          <p:nvPr/>
        </p:nvSpPr>
        <p:spPr bwMode="auto">
          <a:xfrm>
            <a:off x="2182813" y="1581150"/>
            <a:ext cx="915987" cy="2127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400" b="1">
                <a:solidFill>
                  <a:srgbClr val="000000"/>
                </a:solidFill>
              </a:rPr>
              <a:t>Cluster</a:t>
            </a:r>
          </a:p>
        </p:txBody>
      </p:sp>
      <p:sp>
        <p:nvSpPr>
          <p:cNvPr id="6169" name="Line 276"/>
          <p:cNvSpPr>
            <a:spLocks noChangeShapeType="1"/>
          </p:cNvSpPr>
          <p:nvPr/>
        </p:nvSpPr>
        <p:spPr bwMode="auto">
          <a:xfrm flipH="1" flipV="1">
            <a:off x="2582863" y="3163888"/>
            <a:ext cx="3175" cy="13795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0" name="Text Box 305"/>
          <p:cNvSpPr txBox="1">
            <a:spLocks noChangeArrowheads="1"/>
          </p:cNvSpPr>
          <p:nvPr/>
        </p:nvSpPr>
        <p:spPr bwMode="auto">
          <a:xfrm rot="-5400000">
            <a:off x="1785144" y="3656806"/>
            <a:ext cx="1257300" cy="274638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800" b="1">
                <a:solidFill>
                  <a:srgbClr val="000000"/>
                </a:solidFill>
              </a:rPr>
              <a:t>Keep</a:t>
            </a:r>
            <a:r>
              <a:rPr lang="en-US" sz="1400" b="1">
                <a:solidFill>
                  <a:srgbClr val="000000"/>
                </a:solidFill>
              </a:rPr>
              <a:t> </a:t>
            </a:r>
            <a:r>
              <a:rPr lang="en-US" sz="1800" b="1">
                <a:solidFill>
                  <a:srgbClr val="000000"/>
                </a:solidFill>
              </a:rPr>
              <a:t>Alive</a:t>
            </a:r>
          </a:p>
        </p:txBody>
      </p:sp>
      <p:sp>
        <p:nvSpPr>
          <p:cNvPr id="6171" name="Text Box 306"/>
          <p:cNvSpPr txBox="1">
            <a:spLocks noChangeArrowheads="1"/>
          </p:cNvSpPr>
          <p:nvPr/>
        </p:nvSpPr>
        <p:spPr bwMode="auto">
          <a:xfrm>
            <a:off x="825500" y="1555750"/>
            <a:ext cx="541338" cy="2127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400" b="1">
                <a:solidFill>
                  <a:srgbClr val="000000"/>
                </a:solidFill>
              </a:rPr>
              <a:t>Client </a:t>
            </a:r>
          </a:p>
        </p:txBody>
      </p:sp>
      <p:sp>
        <p:nvSpPr>
          <p:cNvPr id="6172" name="Line 308"/>
          <p:cNvSpPr>
            <a:spLocks noChangeShapeType="1"/>
          </p:cNvSpPr>
          <p:nvPr/>
        </p:nvSpPr>
        <p:spPr bwMode="auto">
          <a:xfrm>
            <a:off x="1012825" y="2463800"/>
            <a:ext cx="0" cy="760413"/>
          </a:xfrm>
          <a:prstGeom prst="line">
            <a:avLst/>
          </a:prstGeom>
          <a:noFill/>
          <a:ln w="3175">
            <a:solidFill>
              <a:srgbClr val="001636"/>
            </a:solidFill>
            <a:round/>
            <a:headEnd/>
            <a:tailEnd type="none" w="lg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73" name="Text Box 311"/>
          <p:cNvSpPr txBox="1">
            <a:spLocks noChangeArrowheads="1"/>
          </p:cNvSpPr>
          <p:nvPr/>
        </p:nvSpPr>
        <p:spPr bwMode="auto">
          <a:xfrm>
            <a:off x="5478463" y="3198813"/>
            <a:ext cx="406400" cy="24447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wrap="none" lIns="0" tIns="0" rIns="0" bIns="0">
            <a:spAutoFit/>
          </a:bodyPr>
          <a:lstStyle/>
          <a:p>
            <a:pPr marL="354013" indent="-354013" defTabSz="941388"/>
            <a:r>
              <a:rPr lang="en-US" sz="1600" b="1">
                <a:solidFill>
                  <a:srgbClr val="000000"/>
                </a:solidFill>
              </a:rPr>
              <a:t>Port</a:t>
            </a:r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6174" name="Text Box 317"/>
          <p:cNvSpPr txBox="1">
            <a:spLocks noChangeArrowheads="1"/>
          </p:cNvSpPr>
          <p:nvPr/>
        </p:nvSpPr>
        <p:spPr bwMode="auto">
          <a:xfrm>
            <a:off x="6316663" y="3698875"/>
            <a:ext cx="2228850" cy="2127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400" b="1" dirty="0">
                <a:solidFill>
                  <a:srgbClr val="000000"/>
                </a:solidFill>
              </a:rPr>
              <a:t>Storage Arrays</a:t>
            </a:r>
          </a:p>
        </p:txBody>
      </p:sp>
      <p:sp>
        <p:nvSpPr>
          <p:cNvPr id="6175" name="Text Box 318"/>
          <p:cNvSpPr txBox="1">
            <a:spLocks noChangeArrowheads="1"/>
          </p:cNvSpPr>
          <p:nvPr/>
        </p:nvSpPr>
        <p:spPr bwMode="auto">
          <a:xfrm>
            <a:off x="1147763" y="6013450"/>
            <a:ext cx="3108325" cy="246221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600" b="1" dirty="0">
                <a:solidFill>
                  <a:srgbClr val="000000"/>
                </a:solidFill>
                <a:latin typeface="Bell MT" pitchFamily="18" charset="0"/>
              </a:rPr>
              <a:t>Hosts/Servers with Applications</a:t>
            </a:r>
          </a:p>
        </p:txBody>
      </p:sp>
      <p:sp>
        <p:nvSpPr>
          <p:cNvPr id="6176" name="Text Box 319"/>
          <p:cNvSpPr txBox="1">
            <a:spLocks noChangeArrowheads="1"/>
          </p:cNvSpPr>
          <p:nvPr/>
        </p:nvSpPr>
        <p:spPr bwMode="auto">
          <a:xfrm>
            <a:off x="3814763" y="3382963"/>
            <a:ext cx="1066800" cy="212725"/>
          </a:xfrm>
          <a:prstGeom prst="rect">
            <a:avLst/>
          </a:prstGeom>
          <a:noFill/>
          <a:ln w="25400" algn="ctr">
            <a:noFill/>
            <a:miter lim="800000"/>
            <a:headEnd/>
            <a:tailEnd type="none" w="lg" len="med"/>
          </a:ln>
        </p:spPr>
        <p:txBody>
          <a:bodyPr lIns="0" tIns="0" rIns="0" bIns="0">
            <a:spAutoFit/>
          </a:bodyPr>
          <a:lstStyle/>
          <a:p>
            <a:pPr defTabSz="941388"/>
            <a:r>
              <a:rPr lang="en-US" sz="1400" b="1">
                <a:solidFill>
                  <a:srgbClr val="000000"/>
                </a:solidFill>
              </a:rPr>
              <a:t>SAN</a:t>
            </a:r>
          </a:p>
        </p:txBody>
      </p:sp>
      <p:grpSp>
        <p:nvGrpSpPr>
          <p:cNvPr id="2" name="Group 323"/>
          <p:cNvGrpSpPr>
            <a:grpSpLocks/>
          </p:cNvGrpSpPr>
          <p:nvPr/>
        </p:nvGrpSpPr>
        <p:grpSpPr bwMode="auto">
          <a:xfrm>
            <a:off x="495300" y="3206750"/>
            <a:ext cx="1047750" cy="714375"/>
            <a:chOff x="1750" y="1950"/>
            <a:chExt cx="474" cy="306"/>
          </a:xfrm>
        </p:grpSpPr>
        <p:sp>
          <p:nvSpPr>
            <p:cNvPr id="3115332" name="Freeform 324"/>
            <p:cNvSpPr>
              <a:spLocks/>
            </p:cNvSpPr>
            <p:nvPr/>
          </p:nvSpPr>
          <p:spPr bwMode="auto">
            <a:xfrm>
              <a:off x="1750" y="1950"/>
              <a:ext cx="474" cy="306"/>
            </a:xfrm>
            <a:custGeom>
              <a:avLst/>
              <a:gdLst/>
              <a:ahLst/>
              <a:cxnLst>
                <a:cxn ang="0">
                  <a:pos x="1157" y="5"/>
                </a:cxn>
                <a:cxn ang="0">
                  <a:pos x="1228" y="34"/>
                </a:cxn>
                <a:cxn ang="0">
                  <a:pos x="1287" y="80"/>
                </a:cxn>
                <a:cxn ang="0">
                  <a:pos x="1334" y="157"/>
                </a:cxn>
                <a:cxn ang="0">
                  <a:pos x="1346" y="214"/>
                </a:cxn>
                <a:cxn ang="0">
                  <a:pos x="1338" y="269"/>
                </a:cxn>
                <a:cxn ang="0">
                  <a:pos x="1371" y="328"/>
                </a:cxn>
                <a:cxn ang="0">
                  <a:pos x="1408" y="388"/>
                </a:cxn>
                <a:cxn ang="0">
                  <a:pos x="1422" y="452"/>
                </a:cxn>
                <a:cxn ang="0">
                  <a:pos x="1408" y="515"/>
                </a:cxn>
                <a:cxn ang="0">
                  <a:pos x="1371" y="580"/>
                </a:cxn>
                <a:cxn ang="0">
                  <a:pos x="1340" y="640"/>
                </a:cxn>
                <a:cxn ang="0">
                  <a:pos x="1342" y="719"/>
                </a:cxn>
                <a:cxn ang="0">
                  <a:pos x="1328" y="769"/>
                </a:cxn>
                <a:cxn ang="0">
                  <a:pos x="1298" y="815"/>
                </a:cxn>
                <a:cxn ang="0">
                  <a:pos x="1259" y="853"/>
                </a:cxn>
                <a:cxn ang="0">
                  <a:pos x="1228" y="876"/>
                </a:cxn>
                <a:cxn ang="0">
                  <a:pos x="1182" y="894"/>
                </a:cxn>
                <a:cxn ang="0">
                  <a:pos x="1157" y="902"/>
                </a:cxn>
                <a:cxn ang="0">
                  <a:pos x="1067" y="904"/>
                </a:cxn>
                <a:cxn ang="0">
                  <a:pos x="1016" y="882"/>
                </a:cxn>
                <a:cxn ang="0">
                  <a:pos x="971" y="845"/>
                </a:cxn>
                <a:cxn ang="0">
                  <a:pos x="892" y="866"/>
                </a:cxn>
                <a:cxn ang="0">
                  <a:pos x="794" y="902"/>
                </a:cxn>
                <a:cxn ang="0">
                  <a:pos x="701" y="917"/>
                </a:cxn>
                <a:cxn ang="0">
                  <a:pos x="609" y="902"/>
                </a:cxn>
                <a:cxn ang="0">
                  <a:pos x="521" y="866"/>
                </a:cxn>
                <a:cxn ang="0">
                  <a:pos x="457" y="836"/>
                </a:cxn>
                <a:cxn ang="0">
                  <a:pos x="451" y="845"/>
                </a:cxn>
                <a:cxn ang="0">
                  <a:pos x="408" y="882"/>
                </a:cxn>
                <a:cxn ang="0">
                  <a:pos x="355" y="904"/>
                </a:cxn>
                <a:cxn ang="0">
                  <a:pos x="301" y="907"/>
                </a:cxn>
                <a:cxn ang="0">
                  <a:pos x="231" y="892"/>
                </a:cxn>
                <a:cxn ang="0">
                  <a:pos x="177" y="863"/>
                </a:cxn>
                <a:cxn ang="0">
                  <a:pos x="124" y="812"/>
                </a:cxn>
                <a:cxn ang="0">
                  <a:pos x="84" y="731"/>
                </a:cxn>
                <a:cxn ang="0">
                  <a:pos x="81" y="659"/>
                </a:cxn>
                <a:cxn ang="0">
                  <a:pos x="51" y="581"/>
                </a:cxn>
                <a:cxn ang="0">
                  <a:pos x="12" y="518"/>
                </a:cxn>
                <a:cxn ang="0">
                  <a:pos x="1" y="476"/>
                </a:cxn>
                <a:cxn ang="0">
                  <a:pos x="5" y="414"/>
                </a:cxn>
                <a:cxn ang="0">
                  <a:pos x="35" y="350"/>
                </a:cxn>
                <a:cxn ang="0">
                  <a:pos x="91" y="288"/>
                </a:cxn>
                <a:cxn ang="0">
                  <a:pos x="78" y="214"/>
                </a:cxn>
                <a:cxn ang="0">
                  <a:pos x="114" y="108"/>
                </a:cxn>
                <a:cxn ang="0">
                  <a:pos x="179" y="43"/>
                </a:cxn>
                <a:cxn ang="0">
                  <a:pos x="267" y="5"/>
                </a:cxn>
                <a:cxn ang="0">
                  <a:pos x="355" y="5"/>
                </a:cxn>
                <a:cxn ang="0">
                  <a:pos x="408" y="26"/>
                </a:cxn>
                <a:cxn ang="0">
                  <a:pos x="451" y="62"/>
                </a:cxn>
                <a:cxn ang="0">
                  <a:pos x="556" y="35"/>
                </a:cxn>
                <a:cxn ang="0">
                  <a:pos x="650" y="12"/>
                </a:cxn>
                <a:cxn ang="0">
                  <a:pos x="803" y="18"/>
                </a:cxn>
                <a:cxn ang="0">
                  <a:pos x="897" y="48"/>
                </a:cxn>
                <a:cxn ang="0">
                  <a:pos x="984" y="49"/>
                </a:cxn>
                <a:cxn ang="0">
                  <a:pos x="1031" y="17"/>
                </a:cxn>
                <a:cxn ang="0">
                  <a:pos x="1088" y="2"/>
                </a:cxn>
              </a:cxnLst>
              <a:rect l="0" t="0" r="r" b="b"/>
              <a:pathLst>
                <a:path w="1422" h="917">
                  <a:moveTo>
                    <a:pt x="1088" y="2"/>
                  </a:moveTo>
                  <a:lnTo>
                    <a:pt x="1121" y="0"/>
                  </a:lnTo>
                  <a:lnTo>
                    <a:pt x="1157" y="5"/>
                  </a:lnTo>
                  <a:lnTo>
                    <a:pt x="1174" y="8"/>
                  </a:lnTo>
                  <a:lnTo>
                    <a:pt x="1192" y="16"/>
                  </a:lnTo>
                  <a:lnTo>
                    <a:pt x="1228" y="34"/>
                  </a:lnTo>
                  <a:lnTo>
                    <a:pt x="1244" y="43"/>
                  </a:lnTo>
                  <a:lnTo>
                    <a:pt x="1259" y="55"/>
                  </a:lnTo>
                  <a:lnTo>
                    <a:pt x="1287" y="80"/>
                  </a:lnTo>
                  <a:lnTo>
                    <a:pt x="1308" y="108"/>
                  </a:lnTo>
                  <a:lnTo>
                    <a:pt x="1328" y="140"/>
                  </a:lnTo>
                  <a:lnTo>
                    <a:pt x="1334" y="157"/>
                  </a:lnTo>
                  <a:lnTo>
                    <a:pt x="1340" y="176"/>
                  </a:lnTo>
                  <a:lnTo>
                    <a:pt x="1343" y="194"/>
                  </a:lnTo>
                  <a:lnTo>
                    <a:pt x="1346" y="214"/>
                  </a:lnTo>
                  <a:lnTo>
                    <a:pt x="1344" y="230"/>
                  </a:lnTo>
                  <a:lnTo>
                    <a:pt x="1342" y="250"/>
                  </a:lnTo>
                  <a:lnTo>
                    <a:pt x="1338" y="269"/>
                  </a:lnTo>
                  <a:lnTo>
                    <a:pt x="1332" y="288"/>
                  </a:lnTo>
                  <a:lnTo>
                    <a:pt x="1353" y="307"/>
                  </a:lnTo>
                  <a:lnTo>
                    <a:pt x="1371" y="328"/>
                  </a:lnTo>
                  <a:lnTo>
                    <a:pt x="1386" y="347"/>
                  </a:lnTo>
                  <a:lnTo>
                    <a:pt x="1400" y="368"/>
                  </a:lnTo>
                  <a:lnTo>
                    <a:pt x="1408" y="388"/>
                  </a:lnTo>
                  <a:lnTo>
                    <a:pt x="1416" y="409"/>
                  </a:lnTo>
                  <a:lnTo>
                    <a:pt x="1420" y="431"/>
                  </a:lnTo>
                  <a:lnTo>
                    <a:pt x="1422" y="452"/>
                  </a:lnTo>
                  <a:lnTo>
                    <a:pt x="1420" y="472"/>
                  </a:lnTo>
                  <a:lnTo>
                    <a:pt x="1416" y="493"/>
                  </a:lnTo>
                  <a:lnTo>
                    <a:pt x="1408" y="515"/>
                  </a:lnTo>
                  <a:lnTo>
                    <a:pt x="1400" y="536"/>
                  </a:lnTo>
                  <a:lnTo>
                    <a:pt x="1386" y="558"/>
                  </a:lnTo>
                  <a:lnTo>
                    <a:pt x="1371" y="580"/>
                  </a:lnTo>
                  <a:lnTo>
                    <a:pt x="1353" y="601"/>
                  </a:lnTo>
                  <a:lnTo>
                    <a:pt x="1332" y="623"/>
                  </a:lnTo>
                  <a:lnTo>
                    <a:pt x="1340" y="640"/>
                  </a:lnTo>
                  <a:lnTo>
                    <a:pt x="1344" y="671"/>
                  </a:lnTo>
                  <a:lnTo>
                    <a:pt x="1344" y="704"/>
                  </a:lnTo>
                  <a:lnTo>
                    <a:pt x="1342" y="719"/>
                  </a:lnTo>
                  <a:lnTo>
                    <a:pt x="1338" y="736"/>
                  </a:lnTo>
                  <a:lnTo>
                    <a:pt x="1334" y="752"/>
                  </a:lnTo>
                  <a:lnTo>
                    <a:pt x="1328" y="769"/>
                  </a:lnTo>
                  <a:lnTo>
                    <a:pt x="1318" y="785"/>
                  </a:lnTo>
                  <a:lnTo>
                    <a:pt x="1308" y="800"/>
                  </a:lnTo>
                  <a:lnTo>
                    <a:pt x="1298" y="815"/>
                  </a:lnTo>
                  <a:lnTo>
                    <a:pt x="1287" y="829"/>
                  </a:lnTo>
                  <a:lnTo>
                    <a:pt x="1272" y="841"/>
                  </a:lnTo>
                  <a:lnTo>
                    <a:pt x="1259" y="853"/>
                  </a:lnTo>
                  <a:lnTo>
                    <a:pt x="1251" y="858"/>
                  </a:lnTo>
                  <a:lnTo>
                    <a:pt x="1244" y="864"/>
                  </a:lnTo>
                  <a:lnTo>
                    <a:pt x="1228" y="876"/>
                  </a:lnTo>
                  <a:lnTo>
                    <a:pt x="1209" y="884"/>
                  </a:lnTo>
                  <a:lnTo>
                    <a:pt x="1192" y="892"/>
                  </a:lnTo>
                  <a:lnTo>
                    <a:pt x="1182" y="894"/>
                  </a:lnTo>
                  <a:lnTo>
                    <a:pt x="1178" y="895"/>
                  </a:lnTo>
                  <a:lnTo>
                    <a:pt x="1174" y="898"/>
                  </a:lnTo>
                  <a:lnTo>
                    <a:pt x="1157" y="902"/>
                  </a:lnTo>
                  <a:lnTo>
                    <a:pt x="1121" y="907"/>
                  </a:lnTo>
                  <a:lnTo>
                    <a:pt x="1088" y="907"/>
                  </a:lnTo>
                  <a:lnTo>
                    <a:pt x="1067" y="904"/>
                  </a:lnTo>
                  <a:lnTo>
                    <a:pt x="1049" y="898"/>
                  </a:lnTo>
                  <a:lnTo>
                    <a:pt x="1031" y="890"/>
                  </a:lnTo>
                  <a:lnTo>
                    <a:pt x="1016" y="882"/>
                  </a:lnTo>
                  <a:lnTo>
                    <a:pt x="999" y="871"/>
                  </a:lnTo>
                  <a:lnTo>
                    <a:pt x="984" y="859"/>
                  </a:lnTo>
                  <a:lnTo>
                    <a:pt x="971" y="845"/>
                  </a:lnTo>
                  <a:lnTo>
                    <a:pt x="959" y="829"/>
                  </a:lnTo>
                  <a:lnTo>
                    <a:pt x="926" y="848"/>
                  </a:lnTo>
                  <a:lnTo>
                    <a:pt x="892" y="866"/>
                  </a:lnTo>
                  <a:lnTo>
                    <a:pt x="858" y="881"/>
                  </a:lnTo>
                  <a:lnTo>
                    <a:pt x="827" y="894"/>
                  </a:lnTo>
                  <a:lnTo>
                    <a:pt x="794" y="902"/>
                  </a:lnTo>
                  <a:lnTo>
                    <a:pt x="762" y="911"/>
                  </a:lnTo>
                  <a:lnTo>
                    <a:pt x="731" y="914"/>
                  </a:lnTo>
                  <a:lnTo>
                    <a:pt x="701" y="917"/>
                  </a:lnTo>
                  <a:lnTo>
                    <a:pt x="670" y="914"/>
                  </a:lnTo>
                  <a:lnTo>
                    <a:pt x="639" y="911"/>
                  </a:lnTo>
                  <a:lnTo>
                    <a:pt x="609" y="902"/>
                  </a:lnTo>
                  <a:lnTo>
                    <a:pt x="580" y="894"/>
                  </a:lnTo>
                  <a:lnTo>
                    <a:pt x="550" y="881"/>
                  </a:lnTo>
                  <a:lnTo>
                    <a:pt x="521" y="866"/>
                  </a:lnTo>
                  <a:lnTo>
                    <a:pt x="492" y="848"/>
                  </a:lnTo>
                  <a:lnTo>
                    <a:pt x="465" y="829"/>
                  </a:lnTo>
                  <a:lnTo>
                    <a:pt x="457" y="836"/>
                  </a:lnTo>
                  <a:lnTo>
                    <a:pt x="455" y="838"/>
                  </a:lnTo>
                  <a:lnTo>
                    <a:pt x="454" y="840"/>
                  </a:lnTo>
                  <a:lnTo>
                    <a:pt x="451" y="845"/>
                  </a:lnTo>
                  <a:lnTo>
                    <a:pt x="438" y="859"/>
                  </a:lnTo>
                  <a:lnTo>
                    <a:pt x="423" y="871"/>
                  </a:lnTo>
                  <a:lnTo>
                    <a:pt x="408" y="882"/>
                  </a:lnTo>
                  <a:lnTo>
                    <a:pt x="391" y="890"/>
                  </a:lnTo>
                  <a:lnTo>
                    <a:pt x="375" y="898"/>
                  </a:lnTo>
                  <a:lnTo>
                    <a:pt x="355" y="904"/>
                  </a:lnTo>
                  <a:lnTo>
                    <a:pt x="346" y="905"/>
                  </a:lnTo>
                  <a:lnTo>
                    <a:pt x="337" y="907"/>
                  </a:lnTo>
                  <a:lnTo>
                    <a:pt x="301" y="907"/>
                  </a:lnTo>
                  <a:lnTo>
                    <a:pt x="267" y="902"/>
                  </a:lnTo>
                  <a:lnTo>
                    <a:pt x="247" y="898"/>
                  </a:lnTo>
                  <a:lnTo>
                    <a:pt x="231" y="892"/>
                  </a:lnTo>
                  <a:lnTo>
                    <a:pt x="214" y="884"/>
                  </a:lnTo>
                  <a:lnTo>
                    <a:pt x="197" y="876"/>
                  </a:lnTo>
                  <a:lnTo>
                    <a:pt x="177" y="863"/>
                  </a:lnTo>
                  <a:lnTo>
                    <a:pt x="160" y="850"/>
                  </a:lnTo>
                  <a:lnTo>
                    <a:pt x="139" y="832"/>
                  </a:lnTo>
                  <a:lnTo>
                    <a:pt x="124" y="812"/>
                  </a:lnTo>
                  <a:lnTo>
                    <a:pt x="108" y="791"/>
                  </a:lnTo>
                  <a:lnTo>
                    <a:pt x="97" y="769"/>
                  </a:lnTo>
                  <a:lnTo>
                    <a:pt x="84" y="731"/>
                  </a:lnTo>
                  <a:lnTo>
                    <a:pt x="78" y="695"/>
                  </a:lnTo>
                  <a:lnTo>
                    <a:pt x="77" y="676"/>
                  </a:lnTo>
                  <a:lnTo>
                    <a:pt x="81" y="659"/>
                  </a:lnTo>
                  <a:lnTo>
                    <a:pt x="91" y="623"/>
                  </a:lnTo>
                  <a:lnTo>
                    <a:pt x="69" y="601"/>
                  </a:lnTo>
                  <a:lnTo>
                    <a:pt x="51" y="581"/>
                  </a:lnTo>
                  <a:lnTo>
                    <a:pt x="35" y="559"/>
                  </a:lnTo>
                  <a:lnTo>
                    <a:pt x="23" y="540"/>
                  </a:lnTo>
                  <a:lnTo>
                    <a:pt x="12" y="518"/>
                  </a:lnTo>
                  <a:lnTo>
                    <a:pt x="7" y="508"/>
                  </a:lnTo>
                  <a:lnTo>
                    <a:pt x="5" y="498"/>
                  </a:lnTo>
                  <a:lnTo>
                    <a:pt x="1" y="476"/>
                  </a:lnTo>
                  <a:lnTo>
                    <a:pt x="0" y="457"/>
                  </a:lnTo>
                  <a:lnTo>
                    <a:pt x="1" y="436"/>
                  </a:lnTo>
                  <a:lnTo>
                    <a:pt x="5" y="414"/>
                  </a:lnTo>
                  <a:lnTo>
                    <a:pt x="12" y="392"/>
                  </a:lnTo>
                  <a:lnTo>
                    <a:pt x="23" y="372"/>
                  </a:lnTo>
                  <a:lnTo>
                    <a:pt x="35" y="350"/>
                  </a:lnTo>
                  <a:lnTo>
                    <a:pt x="51" y="329"/>
                  </a:lnTo>
                  <a:lnTo>
                    <a:pt x="69" y="307"/>
                  </a:lnTo>
                  <a:lnTo>
                    <a:pt x="91" y="288"/>
                  </a:lnTo>
                  <a:lnTo>
                    <a:pt x="81" y="250"/>
                  </a:lnTo>
                  <a:lnTo>
                    <a:pt x="77" y="230"/>
                  </a:lnTo>
                  <a:lnTo>
                    <a:pt x="78" y="214"/>
                  </a:lnTo>
                  <a:lnTo>
                    <a:pt x="84" y="176"/>
                  </a:lnTo>
                  <a:lnTo>
                    <a:pt x="97" y="140"/>
                  </a:lnTo>
                  <a:lnTo>
                    <a:pt x="114" y="108"/>
                  </a:lnTo>
                  <a:lnTo>
                    <a:pt x="137" y="80"/>
                  </a:lnTo>
                  <a:lnTo>
                    <a:pt x="163" y="55"/>
                  </a:lnTo>
                  <a:lnTo>
                    <a:pt x="179" y="43"/>
                  </a:lnTo>
                  <a:lnTo>
                    <a:pt x="197" y="34"/>
                  </a:lnTo>
                  <a:lnTo>
                    <a:pt x="231" y="16"/>
                  </a:lnTo>
                  <a:lnTo>
                    <a:pt x="267" y="5"/>
                  </a:lnTo>
                  <a:lnTo>
                    <a:pt x="301" y="0"/>
                  </a:lnTo>
                  <a:lnTo>
                    <a:pt x="337" y="2"/>
                  </a:lnTo>
                  <a:lnTo>
                    <a:pt x="355" y="5"/>
                  </a:lnTo>
                  <a:lnTo>
                    <a:pt x="375" y="11"/>
                  </a:lnTo>
                  <a:lnTo>
                    <a:pt x="391" y="17"/>
                  </a:lnTo>
                  <a:lnTo>
                    <a:pt x="408" y="26"/>
                  </a:lnTo>
                  <a:lnTo>
                    <a:pt x="423" y="36"/>
                  </a:lnTo>
                  <a:lnTo>
                    <a:pt x="438" y="49"/>
                  </a:lnTo>
                  <a:lnTo>
                    <a:pt x="451" y="62"/>
                  </a:lnTo>
                  <a:lnTo>
                    <a:pt x="465" y="80"/>
                  </a:lnTo>
                  <a:lnTo>
                    <a:pt x="525" y="48"/>
                  </a:lnTo>
                  <a:lnTo>
                    <a:pt x="556" y="35"/>
                  </a:lnTo>
                  <a:lnTo>
                    <a:pt x="587" y="26"/>
                  </a:lnTo>
                  <a:lnTo>
                    <a:pt x="618" y="18"/>
                  </a:lnTo>
                  <a:lnTo>
                    <a:pt x="650" y="12"/>
                  </a:lnTo>
                  <a:lnTo>
                    <a:pt x="712" y="8"/>
                  </a:lnTo>
                  <a:lnTo>
                    <a:pt x="772" y="12"/>
                  </a:lnTo>
                  <a:lnTo>
                    <a:pt x="803" y="18"/>
                  </a:lnTo>
                  <a:lnTo>
                    <a:pt x="834" y="26"/>
                  </a:lnTo>
                  <a:lnTo>
                    <a:pt x="866" y="35"/>
                  </a:lnTo>
                  <a:lnTo>
                    <a:pt x="897" y="48"/>
                  </a:lnTo>
                  <a:lnTo>
                    <a:pt x="959" y="80"/>
                  </a:lnTo>
                  <a:lnTo>
                    <a:pt x="971" y="62"/>
                  </a:lnTo>
                  <a:lnTo>
                    <a:pt x="984" y="49"/>
                  </a:lnTo>
                  <a:lnTo>
                    <a:pt x="999" y="36"/>
                  </a:lnTo>
                  <a:lnTo>
                    <a:pt x="1016" y="26"/>
                  </a:lnTo>
                  <a:lnTo>
                    <a:pt x="1031" y="17"/>
                  </a:lnTo>
                  <a:lnTo>
                    <a:pt x="1049" y="11"/>
                  </a:lnTo>
                  <a:lnTo>
                    <a:pt x="1067" y="5"/>
                  </a:lnTo>
                  <a:lnTo>
                    <a:pt x="1088" y="2"/>
                  </a:lnTo>
                </a:path>
              </a:pathLst>
            </a:custGeom>
            <a:gradFill rotWithShape="1">
              <a:gsLst>
                <a:gs pos="0">
                  <a:srgbClr val="2E31AC"/>
                </a:gs>
                <a:gs pos="50000">
                  <a:srgbClr val="0000FF">
                    <a:alpha val="39000"/>
                  </a:srgbClr>
                </a:gs>
                <a:gs pos="100000">
                  <a:srgbClr val="2E31AC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00" name="Rectangle 325"/>
            <p:cNvSpPr>
              <a:spLocks noChangeArrowheads="1"/>
            </p:cNvSpPr>
            <p:nvPr/>
          </p:nvSpPr>
          <p:spPr bwMode="auto">
            <a:xfrm>
              <a:off x="1988" y="2040"/>
              <a:ext cx="1" cy="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sz="1800" b="1">
                <a:solidFill>
                  <a:schemeClr val="tx1"/>
                </a:solidFill>
              </a:endParaRPr>
            </a:p>
          </p:txBody>
        </p:sp>
      </p:grpSp>
      <p:sp>
        <p:nvSpPr>
          <p:cNvPr id="3115335" name="Freeform 327"/>
          <p:cNvSpPr>
            <a:spLocks/>
          </p:cNvSpPr>
          <p:nvPr/>
        </p:nvSpPr>
        <p:spPr bwMode="auto">
          <a:xfrm>
            <a:off x="647700" y="3359150"/>
            <a:ext cx="1047750" cy="714375"/>
          </a:xfrm>
          <a:custGeom>
            <a:avLst/>
            <a:gdLst/>
            <a:ahLst/>
            <a:cxnLst>
              <a:cxn ang="0">
                <a:pos x="1157" y="5"/>
              </a:cxn>
              <a:cxn ang="0">
                <a:pos x="1228" y="34"/>
              </a:cxn>
              <a:cxn ang="0">
                <a:pos x="1287" y="80"/>
              </a:cxn>
              <a:cxn ang="0">
                <a:pos x="1334" y="157"/>
              </a:cxn>
              <a:cxn ang="0">
                <a:pos x="1346" y="214"/>
              </a:cxn>
              <a:cxn ang="0">
                <a:pos x="1338" y="269"/>
              </a:cxn>
              <a:cxn ang="0">
                <a:pos x="1371" y="328"/>
              </a:cxn>
              <a:cxn ang="0">
                <a:pos x="1408" y="388"/>
              </a:cxn>
              <a:cxn ang="0">
                <a:pos x="1422" y="452"/>
              </a:cxn>
              <a:cxn ang="0">
                <a:pos x="1408" y="515"/>
              </a:cxn>
              <a:cxn ang="0">
                <a:pos x="1371" y="580"/>
              </a:cxn>
              <a:cxn ang="0">
                <a:pos x="1340" y="640"/>
              </a:cxn>
              <a:cxn ang="0">
                <a:pos x="1342" y="719"/>
              </a:cxn>
              <a:cxn ang="0">
                <a:pos x="1328" y="769"/>
              </a:cxn>
              <a:cxn ang="0">
                <a:pos x="1298" y="815"/>
              </a:cxn>
              <a:cxn ang="0">
                <a:pos x="1259" y="853"/>
              </a:cxn>
              <a:cxn ang="0">
                <a:pos x="1228" y="876"/>
              </a:cxn>
              <a:cxn ang="0">
                <a:pos x="1182" y="894"/>
              </a:cxn>
              <a:cxn ang="0">
                <a:pos x="1157" y="902"/>
              </a:cxn>
              <a:cxn ang="0">
                <a:pos x="1067" y="904"/>
              </a:cxn>
              <a:cxn ang="0">
                <a:pos x="1016" y="882"/>
              </a:cxn>
              <a:cxn ang="0">
                <a:pos x="971" y="845"/>
              </a:cxn>
              <a:cxn ang="0">
                <a:pos x="892" y="866"/>
              </a:cxn>
              <a:cxn ang="0">
                <a:pos x="794" y="902"/>
              </a:cxn>
              <a:cxn ang="0">
                <a:pos x="701" y="917"/>
              </a:cxn>
              <a:cxn ang="0">
                <a:pos x="609" y="902"/>
              </a:cxn>
              <a:cxn ang="0">
                <a:pos x="521" y="866"/>
              </a:cxn>
              <a:cxn ang="0">
                <a:pos x="457" y="836"/>
              </a:cxn>
              <a:cxn ang="0">
                <a:pos x="451" y="845"/>
              </a:cxn>
              <a:cxn ang="0">
                <a:pos x="408" y="882"/>
              </a:cxn>
              <a:cxn ang="0">
                <a:pos x="355" y="904"/>
              </a:cxn>
              <a:cxn ang="0">
                <a:pos x="301" y="907"/>
              </a:cxn>
              <a:cxn ang="0">
                <a:pos x="231" y="892"/>
              </a:cxn>
              <a:cxn ang="0">
                <a:pos x="177" y="863"/>
              </a:cxn>
              <a:cxn ang="0">
                <a:pos x="124" y="812"/>
              </a:cxn>
              <a:cxn ang="0">
                <a:pos x="84" y="731"/>
              </a:cxn>
              <a:cxn ang="0">
                <a:pos x="81" y="659"/>
              </a:cxn>
              <a:cxn ang="0">
                <a:pos x="51" y="581"/>
              </a:cxn>
              <a:cxn ang="0">
                <a:pos x="12" y="518"/>
              </a:cxn>
              <a:cxn ang="0">
                <a:pos x="1" y="476"/>
              </a:cxn>
              <a:cxn ang="0">
                <a:pos x="5" y="414"/>
              </a:cxn>
              <a:cxn ang="0">
                <a:pos x="35" y="350"/>
              </a:cxn>
              <a:cxn ang="0">
                <a:pos x="91" y="288"/>
              </a:cxn>
              <a:cxn ang="0">
                <a:pos x="78" y="214"/>
              </a:cxn>
              <a:cxn ang="0">
                <a:pos x="114" y="108"/>
              </a:cxn>
              <a:cxn ang="0">
                <a:pos x="179" y="43"/>
              </a:cxn>
              <a:cxn ang="0">
                <a:pos x="267" y="5"/>
              </a:cxn>
              <a:cxn ang="0">
                <a:pos x="355" y="5"/>
              </a:cxn>
              <a:cxn ang="0">
                <a:pos x="408" y="26"/>
              </a:cxn>
              <a:cxn ang="0">
                <a:pos x="451" y="62"/>
              </a:cxn>
              <a:cxn ang="0">
                <a:pos x="556" y="35"/>
              </a:cxn>
              <a:cxn ang="0">
                <a:pos x="650" y="12"/>
              </a:cxn>
              <a:cxn ang="0">
                <a:pos x="803" y="18"/>
              </a:cxn>
              <a:cxn ang="0">
                <a:pos x="897" y="48"/>
              </a:cxn>
              <a:cxn ang="0">
                <a:pos x="984" y="49"/>
              </a:cxn>
              <a:cxn ang="0">
                <a:pos x="1031" y="17"/>
              </a:cxn>
              <a:cxn ang="0">
                <a:pos x="1088" y="2"/>
              </a:cxn>
            </a:cxnLst>
            <a:rect l="0" t="0" r="r" b="b"/>
            <a:pathLst>
              <a:path w="1422" h="917">
                <a:moveTo>
                  <a:pt x="1088" y="2"/>
                </a:moveTo>
                <a:lnTo>
                  <a:pt x="1121" y="0"/>
                </a:lnTo>
                <a:lnTo>
                  <a:pt x="1157" y="5"/>
                </a:lnTo>
                <a:lnTo>
                  <a:pt x="1174" y="8"/>
                </a:lnTo>
                <a:lnTo>
                  <a:pt x="1192" y="16"/>
                </a:lnTo>
                <a:lnTo>
                  <a:pt x="1228" y="34"/>
                </a:lnTo>
                <a:lnTo>
                  <a:pt x="1244" y="43"/>
                </a:lnTo>
                <a:lnTo>
                  <a:pt x="1259" y="55"/>
                </a:lnTo>
                <a:lnTo>
                  <a:pt x="1287" y="80"/>
                </a:lnTo>
                <a:lnTo>
                  <a:pt x="1308" y="108"/>
                </a:lnTo>
                <a:lnTo>
                  <a:pt x="1328" y="140"/>
                </a:lnTo>
                <a:lnTo>
                  <a:pt x="1334" y="157"/>
                </a:lnTo>
                <a:lnTo>
                  <a:pt x="1340" y="176"/>
                </a:lnTo>
                <a:lnTo>
                  <a:pt x="1343" y="194"/>
                </a:lnTo>
                <a:lnTo>
                  <a:pt x="1346" y="214"/>
                </a:lnTo>
                <a:lnTo>
                  <a:pt x="1344" y="230"/>
                </a:lnTo>
                <a:lnTo>
                  <a:pt x="1342" y="250"/>
                </a:lnTo>
                <a:lnTo>
                  <a:pt x="1338" y="269"/>
                </a:lnTo>
                <a:lnTo>
                  <a:pt x="1332" y="288"/>
                </a:lnTo>
                <a:lnTo>
                  <a:pt x="1353" y="307"/>
                </a:lnTo>
                <a:lnTo>
                  <a:pt x="1371" y="328"/>
                </a:lnTo>
                <a:lnTo>
                  <a:pt x="1386" y="347"/>
                </a:lnTo>
                <a:lnTo>
                  <a:pt x="1400" y="368"/>
                </a:lnTo>
                <a:lnTo>
                  <a:pt x="1408" y="388"/>
                </a:lnTo>
                <a:lnTo>
                  <a:pt x="1416" y="409"/>
                </a:lnTo>
                <a:lnTo>
                  <a:pt x="1420" y="431"/>
                </a:lnTo>
                <a:lnTo>
                  <a:pt x="1422" y="452"/>
                </a:lnTo>
                <a:lnTo>
                  <a:pt x="1420" y="472"/>
                </a:lnTo>
                <a:lnTo>
                  <a:pt x="1416" y="493"/>
                </a:lnTo>
                <a:lnTo>
                  <a:pt x="1408" y="515"/>
                </a:lnTo>
                <a:lnTo>
                  <a:pt x="1400" y="536"/>
                </a:lnTo>
                <a:lnTo>
                  <a:pt x="1386" y="558"/>
                </a:lnTo>
                <a:lnTo>
                  <a:pt x="1371" y="580"/>
                </a:lnTo>
                <a:lnTo>
                  <a:pt x="1353" y="601"/>
                </a:lnTo>
                <a:lnTo>
                  <a:pt x="1332" y="623"/>
                </a:lnTo>
                <a:lnTo>
                  <a:pt x="1340" y="640"/>
                </a:lnTo>
                <a:lnTo>
                  <a:pt x="1344" y="671"/>
                </a:lnTo>
                <a:lnTo>
                  <a:pt x="1344" y="704"/>
                </a:lnTo>
                <a:lnTo>
                  <a:pt x="1342" y="719"/>
                </a:lnTo>
                <a:lnTo>
                  <a:pt x="1338" y="736"/>
                </a:lnTo>
                <a:lnTo>
                  <a:pt x="1334" y="752"/>
                </a:lnTo>
                <a:lnTo>
                  <a:pt x="1328" y="769"/>
                </a:lnTo>
                <a:lnTo>
                  <a:pt x="1318" y="785"/>
                </a:lnTo>
                <a:lnTo>
                  <a:pt x="1308" y="800"/>
                </a:lnTo>
                <a:lnTo>
                  <a:pt x="1298" y="815"/>
                </a:lnTo>
                <a:lnTo>
                  <a:pt x="1287" y="829"/>
                </a:lnTo>
                <a:lnTo>
                  <a:pt x="1272" y="841"/>
                </a:lnTo>
                <a:lnTo>
                  <a:pt x="1259" y="853"/>
                </a:lnTo>
                <a:lnTo>
                  <a:pt x="1251" y="858"/>
                </a:lnTo>
                <a:lnTo>
                  <a:pt x="1244" y="864"/>
                </a:lnTo>
                <a:lnTo>
                  <a:pt x="1228" y="876"/>
                </a:lnTo>
                <a:lnTo>
                  <a:pt x="1209" y="884"/>
                </a:lnTo>
                <a:lnTo>
                  <a:pt x="1192" y="892"/>
                </a:lnTo>
                <a:lnTo>
                  <a:pt x="1182" y="894"/>
                </a:lnTo>
                <a:lnTo>
                  <a:pt x="1178" y="895"/>
                </a:lnTo>
                <a:lnTo>
                  <a:pt x="1174" y="898"/>
                </a:lnTo>
                <a:lnTo>
                  <a:pt x="1157" y="902"/>
                </a:lnTo>
                <a:lnTo>
                  <a:pt x="1121" y="907"/>
                </a:lnTo>
                <a:lnTo>
                  <a:pt x="1088" y="907"/>
                </a:lnTo>
                <a:lnTo>
                  <a:pt x="1067" y="904"/>
                </a:lnTo>
                <a:lnTo>
                  <a:pt x="1049" y="898"/>
                </a:lnTo>
                <a:lnTo>
                  <a:pt x="1031" y="890"/>
                </a:lnTo>
                <a:lnTo>
                  <a:pt x="1016" y="882"/>
                </a:lnTo>
                <a:lnTo>
                  <a:pt x="999" y="871"/>
                </a:lnTo>
                <a:lnTo>
                  <a:pt x="984" y="859"/>
                </a:lnTo>
                <a:lnTo>
                  <a:pt x="971" y="845"/>
                </a:lnTo>
                <a:lnTo>
                  <a:pt x="959" y="829"/>
                </a:lnTo>
                <a:lnTo>
                  <a:pt x="926" y="848"/>
                </a:lnTo>
                <a:lnTo>
                  <a:pt x="892" y="866"/>
                </a:lnTo>
                <a:lnTo>
                  <a:pt x="858" y="881"/>
                </a:lnTo>
                <a:lnTo>
                  <a:pt x="827" y="894"/>
                </a:lnTo>
                <a:lnTo>
                  <a:pt x="794" y="902"/>
                </a:lnTo>
                <a:lnTo>
                  <a:pt x="762" y="911"/>
                </a:lnTo>
                <a:lnTo>
                  <a:pt x="731" y="914"/>
                </a:lnTo>
                <a:lnTo>
                  <a:pt x="701" y="917"/>
                </a:lnTo>
                <a:lnTo>
                  <a:pt x="670" y="914"/>
                </a:lnTo>
                <a:lnTo>
                  <a:pt x="639" y="911"/>
                </a:lnTo>
                <a:lnTo>
                  <a:pt x="609" y="902"/>
                </a:lnTo>
                <a:lnTo>
                  <a:pt x="580" y="894"/>
                </a:lnTo>
                <a:lnTo>
                  <a:pt x="550" y="881"/>
                </a:lnTo>
                <a:lnTo>
                  <a:pt x="521" y="866"/>
                </a:lnTo>
                <a:lnTo>
                  <a:pt x="492" y="848"/>
                </a:lnTo>
                <a:lnTo>
                  <a:pt x="465" y="829"/>
                </a:lnTo>
                <a:lnTo>
                  <a:pt x="457" y="836"/>
                </a:lnTo>
                <a:lnTo>
                  <a:pt x="455" y="838"/>
                </a:lnTo>
                <a:lnTo>
                  <a:pt x="454" y="840"/>
                </a:lnTo>
                <a:lnTo>
                  <a:pt x="451" y="845"/>
                </a:lnTo>
                <a:lnTo>
                  <a:pt x="438" y="859"/>
                </a:lnTo>
                <a:lnTo>
                  <a:pt x="423" y="871"/>
                </a:lnTo>
                <a:lnTo>
                  <a:pt x="408" y="882"/>
                </a:lnTo>
                <a:lnTo>
                  <a:pt x="391" y="890"/>
                </a:lnTo>
                <a:lnTo>
                  <a:pt x="375" y="898"/>
                </a:lnTo>
                <a:lnTo>
                  <a:pt x="355" y="904"/>
                </a:lnTo>
                <a:lnTo>
                  <a:pt x="346" y="905"/>
                </a:lnTo>
                <a:lnTo>
                  <a:pt x="337" y="907"/>
                </a:lnTo>
                <a:lnTo>
                  <a:pt x="301" y="907"/>
                </a:lnTo>
                <a:lnTo>
                  <a:pt x="267" y="902"/>
                </a:lnTo>
                <a:lnTo>
                  <a:pt x="247" y="898"/>
                </a:lnTo>
                <a:lnTo>
                  <a:pt x="231" y="892"/>
                </a:lnTo>
                <a:lnTo>
                  <a:pt x="214" y="884"/>
                </a:lnTo>
                <a:lnTo>
                  <a:pt x="197" y="876"/>
                </a:lnTo>
                <a:lnTo>
                  <a:pt x="177" y="863"/>
                </a:lnTo>
                <a:lnTo>
                  <a:pt x="160" y="850"/>
                </a:lnTo>
                <a:lnTo>
                  <a:pt x="139" y="832"/>
                </a:lnTo>
                <a:lnTo>
                  <a:pt x="124" y="812"/>
                </a:lnTo>
                <a:lnTo>
                  <a:pt x="108" y="791"/>
                </a:lnTo>
                <a:lnTo>
                  <a:pt x="97" y="769"/>
                </a:lnTo>
                <a:lnTo>
                  <a:pt x="84" y="731"/>
                </a:lnTo>
                <a:lnTo>
                  <a:pt x="78" y="695"/>
                </a:lnTo>
                <a:lnTo>
                  <a:pt x="77" y="676"/>
                </a:lnTo>
                <a:lnTo>
                  <a:pt x="81" y="659"/>
                </a:lnTo>
                <a:lnTo>
                  <a:pt x="91" y="623"/>
                </a:lnTo>
                <a:lnTo>
                  <a:pt x="69" y="601"/>
                </a:lnTo>
                <a:lnTo>
                  <a:pt x="51" y="581"/>
                </a:lnTo>
                <a:lnTo>
                  <a:pt x="35" y="559"/>
                </a:lnTo>
                <a:lnTo>
                  <a:pt x="23" y="540"/>
                </a:lnTo>
                <a:lnTo>
                  <a:pt x="12" y="518"/>
                </a:lnTo>
                <a:lnTo>
                  <a:pt x="7" y="508"/>
                </a:lnTo>
                <a:lnTo>
                  <a:pt x="5" y="498"/>
                </a:lnTo>
                <a:lnTo>
                  <a:pt x="1" y="476"/>
                </a:lnTo>
                <a:lnTo>
                  <a:pt x="0" y="457"/>
                </a:lnTo>
                <a:lnTo>
                  <a:pt x="1" y="436"/>
                </a:lnTo>
                <a:lnTo>
                  <a:pt x="5" y="414"/>
                </a:lnTo>
                <a:lnTo>
                  <a:pt x="12" y="392"/>
                </a:lnTo>
                <a:lnTo>
                  <a:pt x="23" y="372"/>
                </a:lnTo>
                <a:lnTo>
                  <a:pt x="35" y="350"/>
                </a:lnTo>
                <a:lnTo>
                  <a:pt x="51" y="329"/>
                </a:lnTo>
                <a:lnTo>
                  <a:pt x="69" y="307"/>
                </a:lnTo>
                <a:lnTo>
                  <a:pt x="91" y="288"/>
                </a:lnTo>
                <a:lnTo>
                  <a:pt x="81" y="250"/>
                </a:lnTo>
                <a:lnTo>
                  <a:pt x="77" y="230"/>
                </a:lnTo>
                <a:lnTo>
                  <a:pt x="78" y="214"/>
                </a:lnTo>
                <a:lnTo>
                  <a:pt x="84" y="176"/>
                </a:lnTo>
                <a:lnTo>
                  <a:pt x="97" y="140"/>
                </a:lnTo>
                <a:lnTo>
                  <a:pt x="114" y="108"/>
                </a:lnTo>
                <a:lnTo>
                  <a:pt x="137" y="80"/>
                </a:lnTo>
                <a:lnTo>
                  <a:pt x="163" y="55"/>
                </a:lnTo>
                <a:lnTo>
                  <a:pt x="179" y="43"/>
                </a:lnTo>
                <a:lnTo>
                  <a:pt x="197" y="34"/>
                </a:lnTo>
                <a:lnTo>
                  <a:pt x="231" y="16"/>
                </a:lnTo>
                <a:lnTo>
                  <a:pt x="267" y="5"/>
                </a:lnTo>
                <a:lnTo>
                  <a:pt x="301" y="0"/>
                </a:lnTo>
                <a:lnTo>
                  <a:pt x="337" y="2"/>
                </a:lnTo>
                <a:lnTo>
                  <a:pt x="355" y="5"/>
                </a:lnTo>
                <a:lnTo>
                  <a:pt x="375" y="11"/>
                </a:lnTo>
                <a:lnTo>
                  <a:pt x="391" y="17"/>
                </a:lnTo>
                <a:lnTo>
                  <a:pt x="408" y="26"/>
                </a:lnTo>
                <a:lnTo>
                  <a:pt x="423" y="36"/>
                </a:lnTo>
                <a:lnTo>
                  <a:pt x="438" y="49"/>
                </a:lnTo>
                <a:lnTo>
                  <a:pt x="451" y="62"/>
                </a:lnTo>
                <a:lnTo>
                  <a:pt x="465" y="80"/>
                </a:lnTo>
                <a:lnTo>
                  <a:pt x="525" y="48"/>
                </a:lnTo>
                <a:lnTo>
                  <a:pt x="556" y="35"/>
                </a:lnTo>
                <a:lnTo>
                  <a:pt x="587" y="26"/>
                </a:lnTo>
                <a:lnTo>
                  <a:pt x="618" y="18"/>
                </a:lnTo>
                <a:lnTo>
                  <a:pt x="650" y="12"/>
                </a:lnTo>
                <a:lnTo>
                  <a:pt x="712" y="8"/>
                </a:lnTo>
                <a:lnTo>
                  <a:pt x="772" y="12"/>
                </a:lnTo>
                <a:lnTo>
                  <a:pt x="803" y="18"/>
                </a:lnTo>
                <a:lnTo>
                  <a:pt x="834" y="26"/>
                </a:lnTo>
                <a:lnTo>
                  <a:pt x="866" y="35"/>
                </a:lnTo>
                <a:lnTo>
                  <a:pt x="897" y="48"/>
                </a:lnTo>
                <a:lnTo>
                  <a:pt x="959" y="80"/>
                </a:lnTo>
                <a:lnTo>
                  <a:pt x="971" y="62"/>
                </a:lnTo>
                <a:lnTo>
                  <a:pt x="984" y="49"/>
                </a:lnTo>
                <a:lnTo>
                  <a:pt x="999" y="36"/>
                </a:lnTo>
                <a:lnTo>
                  <a:pt x="1016" y="26"/>
                </a:lnTo>
                <a:lnTo>
                  <a:pt x="1031" y="17"/>
                </a:lnTo>
                <a:lnTo>
                  <a:pt x="1049" y="11"/>
                </a:lnTo>
                <a:lnTo>
                  <a:pt x="1067" y="5"/>
                </a:lnTo>
                <a:lnTo>
                  <a:pt x="1088" y="2"/>
                </a:lnTo>
              </a:path>
            </a:pathLst>
          </a:custGeom>
          <a:gradFill rotWithShape="1">
            <a:gsLst>
              <a:gs pos="0">
                <a:srgbClr val="2E31AC"/>
              </a:gs>
              <a:gs pos="50000">
                <a:srgbClr val="0000FF">
                  <a:alpha val="39000"/>
                </a:srgbClr>
              </a:gs>
              <a:gs pos="100000">
                <a:srgbClr val="2E31AC"/>
              </a:gs>
            </a:gsLst>
            <a:lin ang="5400000" scaled="1"/>
          </a:gra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81" name="Rectangle 328"/>
          <p:cNvSpPr>
            <a:spLocks noChangeArrowheads="1"/>
          </p:cNvSpPr>
          <p:nvPr/>
        </p:nvSpPr>
        <p:spPr bwMode="auto">
          <a:xfrm>
            <a:off x="1066800" y="3568700"/>
            <a:ext cx="215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1800" b="1">
                <a:solidFill>
                  <a:schemeClr val="tx1"/>
                </a:solidFill>
              </a:rPr>
              <a:t>IP</a:t>
            </a:r>
          </a:p>
        </p:txBody>
      </p:sp>
      <p:pic>
        <p:nvPicPr>
          <p:cNvPr id="6182" name="Picture 331" descr="host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4524375"/>
            <a:ext cx="7715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83" name="AutoShape 335"/>
          <p:cNvSpPr>
            <a:spLocks noChangeArrowheads="1"/>
          </p:cNvSpPr>
          <p:nvPr/>
        </p:nvSpPr>
        <p:spPr bwMode="auto">
          <a:xfrm>
            <a:off x="3933825" y="2076450"/>
            <a:ext cx="819150" cy="304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6E6E6"/>
              </a:gs>
              <a:gs pos="100000">
                <a:srgbClr val="D4D4D4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ObliqueBottomRight"/>
            <a:lightRig rig="legacyFlat3" dir="l"/>
          </a:scene3d>
          <a:sp3d extrusionH="227000" prstMaterial="legacyMetal">
            <a:bevelT w="13500" h="13500" prst="angle"/>
            <a:bevelB w="13500" h="13500" prst="angle"/>
            <a:extrusionClr>
              <a:srgbClr val="E6E6E6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6184" name="Freeform 336"/>
          <p:cNvSpPr>
            <a:spLocks/>
          </p:cNvSpPr>
          <p:nvPr/>
        </p:nvSpPr>
        <p:spPr bwMode="auto">
          <a:xfrm>
            <a:off x="4035425" y="2147888"/>
            <a:ext cx="314325" cy="1587"/>
          </a:xfrm>
          <a:custGeom>
            <a:avLst/>
            <a:gdLst>
              <a:gd name="T0" fmla="*/ 314325 w 367"/>
              <a:gd name="T1" fmla="*/ 1587 h 2"/>
              <a:gd name="T2" fmla="*/ 0 w 367"/>
              <a:gd name="T3" fmla="*/ 0 h 2"/>
              <a:gd name="T4" fmla="*/ 0 60000 65536"/>
              <a:gd name="T5" fmla="*/ 0 60000 65536"/>
              <a:gd name="T6" fmla="*/ 0 w 367"/>
              <a:gd name="T7" fmla="*/ 0 h 2"/>
              <a:gd name="T8" fmla="*/ 367 w 36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7" h="2">
                <a:moveTo>
                  <a:pt x="367" y="2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5" name="Freeform 337"/>
          <p:cNvSpPr>
            <a:spLocks/>
          </p:cNvSpPr>
          <p:nvPr/>
        </p:nvSpPr>
        <p:spPr bwMode="auto">
          <a:xfrm>
            <a:off x="4035425" y="2254250"/>
            <a:ext cx="314325" cy="1588"/>
          </a:xfrm>
          <a:custGeom>
            <a:avLst/>
            <a:gdLst>
              <a:gd name="T0" fmla="*/ 314325 w 367"/>
              <a:gd name="T1" fmla="*/ 1588 h 2"/>
              <a:gd name="T2" fmla="*/ 0 w 367"/>
              <a:gd name="T3" fmla="*/ 0 h 2"/>
              <a:gd name="T4" fmla="*/ 0 60000 65536"/>
              <a:gd name="T5" fmla="*/ 0 60000 65536"/>
              <a:gd name="T6" fmla="*/ 0 w 367"/>
              <a:gd name="T7" fmla="*/ 0 h 2"/>
              <a:gd name="T8" fmla="*/ 367 w 36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7" h="2">
                <a:moveTo>
                  <a:pt x="367" y="2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6" name="Freeform 338"/>
          <p:cNvSpPr>
            <a:spLocks/>
          </p:cNvSpPr>
          <p:nvPr/>
        </p:nvSpPr>
        <p:spPr bwMode="auto">
          <a:xfrm flipH="1">
            <a:off x="4348163" y="2203450"/>
            <a:ext cx="314325" cy="1588"/>
          </a:xfrm>
          <a:custGeom>
            <a:avLst/>
            <a:gdLst>
              <a:gd name="T0" fmla="*/ 314325 w 367"/>
              <a:gd name="T1" fmla="*/ 1588 h 2"/>
              <a:gd name="T2" fmla="*/ 0 w 367"/>
              <a:gd name="T3" fmla="*/ 0 h 2"/>
              <a:gd name="T4" fmla="*/ 0 60000 65536"/>
              <a:gd name="T5" fmla="*/ 0 60000 65536"/>
              <a:gd name="T6" fmla="*/ 0 w 367"/>
              <a:gd name="T7" fmla="*/ 0 h 2"/>
              <a:gd name="T8" fmla="*/ 367 w 36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7" h="2">
                <a:moveTo>
                  <a:pt x="367" y="2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187" name="Freeform 339"/>
          <p:cNvSpPr>
            <a:spLocks/>
          </p:cNvSpPr>
          <p:nvPr/>
        </p:nvSpPr>
        <p:spPr bwMode="auto">
          <a:xfrm flipH="1">
            <a:off x="4348163" y="2309813"/>
            <a:ext cx="314325" cy="3175"/>
          </a:xfrm>
          <a:custGeom>
            <a:avLst/>
            <a:gdLst>
              <a:gd name="T0" fmla="*/ 314325 w 367"/>
              <a:gd name="T1" fmla="*/ 3175 h 2"/>
              <a:gd name="T2" fmla="*/ 0 w 367"/>
              <a:gd name="T3" fmla="*/ 0 h 2"/>
              <a:gd name="T4" fmla="*/ 0 60000 65536"/>
              <a:gd name="T5" fmla="*/ 0 60000 65536"/>
              <a:gd name="T6" fmla="*/ 0 w 367"/>
              <a:gd name="T7" fmla="*/ 0 h 2"/>
              <a:gd name="T8" fmla="*/ 367 w 36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7" h="2">
                <a:moveTo>
                  <a:pt x="367" y="2"/>
                </a:move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stealth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70"/>
          <p:cNvGrpSpPr>
            <a:grpSpLocks/>
          </p:cNvGrpSpPr>
          <p:nvPr/>
        </p:nvGrpSpPr>
        <p:grpSpPr bwMode="auto">
          <a:xfrm>
            <a:off x="3943350" y="2867025"/>
            <a:ext cx="809625" cy="295275"/>
            <a:chOff x="2484" y="1806"/>
            <a:chExt cx="510" cy="186"/>
          </a:xfrm>
        </p:grpSpPr>
        <p:sp>
          <p:nvSpPr>
            <p:cNvPr id="6192" name="AutoShape 342"/>
            <p:cNvSpPr>
              <a:spLocks noChangeArrowheads="1"/>
            </p:cNvSpPr>
            <p:nvPr/>
          </p:nvSpPr>
          <p:spPr bwMode="auto">
            <a:xfrm>
              <a:off x="2484" y="1806"/>
              <a:ext cx="510" cy="18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6E6E6"/>
                </a:gs>
                <a:gs pos="100000">
                  <a:srgbClr val="D4D4D4"/>
                </a:gs>
              </a:gsLst>
              <a:lin ang="0" scaled="1"/>
            </a:gradFill>
            <a:ln w="9525">
              <a:round/>
              <a:headEnd/>
              <a:tailEnd/>
            </a:ln>
            <a:scene3d>
              <a:camera prst="legacyObliqueBottomRight"/>
              <a:lightRig rig="legacyFlat3" dir="l"/>
            </a:scene3d>
            <a:sp3d extrusionH="227000" prstMaterial="legacyMetal">
              <a:bevelT w="13500" h="13500" prst="angle"/>
              <a:bevelB w="13500" h="13500" prst="angle"/>
              <a:extrusionClr>
                <a:srgbClr val="E6E6E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6193" name="Freeform 343"/>
            <p:cNvSpPr>
              <a:spLocks/>
            </p:cNvSpPr>
            <p:nvPr/>
          </p:nvSpPr>
          <p:spPr bwMode="auto">
            <a:xfrm>
              <a:off x="2548" y="1850"/>
              <a:ext cx="195" cy="1"/>
            </a:xfrm>
            <a:custGeom>
              <a:avLst/>
              <a:gdLst>
                <a:gd name="T0" fmla="*/ 195 w 367"/>
                <a:gd name="T1" fmla="*/ 1 h 2"/>
                <a:gd name="T2" fmla="*/ 0 w 367"/>
                <a:gd name="T3" fmla="*/ 0 h 2"/>
                <a:gd name="T4" fmla="*/ 0 60000 65536"/>
                <a:gd name="T5" fmla="*/ 0 60000 65536"/>
                <a:gd name="T6" fmla="*/ 0 w 367"/>
                <a:gd name="T7" fmla="*/ 0 h 2"/>
                <a:gd name="T8" fmla="*/ 367 w 36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7" h="2">
                  <a:moveTo>
                    <a:pt x="367" y="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4" name="Freeform 344"/>
            <p:cNvSpPr>
              <a:spLocks/>
            </p:cNvSpPr>
            <p:nvPr/>
          </p:nvSpPr>
          <p:spPr bwMode="auto">
            <a:xfrm>
              <a:off x="2548" y="1915"/>
              <a:ext cx="195" cy="0"/>
            </a:xfrm>
            <a:custGeom>
              <a:avLst/>
              <a:gdLst>
                <a:gd name="T0" fmla="*/ 195 w 367"/>
                <a:gd name="T1" fmla="*/ 1 h 2"/>
                <a:gd name="T2" fmla="*/ 0 w 367"/>
                <a:gd name="T3" fmla="*/ 0 h 2"/>
                <a:gd name="T4" fmla="*/ 0 60000 65536"/>
                <a:gd name="T5" fmla="*/ 0 60000 65536"/>
                <a:gd name="T6" fmla="*/ 0 w 367"/>
                <a:gd name="T7" fmla="*/ 0 h 2"/>
                <a:gd name="T8" fmla="*/ 367 w 367"/>
                <a:gd name="T9" fmla="*/ 0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7" h="2">
                  <a:moveTo>
                    <a:pt x="367" y="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5" name="Freeform 345"/>
            <p:cNvSpPr>
              <a:spLocks/>
            </p:cNvSpPr>
            <p:nvPr/>
          </p:nvSpPr>
          <p:spPr bwMode="auto">
            <a:xfrm flipH="1">
              <a:off x="2742" y="1884"/>
              <a:ext cx="196" cy="0"/>
            </a:xfrm>
            <a:custGeom>
              <a:avLst/>
              <a:gdLst>
                <a:gd name="T0" fmla="*/ 196 w 367"/>
                <a:gd name="T1" fmla="*/ 1 h 2"/>
                <a:gd name="T2" fmla="*/ 0 w 367"/>
                <a:gd name="T3" fmla="*/ 0 h 2"/>
                <a:gd name="T4" fmla="*/ 0 60000 65536"/>
                <a:gd name="T5" fmla="*/ 0 60000 65536"/>
                <a:gd name="T6" fmla="*/ 0 w 367"/>
                <a:gd name="T7" fmla="*/ 0 h 2"/>
                <a:gd name="T8" fmla="*/ 367 w 367"/>
                <a:gd name="T9" fmla="*/ 0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7" h="2">
                  <a:moveTo>
                    <a:pt x="367" y="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6" name="Freeform 346"/>
            <p:cNvSpPr>
              <a:spLocks/>
            </p:cNvSpPr>
            <p:nvPr/>
          </p:nvSpPr>
          <p:spPr bwMode="auto">
            <a:xfrm flipH="1">
              <a:off x="2742" y="1948"/>
              <a:ext cx="196" cy="2"/>
            </a:xfrm>
            <a:custGeom>
              <a:avLst/>
              <a:gdLst>
                <a:gd name="T0" fmla="*/ 196 w 367"/>
                <a:gd name="T1" fmla="*/ 2 h 2"/>
                <a:gd name="T2" fmla="*/ 0 w 367"/>
                <a:gd name="T3" fmla="*/ 0 h 2"/>
                <a:gd name="T4" fmla="*/ 0 60000 65536"/>
                <a:gd name="T5" fmla="*/ 0 60000 65536"/>
                <a:gd name="T6" fmla="*/ 0 w 367"/>
                <a:gd name="T7" fmla="*/ 0 h 2"/>
                <a:gd name="T8" fmla="*/ 367 w 367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7" h="2">
                  <a:moveTo>
                    <a:pt x="367" y="2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FF9900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189" name="Picture 347" descr="storagearray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2175" y="1684338"/>
            <a:ext cx="110490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90" name="Picture 359" descr="storagearray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0" y="1684338"/>
            <a:ext cx="1104900" cy="195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91" name="Rectangle 366"/>
          <p:cNvSpPr>
            <a:spLocks noChangeArrowheads="1"/>
          </p:cNvSpPr>
          <p:nvPr/>
        </p:nvSpPr>
        <p:spPr bwMode="auto">
          <a:xfrm>
            <a:off x="2162175" y="1905000"/>
            <a:ext cx="904875" cy="3905250"/>
          </a:xfrm>
          <a:prstGeom prst="rect">
            <a:avLst/>
          </a:prstGeom>
          <a:noFill/>
          <a:ln w="25400" algn="ctr">
            <a:solidFill>
              <a:srgbClr val="993366"/>
            </a:solidFill>
            <a:prstDash val="sysDot"/>
            <a:miter lim="800000"/>
            <a:headEnd/>
            <a:tailEnd type="none" w="lg" len="med"/>
          </a:ln>
        </p:spPr>
        <p:txBody>
          <a:bodyPr wrap="none" lIns="0" tIns="0" rIns="0" bIns="0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5321" grpId="0" animBg="1"/>
      <p:bldP spid="3115322" grpId="0" animBg="1"/>
      <p:bldP spid="3115323" grpId="0" animBg="1"/>
      <p:bldP spid="31153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Parallax Providing Virtual Disks to Client VMs from a Large Common Shared  Physical Disk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466" y="936625"/>
            <a:ext cx="8617068" cy="566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Bell MT" pitchFamily="18" charset="0"/>
              </a:rPr>
              <a:t>CAS – Content Addressable Storage</a:t>
            </a:r>
            <a:endParaRPr lang="en-US" sz="24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5181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sym typeface="Arial" pitchFamily="34" charset="0"/>
              </a:rPr>
              <a:t> Storage devices (CAS Based)</a:t>
            </a:r>
          </a:p>
          <a:p>
            <a:pPr marL="742950" marR="0" lvl="1" indent="-28575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–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ll MT" pitchFamily="18" charset="0"/>
                <a:ea typeface="+mn-ea"/>
                <a:sym typeface="Arial" pitchFamily="34" charset="0"/>
              </a:rPr>
              <a:t>Storage node</a:t>
            </a:r>
          </a:p>
          <a:p>
            <a:pPr marL="742950" marR="0" lvl="1" indent="-28575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–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ll MT" pitchFamily="18" charset="0"/>
                <a:ea typeface="+mn-ea"/>
                <a:sym typeface="Arial" pitchFamily="34" charset="0"/>
              </a:rPr>
              <a:t>Access node</a:t>
            </a:r>
          </a:p>
          <a:p>
            <a:pPr marL="342900" marR="0" lvl="0" indent="-34290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sym typeface="Arial" pitchFamily="34" charset="0"/>
              </a:rPr>
              <a:t>Servers (to which storage devices get connected)</a:t>
            </a:r>
          </a:p>
          <a:p>
            <a:pPr marL="342900" marR="0" lvl="0" indent="-34290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ell MT" pitchFamily="18" charset="0"/>
                <a:ea typeface="+mn-ea"/>
                <a:sym typeface="Arial" pitchFamily="34" charset="0"/>
              </a:rPr>
              <a:t>Client </a:t>
            </a:r>
          </a:p>
          <a:p>
            <a:pPr marL="342900" marR="0" lvl="0" indent="-34290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itchFamily="18" charset="0"/>
              <a:ea typeface="+mn-ea"/>
              <a:sym typeface="Arial" pitchFamily="34" charset="0"/>
            </a:endParaRPr>
          </a:p>
          <a:p>
            <a:pPr marL="342900" marR="0" lvl="0" indent="-342900" algn="l" defTabSz="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00000"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ell MT" pitchFamily="18" charset="0"/>
              <a:ea typeface="+mn-ea"/>
              <a:sym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55575" y="2133600"/>
            <a:ext cx="8683625" cy="4584700"/>
            <a:chOff x="155575" y="2133600"/>
            <a:chExt cx="8683625" cy="4584700"/>
          </a:xfrm>
        </p:grpSpPr>
        <p:sp>
          <p:nvSpPr>
            <p:cNvPr id="7" name="Line 1892"/>
            <p:cNvSpPr>
              <a:spLocks noChangeShapeType="1"/>
            </p:cNvSpPr>
            <p:nvPr/>
          </p:nvSpPr>
          <p:spPr bwMode="auto">
            <a:xfrm flipH="1">
              <a:off x="2722563" y="4267200"/>
              <a:ext cx="114300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2285"/>
            <p:cNvSpPr>
              <a:spLocks noChangeShapeType="1"/>
            </p:cNvSpPr>
            <p:nvPr/>
          </p:nvSpPr>
          <p:spPr bwMode="auto">
            <a:xfrm flipH="1" flipV="1">
              <a:off x="2286000" y="4572000"/>
              <a:ext cx="0" cy="7635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893"/>
            <p:cNvSpPr>
              <a:spLocks noChangeArrowheads="1"/>
            </p:cNvSpPr>
            <p:nvPr/>
          </p:nvSpPr>
          <p:spPr bwMode="auto">
            <a:xfrm>
              <a:off x="2362200" y="6580188"/>
              <a:ext cx="422275" cy="138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rgbClr val="000000"/>
                  </a:solidFill>
                  <a:latin typeface="Verdana" pitchFamily="34" charset="0"/>
                </a:rPr>
                <a:t>Server</a:t>
              </a:r>
              <a:endParaRPr lang="en-US" sz="2600"/>
            </a:p>
          </p:txBody>
        </p:sp>
        <p:sp>
          <p:nvSpPr>
            <p:cNvPr id="10" name="Text Box 2279"/>
            <p:cNvSpPr txBox="1">
              <a:spLocks noChangeArrowheads="1"/>
            </p:cNvSpPr>
            <p:nvPr/>
          </p:nvSpPr>
          <p:spPr bwMode="auto">
            <a:xfrm>
              <a:off x="3163888" y="6086475"/>
              <a:ext cx="2921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buClrTx/>
                <a:buFontTx/>
                <a:buNone/>
              </a:pPr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1" name="Oval 1875"/>
            <p:cNvSpPr>
              <a:spLocks noChangeArrowheads="1"/>
            </p:cNvSpPr>
            <p:nvPr/>
          </p:nvSpPr>
          <p:spPr bwMode="auto">
            <a:xfrm>
              <a:off x="5791200" y="2133600"/>
              <a:ext cx="3048000" cy="25908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rgbClr val="00061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876"/>
            <p:cNvSpPr>
              <a:spLocks noChangeShapeType="1"/>
            </p:cNvSpPr>
            <p:nvPr/>
          </p:nvSpPr>
          <p:spPr bwMode="auto">
            <a:xfrm>
              <a:off x="7467600" y="2816225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877"/>
            <p:cNvSpPr>
              <a:spLocks noChangeArrowheads="1"/>
            </p:cNvSpPr>
            <p:nvPr/>
          </p:nvSpPr>
          <p:spPr bwMode="auto">
            <a:xfrm>
              <a:off x="7188200" y="2816225"/>
              <a:ext cx="279400" cy="63500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4" name="Rectangle 1878"/>
            <p:cNvSpPr>
              <a:spLocks noChangeArrowheads="1"/>
            </p:cNvSpPr>
            <p:nvPr/>
          </p:nvSpPr>
          <p:spPr bwMode="auto">
            <a:xfrm>
              <a:off x="7869238" y="2816225"/>
              <a:ext cx="279400" cy="63500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5" name="Rectangle 1879"/>
            <p:cNvSpPr>
              <a:spLocks noChangeArrowheads="1"/>
            </p:cNvSpPr>
            <p:nvPr/>
          </p:nvSpPr>
          <p:spPr bwMode="auto">
            <a:xfrm>
              <a:off x="7869238" y="2940050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6" name="Rectangle 1880"/>
            <p:cNvSpPr>
              <a:spLocks noChangeArrowheads="1"/>
            </p:cNvSpPr>
            <p:nvPr/>
          </p:nvSpPr>
          <p:spPr bwMode="auto">
            <a:xfrm>
              <a:off x="7869238" y="3063875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7" name="Rectangle 1881"/>
            <p:cNvSpPr>
              <a:spLocks noChangeArrowheads="1"/>
            </p:cNvSpPr>
            <p:nvPr/>
          </p:nvSpPr>
          <p:spPr bwMode="auto">
            <a:xfrm>
              <a:off x="7869238" y="318928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8" name="Rectangle 1882"/>
            <p:cNvSpPr>
              <a:spLocks noChangeArrowheads="1"/>
            </p:cNvSpPr>
            <p:nvPr/>
          </p:nvSpPr>
          <p:spPr bwMode="auto">
            <a:xfrm>
              <a:off x="7869238" y="3313113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19" name="Rectangle 1883"/>
            <p:cNvSpPr>
              <a:spLocks noChangeArrowheads="1"/>
            </p:cNvSpPr>
            <p:nvPr/>
          </p:nvSpPr>
          <p:spPr bwMode="auto">
            <a:xfrm>
              <a:off x="7869238" y="343693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20" name="Rectangle 1884"/>
            <p:cNvSpPr>
              <a:spLocks noChangeArrowheads="1"/>
            </p:cNvSpPr>
            <p:nvPr/>
          </p:nvSpPr>
          <p:spPr bwMode="auto">
            <a:xfrm>
              <a:off x="7869238" y="3560763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21" name="Line 1885"/>
            <p:cNvSpPr>
              <a:spLocks noChangeShapeType="1"/>
            </p:cNvSpPr>
            <p:nvPr/>
          </p:nvSpPr>
          <p:spPr bwMode="auto">
            <a:xfrm>
              <a:off x="7734300" y="2816225"/>
              <a:ext cx="0" cy="9937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86"/>
            <p:cNvSpPr>
              <a:spLocks noChangeShapeType="1"/>
            </p:cNvSpPr>
            <p:nvPr/>
          </p:nvSpPr>
          <p:spPr bwMode="auto">
            <a:xfrm>
              <a:off x="7734300" y="2816225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887"/>
            <p:cNvSpPr txBox="1">
              <a:spLocks noChangeArrowheads="1"/>
            </p:cNvSpPr>
            <p:nvPr/>
          </p:nvSpPr>
          <p:spPr bwMode="auto">
            <a:xfrm>
              <a:off x="6596063" y="2579688"/>
              <a:ext cx="6175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800" b="1">
                  <a:solidFill>
                    <a:srgbClr val="000610"/>
                  </a:solidFill>
                  <a:latin typeface="Verdana" pitchFamily="34" charset="0"/>
                </a:rPr>
                <a:t>Private LAN</a:t>
              </a:r>
            </a:p>
          </p:txBody>
        </p:sp>
        <p:sp>
          <p:nvSpPr>
            <p:cNvPr id="24" name="Text Box 1888"/>
            <p:cNvSpPr txBox="1">
              <a:spLocks noChangeArrowheads="1"/>
            </p:cNvSpPr>
            <p:nvPr/>
          </p:nvSpPr>
          <p:spPr bwMode="auto">
            <a:xfrm>
              <a:off x="7312025" y="2406650"/>
              <a:ext cx="6699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800" b="1">
                  <a:solidFill>
                    <a:srgbClr val="000610"/>
                  </a:solidFill>
                  <a:latin typeface="Verdana" pitchFamily="34" charset="0"/>
                </a:rPr>
                <a:t>Storage Nodes</a:t>
              </a:r>
            </a:p>
          </p:txBody>
        </p:sp>
        <p:sp>
          <p:nvSpPr>
            <p:cNvPr id="25" name="Text Box 1889"/>
            <p:cNvSpPr txBox="1">
              <a:spLocks noChangeArrowheads="1"/>
            </p:cNvSpPr>
            <p:nvPr/>
          </p:nvSpPr>
          <p:spPr bwMode="auto">
            <a:xfrm>
              <a:off x="5992813" y="2695575"/>
              <a:ext cx="7127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Tx/>
                <a:buFontTx/>
                <a:buNone/>
              </a:pPr>
              <a:r>
                <a:rPr lang="en-US" sz="800" b="1">
                  <a:solidFill>
                    <a:srgbClr val="000610"/>
                  </a:solidFill>
                  <a:latin typeface="Verdana" pitchFamily="34" charset="0"/>
                </a:rPr>
                <a:t>Access Nodes</a:t>
              </a:r>
            </a:p>
          </p:txBody>
        </p:sp>
        <p:sp>
          <p:nvSpPr>
            <p:cNvPr id="26" name="Freeform 1890"/>
            <p:cNvSpPr>
              <a:spLocks/>
            </p:cNvSpPr>
            <p:nvPr/>
          </p:nvSpPr>
          <p:spPr bwMode="auto">
            <a:xfrm>
              <a:off x="7637463" y="2816225"/>
              <a:ext cx="3175" cy="927100"/>
            </a:xfrm>
            <a:custGeom>
              <a:avLst/>
              <a:gdLst>
                <a:gd name="T0" fmla="*/ 3175 w 2"/>
                <a:gd name="T1" fmla="*/ 0 h 717"/>
                <a:gd name="T2" fmla="*/ 0 w 2"/>
                <a:gd name="T3" fmla="*/ 927100 h 717"/>
                <a:gd name="T4" fmla="*/ 0 60000 65536"/>
                <a:gd name="T5" fmla="*/ 0 60000 65536"/>
                <a:gd name="T6" fmla="*/ 0 w 2"/>
                <a:gd name="T7" fmla="*/ 0 h 717"/>
                <a:gd name="T8" fmla="*/ 2 w 2"/>
                <a:gd name="T9" fmla="*/ 717 h 7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717">
                  <a:moveTo>
                    <a:pt x="2" y="0"/>
                  </a:moveTo>
                  <a:lnTo>
                    <a:pt x="0" y="717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891"/>
            <p:cNvSpPr>
              <a:spLocks noChangeShapeType="1"/>
            </p:cNvSpPr>
            <p:nvPr/>
          </p:nvSpPr>
          <p:spPr bwMode="auto">
            <a:xfrm flipV="1">
              <a:off x="5029200" y="2362199"/>
              <a:ext cx="1371600" cy="1447799"/>
            </a:xfrm>
            <a:prstGeom prst="line">
              <a:avLst/>
            </a:prstGeom>
            <a:noFill/>
            <a:ln w="22225">
              <a:solidFill>
                <a:srgbClr val="00061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000"/>
            <p:cNvSpPr>
              <a:spLocks noChangeArrowheads="1"/>
            </p:cNvSpPr>
            <p:nvPr/>
          </p:nvSpPr>
          <p:spPr bwMode="auto">
            <a:xfrm>
              <a:off x="3959225" y="5562600"/>
              <a:ext cx="765175" cy="138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54013" indent="-354013" defTabSz="941388"/>
              <a:r>
                <a:rPr lang="en-US" sz="900" b="1">
                  <a:solidFill>
                    <a:srgbClr val="000000"/>
                  </a:solidFill>
                  <a:latin typeface="Verdana" pitchFamily="34" charset="0"/>
                </a:rPr>
                <a:t>CAS System</a:t>
              </a:r>
              <a:endParaRPr lang="en-US" sz="2600"/>
            </a:p>
          </p:txBody>
        </p:sp>
        <p:sp>
          <p:nvSpPr>
            <p:cNvPr id="29" name="Freeform 2282"/>
            <p:cNvSpPr>
              <a:spLocks/>
            </p:cNvSpPr>
            <p:nvPr/>
          </p:nvSpPr>
          <p:spPr bwMode="auto">
            <a:xfrm>
              <a:off x="1828800" y="3962400"/>
              <a:ext cx="901700" cy="611188"/>
            </a:xfrm>
            <a:custGeom>
              <a:avLst/>
              <a:gdLst/>
              <a:ahLst/>
              <a:cxnLst>
                <a:cxn ang="0">
                  <a:pos x="1157" y="5"/>
                </a:cxn>
                <a:cxn ang="0">
                  <a:pos x="1228" y="34"/>
                </a:cxn>
                <a:cxn ang="0">
                  <a:pos x="1287" y="80"/>
                </a:cxn>
                <a:cxn ang="0">
                  <a:pos x="1334" y="157"/>
                </a:cxn>
                <a:cxn ang="0">
                  <a:pos x="1346" y="214"/>
                </a:cxn>
                <a:cxn ang="0">
                  <a:pos x="1338" y="269"/>
                </a:cxn>
                <a:cxn ang="0">
                  <a:pos x="1371" y="328"/>
                </a:cxn>
                <a:cxn ang="0">
                  <a:pos x="1408" y="388"/>
                </a:cxn>
                <a:cxn ang="0">
                  <a:pos x="1422" y="452"/>
                </a:cxn>
                <a:cxn ang="0">
                  <a:pos x="1408" y="515"/>
                </a:cxn>
                <a:cxn ang="0">
                  <a:pos x="1371" y="580"/>
                </a:cxn>
                <a:cxn ang="0">
                  <a:pos x="1340" y="640"/>
                </a:cxn>
                <a:cxn ang="0">
                  <a:pos x="1342" y="719"/>
                </a:cxn>
                <a:cxn ang="0">
                  <a:pos x="1328" y="769"/>
                </a:cxn>
                <a:cxn ang="0">
                  <a:pos x="1298" y="815"/>
                </a:cxn>
                <a:cxn ang="0">
                  <a:pos x="1259" y="853"/>
                </a:cxn>
                <a:cxn ang="0">
                  <a:pos x="1228" y="876"/>
                </a:cxn>
                <a:cxn ang="0">
                  <a:pos x="1182" y="894"/>
                </a:cxn>
                <a:cxn ang="0">
                  <a:pos x="1157" y="902"/>
                </a:cxn>
                <a:cxn ang="0">
                  <a:pos x="1067" y="904"/>
                </a:cxn>
                <a:cxn ang="0">
                  <a:pos x="1016" y="882"/>
                </a:cxn>
                <a:cxn ang="0">
                  <a:pos x="971" y="845"/>
                </a:cxn>
                <a:cxn ang="0">
                  <a:pos x="892" y="866"/>
                </a:cxn>
                <a:cxn ang="0">
                  <a:pos x="794" y="902"/>
                </a:cxn>
                <a:cxn ang="0">
                  <a:pos x="701" y="917"/>
                </a:cxn>
                <a:cxn ang="0">
                  <a:pos x="609" y="902"/>
                </a:cxn>
                <a:cxn ang="0">
                  <a:pos x="521" y="866"/>
                </a:cxn>
                <a:cxn ang="0">
                  <a:pos x="457" y="836"/>
                </a:cxn>
                <a:cxn ang="0">
                  <a:pos x="451" y="845"/>
                </a:cxn>
                <a:cxn ang="0">
                  <a:pos x="408" y="882"/>
                </a:cxn>
                <a:cxn ang="0">
                  <a:pos x="355" y="904"/>
                </a:cxn>
                <a:cxn ang="0">
                  <a:pos x="301" y="907"/>
                </a:cxn>
                <a:cxn ang="0">
                  <a:pos x="231" y="892"/>
                </a:cxn>
                <a:cxn ang="0">
                  <a:pos x="177" y="863"/>
                </a:cxn>
                <a:cxn ang="0">
                  <a:pos x="124" y="812"/>
                </a:cxn>
                <a:cxn ang="0">
                  <a:pos x="84" y="731"/>
                </a:cxn>
                <a:cxn ang="0">
                  <a:pos x="81" y="659"/>
                </a:cxn>
                <a:cxn ang="0">
                  <a:pos x="51" y="581"/>
                </a:cxn>
                <a:cxn ang="0">
                  <a:pos x="12" y="518"/>
                </a:cxn>
                <a:cxn ang="0">
                  <a:pos x="1" y="476"/>
                </a:cxn>
                <a:cxn ang="0">
                  <a:pos x="5" y="414"/>
                </a:cxn>
                <a:cxn ang="0">
                  <a:pos x="35" y="350"/>
                </a:cxn>
                <a:cxn ang="0">
                  <a:pos x="91" y="288"/>
                </a:cxn>
                <a:cxn ang="0">
                  <a:pos x="78" y="214"/>
                </a:cxn>
                <a:cxn ang="0">
                  <a:pos x="114" y="108"/>
                </a:cxn>
                <a:cxn ang="0">
                  <a:pos x="179" y="43"/>
                </a:cxn>
                <a:cxn ang="0">
                  <a:pos x="267" y="5"/>
                </a:cxn>
                <a:cxn ang="0">
                  <a:pos x="355" y="5"/>
                </a:cxn>
                <a:cxn ang="0">
                  <a:pos x="408" y="26"/>
                </a:cxn>
                <a:cxn ang="0">
                  <a:pos x="451" y="62"/>
                </a:cxn>
                <a:cxn ang="0">
                  <a:pos x="556" y="35"/>
                </a:cxn>
                <a:cxn ang="0">
                  <a:pos x="650" y="12"/>
                </a:cxn>
                <a:cxn ang="0">
                  <a:pos x="803" y="18"/>
                </a:cxn>
                <a:cxn ang="0">
                  <a:pos x="897" y="48"/>
                </a:cxn>
                <a:cxn ang="0">
                  <a:pos x="984" y="49"/>
                </a:cxn>
                <a:cxn ang="0">
                  <a:pos x="1031" y="17"/>
                </a:cxn>
                <a:cxn ang="0">
                  <a:pos x="1088" y="2"/>
                </a:cxn>
              </a:cxnLst>
              <a:rect l="0" t="0" r="r" b="b"/>
              <a:pathLst>
                <a:path w="1422" h="917">
                  <a:moveTo>
                    <a:pt x="1088" y="2"/>
                  </a:moveTo>
                  <a:lnTo>
                    <a:pt x="1121" y="0"/>
                  </a:lnTo>
                  <a:lnTo>
                    <a:pt x="1157" y="5"/>
                  </a:lnTo>
                  <a:lnTo>
                    <a:pt x="1174" y="8"/>
                  </a:lnTo>
                  <a:lnTo>
                    <a:pt x="1192" y="16"/>
                  </a:lnTo>
                  <a:lnTo>
                    <a:pt x="1228" y="34"/>
                  </a:lnTo>
                  <a:lnTo>
                    <a:pt x="1244" y="43"/>
                  </a:lnTo>
                  <a:lnTo>
                    <a:pt x="1259" y="55"/>
                  </a:lnTo>
                  <a:lnTo>
                    <a:pt x="1287" y="80"/>
                  </a:lnTo>
                  <a:lnTo>
                    <a:pt x="1308" y="108"/>
                  </a:lnTo>
                  <a:lnTo>
                    <a:pt x="1328" y="140"/>
                  </a:lnTo>
                  <a:lnTo>
                    <a:pt x="1334" y="157"/>
                  </a:lnTo>
                  <a:lnTo>
                    <a:pt x="1340" y="176"/>
                  </a:lnTo>
                  <a:lnTo>
                    <a:pt x="1343" y="194"/>
                  </a:lnTo>
                  <a:lnTo>
                    <a:pt x="1346" y="214"/>
                  </a:lnTo>
                  <a:lnTo>
                    <a:pt x="1344" y="230"/>
                  </a:lnTo>
                  <a:lnTo>
                    <a:pt x="1342" y="250"/>
                  </a:lnTo>
                  <a:lnTo>
                    <a:pt x="1338" y="269"/>
                  </a:lnTo>
                  <a:lnTo>
                    <a:pt x="1332" y="288"/>
                  </a:lnTo>
                  <a:lnTo>
                    <a:pt x="1353" y="307"/>
                  </a:lnTo>
                  <a:lnTo>
                    <a:pt x="1371" y="328"/>
                  </a:lnTo>
                  <a:lnTo>
                    <a:pt x="1386" y="347"/>
                  </a:lnTo>
                  <a:lnTo>
                    <a:pt x="1400" y="368"/>
                  </a:lnTo>
                  <a:lnTo>
                    <a:pt x="1408" y="388"/>
                  </a:lnTo>
                  <a:lnTo>
                    <a:pt x="1416" y="409"/>
                  </a:lnTo>
                  <a:lnTo>
                    <a:pt x="1420" y="431"/>
                  </a:lnTo>
                  <a:lnTo>
                    <a:pt x="1422" y="452"/>
                  </a:lnTo>
                  <a:lnTo>
                    <a:pt x="1420" y="472"/>
                  </a:lnTo>
                  <a:lnTo>
                    <a:pt x="1416" y="493"/>
                  </a:lnTo>
                  <a:lnTo>
                    <a:pt x="1408" y="515"/>
                  </a:lnTo>
                  <a:lnTo>
                    <a:pt x="1400" y="536"/>
                  </a:lnTo>
                  <a:lnTo>
                    <a:pt x="1386" y="558"/>
                  </a:lnTo>
                  <a:lnTo>
                    <a:pt x="1371" y="580"/>
                  </a:lnTo>
                  <a:lnTo>
                    <a:pt x="1353" y="601"/>
                  </a:lnTo>
                  <a:lnTo>
                    <a:pt x="1332" y="623"/>
                  </a:lnTo>
                  <a:lnTo>
                    <a:pt x="1340" y="640"/>
                  </a:lnTo>
                  <a:lnTo>
                    <a:pt x="1344" y="671"/>
                  </a:lnTo>
                  <a:lnTo>
                    <a:pt x="1344" y="704"/>
                  </a:lnTo>
                  <a:lnTo>
                    <a:pt x="1342" y="719"/>
                  </a:lnTo>
                  <a:lnTo>
                    <a:pt x="1338" y="736"/>
                  </a:lnTo>
                  <a:lnTo>
                    <a:pt x="1334" y="752"/>
                  </a:lnTo>
                  <a:lnTo>
                    <a:pt x="1328" y="769"/>
                  </a:lnTo>
                  <a:lnTo>
                    <a:pt x="1318" y="785"/>
                  </a:lnTo>
                  <a:lnTo>
                    <a:pt x="1308" y="800"/>
                  </a:lnTo>
                  <a:lnTo>
                    <a:pt x="1298" y="815"/>
                  </a:lnTo>
                  <a:lnTo>
                    <a:pt x="1287" y="829"/>
                  </a:lnTo>
                  <a:lnTo>
                    <a:pt x="1272" y="841"/>
                  </a:lnTo>
                  <a:lnTo>
                    <a:pt x="1259" y="853"/>
                  </a:lnTo>
                  <a:lnTo>
                    <a:pt x="1251" y="858"/>
                  </a:lnTo>
                  <a:lnTo>
                    <a:pt x="1244" y="864"/>
                  </a:lnTo>
                  <a:lnTo>
                    <a:pt x="1228" y="876"/>
                  </a:lnTo>
                  <a:lnTo>
                    <a:pt x="1209" y="884"/>
                  </a:lnTo>
                  <a:lnTo>
                    <a:pt x="1192" y="892"/>
                  </a:lnTo>
                  <a:lnTo>
                    <a:pt x="1182" y="894"/>
                  </a:lnTo>
                  <a:lnTo>
                    <a:pt x="1178" y="895"/>
                  </a:lnTo>
                  <a:lnTo>
                    <a:pt x="1174" y="898"/>
                  </a:lnTo>
                  <a:lnTo>
                    <a:pt x="1157" y="902"/>
                  </a:lnTo>
                  <a:lnTo>
                    <a:pt x="1121" y="907"/>
                  </a:lnTo>
                  <a:lnTo>
                    <a:pt x="1088" y="907"/>
                  </a:lnTo>
                  <a:lnTo>
                    <a:pt x="1067" y="904"/>
                  </a:lnTo>
                  <a:lnTo>
                    <a:pt x="1049" y="898"/>
                  </a:lnTo>
                  <a:lnTo>
                    <a:pt x="1031" y="890"/>
                  </a:lnTo>
                  <a:lnTo>
                    <a:pt x="1016" y="882"/>
                  </a:lnTo>
                  <a:lnTo>
                    <a:pt x="999" y="871"/>
                  </a:lnTo>
                  <a:lnTo>
                    <a:pt x="984" y="859"/>
                  </a:lnTo>
                  <a:lnTo>
                    <a:pt x="971" y="845"/>
                  </a:lnTo>
                  <a:lnTo>
                    <a:pt x="959" y="829"/>
                  </a:lnTo>
                  <a:lnTo>
                    <a:pt x="926" y="848"/>
                  </a:lnTo>
                  <a:lnTo>
                    <a:pt x="892" y="866"/>
                  </a:lnTo>
                  <a:lnTo>
                    <a:pt x="858" y="881"/>
                  </a:lnTo>
                  <a:lnTo>
                    <a:pt x="827" y="894"/>
                  </a:lnTo>
                  <a:lnTo>
                    <a:pt x="794" y="902"/>
                  </a:lnTo>
                  <a:lnTo>
                    <a:pt x="762" y="911"/>
                  </a:lnTo>
                  <a:lnTo>
                    <a:pt x="731" y="914"/>
                  </a:lnTo>
                  <a:lnTo>
                    <a:pt x="701" y="917"/>
                  </a:lnTo>
                  <a:lnTo>
                    <a:pt x="670" y="914"/>
                  </a:lnTo>
                  <a:lnTo>
                    <a:pt x="639" y="911"/>
                  </a:lnTo>
                  <a:lnTo>
                    <a:pt x="609" y="902"/>
                  </a:lnTo>
                  <a:lnTo>
                    <a:pt x="580" y="894"/>
                  </a:lnTo>
                  <a:lnTo>
                    <a:pt x="550" y="881"/>
                  </a:lnTo>
                  <a:lnTo>
                    <a:pt x="521" y="866"/>
                  </a:lnTo>
                  <a:lnTo>
                    <a:pt x="492" y="848"/>
                  </a:lnTo>
                  <a:lnTo>
                    <a:pt x="465" y="829"/>
                  </a:lnTo>
                  <a:lnTo>
                    <a:pt x="457" y="836"/>
                  </a:lnTo>
                  <a:lnTo>
                    <a:pt x="455" y="838"/>
                  </a:lnTo>
                  <a:lnTo>
                    <a:pt x="454" y="840"/>
                  </a:lnTo>
                  <a:lnTo>
                    <a:pt x="451" y="845"/>
                  </a:lnTo>
                  <a:lnTo>
                    <a:pt x="438" y="859"/>
                  </a:lnTo>
                  <a:lnTo>
                    <a:pt x="423" y="871"/>
                  </a:lnTo>
                  <a:lnTo>
                    <a:pt x="408" y="882"/>
                  </a:lnTo>
                  <a:lnTo>
                    <a:pt x="391" y="890"/>
                  </a:lnTo>
                  <a:lnTo>
                    <a:pt x="375" y="898"/>
                  </a:lnTo>
                  <a:lnTo>
                    <a:pt x="355" y="904"/>
                  </a:lnTo>
                  <a:lnTo>
                    <a:pt x="346" y="905"/>
                  </a:lnTo>
                  <a:lnTo>
                    <a:pt x="337" y="907"/>
                  </a:lnTo>
                  <a:lnTo>
                    <a:pt x="301" y="907"/>
                  </a:lnTo>
                  <a:lnTo>
                    <a:pt x="267" y="902"/>
                  </a:lnTo>
                  <a:lnTo>
                    <a:pt x="247" y="898"/>
                  </a:lnTo>
                  <a:lnTo>
                    <a:pt x="231" y="892"/>
                  </a:lnTo>
                  <a:lnTo>
                    <a:pt x="214" y="884"/>
                  </a:lnTo>
                  <a:lnTo>
                    <a:pt x="197" y="876"/>
                  </a:lnTo>
                  <a:lnTo>
                    <a:pt x="177" y="863"/>
                  </a:lnTo>
                  <a:lnTo>
                    <a:pt x="160" y="850"/>
                  </a:lnTo>
                  <a:lnTo>
                    <a:pt x="139" y="832"/>
                  </a:lnTo>
                  <a:lnTo>
                    <a:pt x="124" y="812"/>
                  </a:lnTo>
                  <a:lnTo>
                    <a:pt x="108" y="791"/>
                  </a:lnTo>
                  <a:lnTo>
                    <a:pt x="97" y="769"/>
                  </a:lnTo>
                  <a:lnTo>
                    <a:pt x="84" y="731"/>
                  </a:lnTo>
                  <a:lnTo>
                    <a:pt x="78" y="695"/>
                  </a:lnTo>
                  <a:lnTo>
                    <a:pt x="77" y="676"/>
                  </a:lnTo>
                  <a:lnTo>
                    <a:pt x="81" y="659"/>
                  </a:lnTo>
                  <a:lnTo>
                    <a:pt x="91" y="623"/>
                  </a:lnTo>
                  <a:lnTo>
                    <a:pt x="69" y="601"/>
                  </a:lnTo>
                  <a:lnTo>
                    <a:pt x="51" y="581"/>
                  </a:lnTo>
                  <a:lnTo>
                    <a:pt x="35" y="559"/>
                  </a:lnTo>
                  <a:lnTo>
                    <a:pt x="23" y="540"/>
                  </a:lnTo>
                  <a:lnTo>
                    <a:pt x="12" y="518"/>
                  </a:lnTo>
                  <a:lnTo>
                    <a:pt x="7" y="508"/>
                  </a:lnTo>
                  <a:lnTo>
                    <a:pt x="5" y="498"/>
                  </a:lnTo>
                  <a:lnTo>
                    <a:pt x="1" y="476"/>
                  </a:lnTo>
                  <a:lnTo>
                    <a:pt x="0" y="457"/>
                  </a:lnTo>
                  <a:lnTo>
                    <a:pt x="1" y="436"/>
                  </a:lnTo>
                  <a:lnTo>
                    <a:pt x="5" y="414"/>
                  </a:lnTo>
                  <a:lnTo>
                    <a:pt x="12" y="392"/>
                  </a:lnTo>
                  <a:lnTo>
                    <a:pt x="23" y="372"/>
                  </a:lnTo>
                  <a:lnTo>
                    <a:pt x="35" y="350"/>
                  </a:lnTo>
                  <a:lnTo>
                    <a:pt x="51" y="329"/>
                  </a:lnTo>
                  <a:lnTo>
                    <a:pt x="69" y="307"/>
                  </a:lnTo>
                  <a:lnTo>
                    <a:pt x="91" y="288"/>
                  </a:lnTo>
                  <a:lnTo>
                    <a:pt x="81" y="250"/>
                  </a:lnTo>
                  <a:lnTo>
                    <a:pt x="77" y="230"/>
                  </a:lnTo>
                  <a:lnTo>
                    <a:pt x="78" y="214"/>
                  </a:lnTo>
                  <a:lnTo>
                    <a:pt x="84" y="176"/>
                  </a:lnTo>
                  <a:lnTo>
                    <a:pt x="97" y="140"/>
                  </a:lnTo>
                  <a:lnTo>
                    <a:pt x="114" y="108"/>
                  </a:lnTo>
                  <a:lnTo>
                    <a:pt x="137" y="80"/>
                  </a:lnTo>
                  <a:lnTo>
                    <a:pt x="163" y="55"/>
                  </a:lnTo>
                  <a:lnTo>
                    <a:pt x="179" y="43"/>
                  </a:lnTo>
                  <a:lnTo>
                    <a:pt x="197" y="34"/>
                  </a:lnTo>
                  <a:lnTo>
                    <a:pt x="231" y="16"/>
                  </a:lnTo>
                  <a:lnTo>
                    <a:pt x="267" y="5"/>
                  </a:lnTo>
                  <a:lnTo>
                    <a:pt x="301" y="0"/>
                  </a:lnTo>
                  <a:lnTo>
                    <a:pt x="337" y="2"/>
                  </a:lnTo>
                  <a:lnTo>
                    <a:pt x="355" y="5"/>
                  </a:lnTo>
                  <a:lnTo>
                    <a:pt x="375" y="11"/>
                  </a:lnTo>
                  <a:lnTo>
                    <a:pt x="391" y="17"/>
                  </a:lnTo>
                  <a:lnTo>
                    <a:pt x="408" y="26"/>
                  </a:lnTo>
                  <a:lnTo>
                    <a:pt x="423" y="36"/>
                  </a:lnTo>
                  <a:lnTo>
                    <a:pt x="438" y="49"/>
                  </a:lnTo>
                  <a:lnTo>
                    <a:pt x="451" y="62"/>
                  </a:lnTo>
                  <a:lnTo>
                    <a:pt x="465" y="80"/>
                  </a:lnTo>
                  <a:lnTo>
                    <a:pt x="525" y="48"/>
                  </a:lnTo>
                  <a:lnTo>
                    <a:pt x="556" y="35"/>
                  </a:lnTo>
                  <a:lnTo>
                    <a:pt x="587" y="26"/>
                  </a:lnTo>
                  <a:lnTo>
                    <a:pt x="618" y="18"/>
                  </a:lnTo>
                  <a:lnTo>
                    <a:pt x="650" y="12"/>
                  </a:lnTo>
                  <a:lnTo>
                    <a:pt x="712" y="8"/>
                  </a:lnTo>
                  <a:lnTo>
                    <a:pt x="772" y="12"/>
                  </a:lnTo>
                  <a:lnTo>
                    <a:pt x="803" y="18"/>
                  </a:lnTo>
                  <a:lnTo>
                    <a:pt x="834" y="26"/>
                  </a:lnTo>
                  <a:lnTo>
                    <a:pt x="866" y="35"/>
                  </a:lnTo>
                  <a:lnTo>
                    <a:pt x="897" y="48"/>
                  </a:lnTo>
                  <a:lnTo>
                    <a:pt x="959" y="80"/>
                  </a:lnTo>
                  <a:lnTo>
                    <a:pt x="971" y="62"/>
                  </a:lnTo>
                  <a:lnTo>
                    <a:pt x="984" y="49"/>
                  </a:lnTo>
                  <a:lnTo>
                    <a:pt x="999" y="36"/>
                  </a:lnTo>
                  <a:lnTo>
                    <a:pt x="1016" y="26"/>
                  </a:lnTo>
                  <a:lnTo>
                    <a:pt x="1031" y="17"/>
                  </a:lnTo>
                  <a:lnTo>
                    <a:pt x="1049" y="11"/>
                  </a:lnTo>
                  <a:lnTo>
                    <a:pt x="1067" y="5"/>
                  </a:lnTo>
                  <a:lnTo>
                    <a:pt x="1088" y="2"/>
                  </a:lnTo>
                </a:path>
              </a:pathLst>
            </a:custGeom>
            <a:gradFill rotWithShape="1">
              <a:gsLst>
                <a:gs pos="0">
                  <a:srgbClr val="2E31AC"/>
                </a:gs>
                <a:gs pos="50000">
                  <a:srgbClr val="0000FF">
                    <a:alpha val="39000"/>
                  </a:srgbClr>
                </a:gs>
                <a:gs pos="100000">
                  <a:srgbClr val="2E31AC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Rectangle 2283"/>
            <p:cNvSpPr>
              <a:spLocks noChangeArrowheads="1"/>
            </p:cNvSpPr>
            <p:nvPr/>
          </p:nvSpPr>
          <p:spPr bwMode="auto">
            <a:xfrm>
              <a:off x="2182813" y="4160838"/>
              <a:ext cx="1936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sz="1200" b="1">
                  <a:solidFill>
                    <a:srgbClr val="000000"/>
                  </a:solidFill>
                  <a:latin typeface="Verdana" pitchFamily="34" charset="0"/>
                </a:rPr>
                <a:t>IP</a:t>
              </a:r>
              <a:endParaRPr lang="en-US" sz="1800" b="1">
                <a:solidFill>
                  <a:schemeClr val="tx1"/>
                </a:solidFill>
              </a:endParaRPr>
            </a:p>
          </p:txBody>
        </p:sp>
        <p:sp>
          <p:nvSpPr>
            <p:cNvPr id="31" name="Line 2286"/>
            <p:cNvSpPr>
              <a:spLocks noChangeShapeType="1"/>
            </p:cNvSpPr>
            <p:nvPr/>
          </p:nvSpPr>
          <p:spPr bwMode="auto">
            <a:xfrm>
              <a:off x="5105400" y="4495800"/>
              <a:ext cx="2286000" cy="228600"/>
            </a:xfrm>
            <a:prstGeom prst="line">
              <a:avLst/>
            </a:prstGeom>
            <a:noFill/>
            <a:ln w="22225">
              <a:solidFill>
                <a:srgbClr val="00061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87"/>
            <p:cNvSpPr>
              <a:spLocks noChangeShapeType="1"/>
            </p:cNvSpPr>
            <p:nvPr/>
          </p:nvSpPr>
          <p:spPr bwMode="auto">
            <a:xfrm>
              <a:off x="7467600" y="3560763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288"/>
            <p:cNvSpPr>
              <a:spLocks noChangeShapeType="1"/>
            </p:cNvSpPr>
            <p:nvPr/>
          </p:nvSpPr>
          <p:spPr bwMode="auto">
            <a:xfrm>
              <a:off x="7467600" y="3436938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289"/>
            <p:cNvSpPr>
              <a:spLocks noChangeShapeType="1"/>
            </p:cNvSpPr>
            <p:nvPr/>
          </p:nvSpPr>
          <p:spPr bwMode="auto">
            <a:xfrm>
              <a:off x="7467600" y="3313113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290"/>
            <p:cNvSpPr>
              <a:spLocks noChangeShapeType="1"/>
            </p:cNvSpPr>
            <p:nvPr/>
          </p:nvSpPr>
          <p:spPr bwMode="auto">
            <a:xfrm>
              <a:off x="7467600" y="3189288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291"/>
            <p:cNvSpPr>
              <a:spLocks noChangeShapeType="1"/>
            </p:cNvSpPr>
            <p:nvPr/>
          </p:nvSpPr>
          <p:spPr bwMode="auto">
            <a:xfrm>
              <a:off x="7467600" y="3063875"/>
              <a:ext cx="16668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292"/>
            <p:cNvSpPr>
              <a:spLocks noChangeShapeType="1"/>
            </p:cNvSpPr>
            <p:nvPr/>
          </p:nvSpPr>
          <p:spPr bwMode="auto">
            <a:xfrm>
              <a:off x="7467600" y="2940050"/>
              <a:ext cx="166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293"/>
            <p:cNvSpPr>
              <a:spLocks noChangeShapeType="1"/>
            </p:cNvSpPr>
            <p:nvPr/>
          </p:nvSpPr>
          <p:spPr bwMode="auto">
            <a:xfrm>
              <a:off x="6383338" y="3189288"/>
              <a:ext cx="22383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2294"/>
            <p:cNvSpPr>
              <a:spLocks noChangeArrowheads="1"/>
            </p:cNvSpPr>
            <p:nvPr/>
          </p:nvSpPr>
          <p:spPr bwMode="auto">
            <a:xfrm>
              <a:off x="7188200" y="2940050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0" name="Rectangle 2295"/>
            <p:cNvSpPr>
              <a:spLocks noChangeArrowheads="1"/>
            </p:cNvSpPr>
            <p:nvPr/>
          </p:nvSpPr>
          <p:spPr bwMode="auto">
            <a:xfrm>
              <a:off x="7188200" y="3063875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1" name="Rectangle 2296"/>
            <p:cNvSpPr>
              <a:spLocks noChangeArrowheads="1"/>
            </p:cNvSpPr>
            <p:nvPr/>
          </p:nvSpPr>
          <p:spPr bwMode="auto">
            <a:xfrm>
              <a:off x="7188200" y="318928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2" name="Rectangle 2297"/>
            <p:cNvSpPr>
              <a:spLocks noChangeArrowheads="1"/>
            </p:cNvSpPr>
            <p:nvPr/>
          </p:nvSpPr>
          <p:spPr bwMode="auto">
            <a:xfrm>
              <a:off x="7188200" y="3313113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3" name="Rectangle 2298"/>
            <p:cNvSpPr>
              <a:spLocks noChangeArrowheads="1"/>
            </p:cNvSpPr>
            <p:nvPr/>
          </p:nvSpPr>
          <p:spPr bwMode="auto">
            <a:xfrm>
              <a:off x="7188200" y="343693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4" name="Rectangle 2299"/>
            <p:cNvSpPr>
              <a:spLocks noChangeArrowheads="1"/>
            </p:cNvSpPr>
            <p:nvPr/>
          </p:nvSpPr>
          <p:spPr bwMode="auto">
            <a:xfrm>
              <a:off x="7188200" y="3560763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45" name="Line 2300"/>
            <p:cNvSpPr>
              <a:spLocks noChangeShapeType="1"/>
            </p:cNvSpPr>
            <p:nvPr/>
          </p:nvSpPr>
          <p:spPr bwMode="auto">
            <a:xfrm>
              <a:off x="7734300" y="3063875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2301"/>
            <p:cNvSpPr>
              <a:spLocks noChangeShapeType="1"/>
            </p:cNvSpPr>
            <p:nvPr/>
          </p:nvSpPr>
          <p:spPr bwMode="auto">
            <a:xfrm>
              <a:off x="7734300" y="2940050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2302"/>
            <p:cNvSpPr>
              <a:spLocks noChangeShapeType="1"/>
            </p:cNvSpPr>
            <p:nvPr/>
          </p:nvSpPr>
          <p:spPr bwMode="auto">
            <a:xfrm>
              <a:off x="7734300" y="3189288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2303"/>
            <p:cNvSpPr>
              <a:spLocks noChangeShapeType="1"/>
            </p:cNvSpPr>
            <p:nvPr/>
          </p:nvSpPr>
          <p:spPr bwMode="auto">
            <a:xfrm>
              <a:off x="7734300" y="3313113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304"/>
            <p:cNvSpPr>
              <a:spLocks noChangeShapeType="1"/>
            </p:cNvSpPr>
            <p:nvPr/>
          </p:nvSpPr>
          <p:spPr bwMode="auto">
            <a:xfrm>
              <a:off x="7734300" y="3436938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305"/>
            <p:cNvSpPr>
              <a:spLocks noChangeShapeType="1"/>
            </p:cNvSpPr>
            <p:nvPr/>
          </p:nvSpPr>
          <p:spPr bwMode="auto">
            <a:xfrm>
              <a:off x="7734300" y="3560763"/>
              <a:ext cx="1682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2306"/>
            <p:cNvSpPr>
              <a:spLocks/>
            </p:cNvSpPr>
            <p:nvPr/>
          </p:nvSpPr>
          <p:spPr bwMode="auto">
            <a:xfrm>
              <a:off x="6797675" y="3810000"/>
              <a:ext cx="936625" cy="1588"/>
            </a:xfrm>
            <a:custGeom>
              <a:avLst/>
              <a:gdLst>
                <a:gd name="T0" fmla="*/ 936625 w 672"/>
                <a:gd name="T1" fmla="*/ 0 h 1"/>
                <a:gd name="T2" fmla="*/ 0 w 672"/>
                <a:gd name="T3" fmla="*/ 0 h 1"/>
                <a:gd name="T4" fmla="*/ 0 60000 65536"/>
                <a:gd name="T5" fmla="*/ 0 60000 65536"/>
                <a:gd name="T6" fmla="*/ 0 w 672"/>
                <a:gd name="T7" fmla="*/ 0 h 1"/>
                <a:gd name="T8" fmla="*/ 672 w 67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72" h="1">
                  <a:moveTo>
                    <a:pt x="672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2307"/>
            <p:cNvSpPr>
              <a:spLocks noChangeArrowheads="1"/>
            </p:cNvSpPr>
            <p:nvPr/>
          </p:nvSpPr>
          <p:spPr bwMode="auto">
            <a:xfrm>
              <a:off x="6103938" y="3063875"/>
              <a:ext cx="279400" cy="61913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3" name="Rectangle 2308"/>
            <p:cNvSpPr>
              <a:spLocks noChangeArrowheads="1"/>
            </p:cNvSpPr>
            <p:nvPr/>
          </p:nvSpPr>
          <p:spPr bwMode="auto">
            <a:xfrm>
              <a:off x="6103938" y="318928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4" name="Rectangle 2309"/>
            <p:cNvSpPr>
              <a:spLocks noChangeArrowheads="1"/>
            </p:cNvSpPr>
            <p:nvPr/>
          </p:nvSpPr>
          <p:spPr bwMode="auto">
            <a:xfrm>
              <a:off x="6103938" y="3313113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5" name="Rectangle 2310"/>
            <p:cNvSpPr>
              <a:spLocks noChangeArrowheads="1"/>
            </p:cNvSpPr>
            <p:nvPr/>
          </p:nvSpPr>
          <p:spPr bwMode="auto">
            <a:xfrm>
              <a:off x="6103938" y="3436938"/>
              <a:ext cx="279400" cy="61912"/>
            </a:xfrm>
            <a:prstGeom prst="rect">
              <a:avLst/>
            </a:prstGeom>
            <a:gradFill rotWithShape="1">
              <a:gsLst>
                <a:gs pos="0">
                  <a:srgbClr val="005596"/>
                </a:gs>
                <a:gs pos="100000">
                  <a:srgbClr val="002745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5596"/>
              </a:extrusionClr>
            </a:sp3d>
          </p:spPr>
          <p:txBody>
            <a:bodyPr tIns="0" bIns="0" anchor="ctr">
              <a:flatTx/>
            </a:bodyPr>
            <a:lstStyle/>
            <a:p>
              <a:endParaRPr lang="en-US"/>
            </a:p>
          </p:txBody>
        </p:sp>
        <p:sp>
          <p:nvSpPr>
            <p:cNvPr id="56" name="Freeform 2311"/>
            <p:cNvSpPr>
              <a:spLocks/>
            </p:cNvSpPr>
            <p:nvPr/>
          </p:nvSpPr>
          <p:spPr bwMode="auto">
            <a:xfrm>
              <a:off x="6732588" y="3297238"/>
              <a:ext cx="46037" cy="30162"/>
            </a:xfrm>
            <a:custGeom>
              <a:avLst/>
              <a:gdLst>
                <a:gd name="T0" fmla="*/ 25359 w 118"/>
                <a:gd name="T1" fmla="*/ 13803 h 59"/>
                <a:gd name="T2" fmla="*/ 46037 w 118"/>
                <a:gd name="T3" fmla="*/ 17893 h 59"/>
                <a:gd name="T4" fmla="*/ 0 w 118"/>
                <a:gd name="T5" fmla="*/ 30162 h 59"/>
                <a:gd name="T6" fmla="*/ 17556 w 118"/>
                <a:gd name="T7" fmla="*/ 0 h 59"/>
                <a:gd name="T8" fmla="*/ 25359 w 118"/>
                <a:gd name="T9" fmla="*/ 13803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9"/>
                <a:gd name="T17" fmla="*/ 118 w 11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9">
                  <a:moveTo>
                    <a:pt x="65" y="27"/>
                  </a:moveTo>
                  <a:lnTo>
                    <a:pt x="118" y="35"/>
                  </a:lnTo>
                  <a:lnTo>
                    <a:pt x="0" y="59"/>
                  </a:lnTo>
                  <a:lnTo>
                    <a:pt x="45" y="0"/>
                  </a:lnTo>
                  <a:lnTo>
                    <a:pt x="65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312"/>
            <p:cNvSpPr>
              <a:spLocks/>
            </p:cNvSpPr>
            <p:nvPr/>
          </p:nvSpPr>
          <p:spPr bwMode="auto">
            <a:xfrm>
              <a:off x="6897688" y="3184525"/>
              <a:ext cx="44450" cy="31750"/>
            </a:xfrm>
            <a:custGeom>
              <a:avLst/>
              <a:gdLst>
                <a:gd name="T0" fmla="*/ 20342 w 118"/>
                <a:gd name="T1" fmla="*/ 17517 h 58"/>
                <a:gd name="T2" fmla="*/ 27499 w 118"/>
                <a:gd name="T3" fmla="*/ 31750 h 58"/>
                <a:gd name="T4" fmla="*/ 44450 w 118"/>
                <a:gd name="T5" fmla="*/ 0 h 58"/>
                <a:gd name="T6" fmla="*/ 0 w 118"/>
                <a:gd name="T7" fmla="*/ 12591 h 58"/>
                <a:gd name="T8" fmla="*/ 20342 w 118"/>
                <a:gd name="T9" fmla="*/ 17517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8"/>
                <a:gd name="T17" fmla="*/ 118 w 11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8">
                  <a:moveTo>
                    <a:pt x="54" y="32"/>
                  </a:moveTo>
                  <a:lnTo>
                    <a:pt x="73" y="58"/>
                  </a:lnTo>
                  <a:lnTo>
                    <a:pt x="118" y="0"/>
                  </a:lnTo>
                  <a:lnTo>
                    <a:pt x="0" y="23"/>
                  </a:lnTo>
                  <a:lnTo>
                    <a:pt x="54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313"/>
            <p:cNvSpPr>
              <a:spLocks/>
            </p:cNvSpPr>
            <p:nvPr/>
          </p:nvSpPr>
          <p:spPr bwMode="auto">
            <a:xfrm>
              <a:off x="6897688" y="3297238"/>
              <a:ext cx="44450" cy="31750"/>
            </a:xfrm>
            <a:custGeom>
              <a:avLst/>
              <a:gdLst>
                <a:gd name="T0" fmla="*/ 20342 w 118"/>
                <a:gd name="T1" fmla="*/ 14233 h 58"/>
                <a:gd name="T2" fmla="*/ 27499 w 118"/>
                <a:gd name="T3" fmla="*/ 0 h 58"/>
                <a:gd name="T4" fmla="*/ 44450 w 118"/>
                <a:gd name="T5" fmla="*/ 31750 h 58"/>
                <a:gd name="T6" fmla="*/ 0 w 118"/>
                <a:gd name="T7" fmla="*/ 19159 h 58"/>
                <a:gd name="T8" fmla="*/ 20342 w 118"/>
                <a:gd name="T9" fmla="*/ 14233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8"/>
                <a:gd name="T17" fmla="*/ 118 w 118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8">
                  <a:moveTo>
                    <a:pt x="54" y="26"/>
                  </a:moveTo>
                  <a:lnTo>
                    <a:pt x="73" y="0"/>
                  </a:lnTo>
                  <a:lnTo>
                    <a:pt x="118" y="58"/>
                  </a:lnTo>
                  <a:lnTo>
                    <a:pt x="0" y="35"/>
                  </a:lnTo>
                  <a:lnTo>
                    <a:pt x="54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14"/>
            <p:cNvSpPr>
              <a:spLocks/>
            </p:cNvSpPr>
            <p:nvPr/>
          </p:nvSpPr>
          <p:spPr bwMode="auto">
            <a:xfrm>
              <a:off x="6732588" y="3184525"/>
              <a:ext cx="46037" cy="33338"/>
            </a:xfrm>
            <a:custGeom>
              <a:avLst/>
              <a:gdLst>
                <a:gd name="T0" fmla="*/ 25359 w 118"/>
                <a:gd name="T1" fmla="*/ 18082 h 59"/>
                <a:gd name="T2" fmla="*/ 46037 w 118"/>
                <a:gd name="T3" fmla="*/ 13561 h 59"/>
                <a:gd name="T4" fmla="*/ 0 w 118"/>
                <a:gd name="T5" fmla="*/ 0 h 59"/>
                <a:gd name="T6" fmla="*/ 17556 w 118"/>
                <a:gd name="T7" fmla="*/ 33338 h 59"/>
                <a:gd name="T8" fmla="*/ 25359 w 118"/>
                <a:gd name="T9" fmla="*/ 18082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8"/>
                <a:gd name="T16" fmla="*/ 0 h 59"/>
                <a:gd name="T17" fmla="*/ 118 w 118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8" h="59">
                  <a:moveTo>
                    <a:pt x="65" y="32"/>
                  </a:moveTo>
                  <a:lnTo>
                    <a:pt x="118" y="24"/>
                  </a:lnTo>
                  <a:lnTo>
                    <a:pt x="0" y="0"/>
                  </a:lnTo>
                  <a:lnTo>
                    <a:pt x="45" y="59"/>
                  </a:lnTo>
                  <a:lnTo>
                    <a:pt x="65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2315"/>
            <p:cNvSpPr>
              <a:spLocks/>
            </p:cNvSpPr>
            <p:nvPr/>
          </p:nvSpPr>
          <p:spPr bwMode="auto">
            <a:xfrm>
              <a:off x="6818313" y="3155950"/>
              <a:ext cx="38100" cy="28575"/>
            </a:xfrm>
            <a:custGeom>
              <a:avLst/>
              <a:gdLst>
                <a:gd name="T0" fmla="*/ 18865 w 103"/>
                <a:gd name="T1" fmla="*/ 23061 h 57"/>
                <a:gd name="T2" fmla="*/ 0 w 103"/>
                <a:gd name="T3" fmla="*/ 28575 h 57"/>
                <a:gd name="T4" fmla="*/ 18865 w 103"/>
                <a:gd name="T5" fmla="*/ 0 h 57"/>
                <a:gd name="T6" fmla="*/ 38100 w 103"/>
                <a:gd name="T7" fmla="*/ 28575 h 57"/>
                <a:gd name="T8" fmla="*/ 18865 w 103"/>
                <a:gd name="T9" fmla="*/ 23061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57"/>
                <a:gd name="T17" fmla="*/ 103 w 103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57">
                  <a:moveTo>
                    <a:pt x="51" y="46"/>
                  </a:moveTo>
                  <a:lnTo>
                    <a:pt x="0" y="57"/>
                  </a:lnTo>
                  <a:lnTo>
                    <a:pt x="51" y="0"/>
                  </a:lnTo>
                  <a:lnTo>
                    <a:pt x="103" y="57"/>
                  </a:lnTo>
                  <a:lnTo>
                    <a:pt x="51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2316"/>
            <p:cNvSpPr>
              <a:spLocks/>
            </p:cNvSpPr>
            <p:nvPr/>
          </p:nvSpPr>
          <p:spPr bwMode="auto">
            <a:xfrm>
              <a:off x="6818313" y="3327400"/>
              <a:ext cx="38100" cy="30163"/>
            </a:xfrm>
            <a:custGeom>
              <a:avLst/>
              <a:gdLst>
                <a:gd name="T0" fmla="*/ 18865 w 103"/>
                <a:gd name="T1" fmla="*/ 6241 h 58"/>
                <a:gd name="T2" fmla="*/ 0 w 103"/>
                <a:gd name="T3" fmla="*/ 0 h 58"/>
                <a:gd name="T4" fmla="*/ 18865 w 103"/>
                <a:gd name="T5" fmla="*/ 30163 h 58"/>
                <a:gd name="T6" fmla="*/ 38100 w 103"/>
                <a:gd name="T7" fmla="*/ 0 h 58"/>
                <a:gd name="T8" fmla="*/ 18865 w 103"/>
                <a:gd name="T9" fmla="*/ 6241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58"/>
                <a:gd name="T17" fmla="*/ 103 w 10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58">
                  <a:moveTo>
                    <a:pt x="51" y="12"/>
                  </a:moveTo>
                  <a:lnTo>
                    <a:pt x="0" y="0"/>
                  </a:lnTo>
                  <a:lnTo>
                    <a:pt x="51" y="58"/>
                  </a:lnTo>
                  <a:lnTo>
                    <a:pt x="103" y="0"/>
                  </a:lnTo>
                  <a:lnTo>
                    <a:pt x="5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2317"/>
            <p:cNvSpPr>
              <a:spLocks/>
            </p:cNvSpPr>
            <p:nvPr/>
          </p:nvSpPr>
          <p:spPr bwMode="auto">
            <a:xfrm>
              <a:off x="6940550" y="3241675"/>
              <a:ext cx="47625" cy="26988"/>
            </a:xfrm>
            <a:custGeom>
              <a:avLst/>
              <a:gdLst>
                <a:gd name="T0" fmla="*/ 10176 w 117"/>
                <a:gd name="T1" fmla="*/ 14034 h 50"/>
                <a:gd name="T2" fmla="*/ 0 w 117"/>
                <a:gd name="T3" fmla="*/ 26988 h 50"/>
                <a:gd name="T4" fmla="*/ 47625 w 117"/>
                <a:gd name="T5" fmla="*/ 14034 h 50"/>
                <a:gd name="T6" fmla="*/ 0 w 117"/>
                <a:gd name="T7" fmla="*/ 0 h 50"/>
                <a:gd name="T8" fmla="*/ 10176 w 117"/>
                <a:gd name="T9" fmla="*/ 14034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50"/>
                <a:gd name="T17" fmla="*/ 117 w 117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50">
                  <a:moveTo>
                    <a:pt x="25" y="26"/>
                  </a:moveTo>
                  <a:lnTo>
                    <a:pt x="0" y="50"/>
                  </a:lnTo>
                  <a:lnTo>
                    <a:pt x="117" y="26"/>
                  </a:lnTo>
                  <a:lnTo>
                    <a:pt x="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318"/>
            <p:cNvSpPr>
              <a:spLocks noChangeShapeType="1"/>
            </p:cNvSpPr>
            <p:nvPr/>
          </p:nvSpPr>
          <p:spPr bwMode="auto">
            <a:xfrm>
              <a:off x="6773863" y="3871913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319"/>
            <p:cNvSpPr>
              <a:spLocks noChangeShapeType="1"/>
            </p:cNvSpPr>
            <p:nvPr/>
          </p:nvSpPr>
          <p:spPr bwMode="auto">
            <a:xfrm>
              <a:off x="6797675" y="3375025"/>
              <a:ext cx="0" cy="43497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2320"/>
            <p:cNvSpPr>
              <a:spLocks noChangeShapeType="1"/>
            </p:cNvSpPr>
            <p:nvPr/>
          </p:nvSpPr>
          <p:spPr bwMode="auto">
            <a:xfrm>
              <a:off x="6383338" y="3063875"/>
              <a:ext cx="2794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2321"/>
            <p:cNvSpPr>
              <a:spLocks noChangeShapeType="1"/>
            </p:cNvSpPr>
            <p:nvPr/>
          </p:nvSpPr>
          <p:spPr bwMode="auto">
            <a:xfrm>
              <a:off x="6383338" y="3313113"/>
              <a:ext cx="223837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322"/>
            <p:cNvSpPr>
              <a:spLocks noChangeShapeType="1"/>
            </p:cNvSpPr>
            <p:nvPr/>
          </p:nvSpPr>
          <p:spPr bwMode="auto">
            <a:xfrm>
              <a:off x="6383338" y="3436938"/>
              <a:ext cx="2794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2323"/>
            <p:cNvSpPr>
              <a:spLocks noChangeShapeType="1"/>
            </p:cNvSpPr>
            <p:nvPr/>
          </p:nvSpPr>
          <p:spPr bwMode="auto">
            <a:xfrm flipV="1">
              <a:off x="6662738" y="3375025"/>
              <a:ext cx="0" cy="6191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324"/>
            <p:cNvSpPr>
              <a:spLocks noChangeShapeType="1"/>
            </p:cNvSpPr>
            <p:nvPr/>
          </p:nvSpPr>
          <p:spPr bwMode="auto">
            <a:xfrm>
              <a:off x="6662738" y="3063875"/>
              <a:ext cx="0" cy="6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2325"/>
            <p:cNvSpPr>
              <a:spLocks/>
            </p:cNvSpPr>
            <p:nvPr/>
          </p:nvSpPr>
          <p:spPr bwMode="auto">
            <a:xfrm>
              <a:off x="6891338" y="3375025"/>
              <a:ext cx="1587" cy="358775"/>
            </a:xfrm>
            <a:custGeom>
              <a:avLst/>
              <a:gdLst>
                <a:gd name="T0" fmla="*/ 0 w 1"/>
                <a:gd name="T1" fmla="*/ 0 h 278"/>
                <a:gd name="T2" fmla="*/ 0 w 1"/>
                <a:gd name="T3" fmla="*/ 358775 h 278"/>
                <a:gd name="T4" fmla="*/ 0 60000 65536"/>
                <a:gd name="T5" fmla="*/ 0 60000 65536"/>
                <a:gd name="T6" fmla="*/ 0 w 1"/>
                <a:gd name="T7" fmla="*/ 0 h 278"/>
                <a:gd name="T8" fmla="*/ 1 w 1"/>
                <a:gd name="T9" fmla="*/ 278 h 27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78">
                  <a:moveTo>
                    <a:pt x="0" y="0"/>
                  </a:moveTo>
                  <a:lnTo>
                    <a:pt x="0" y="278"/>
                  </a:lnTo>
                </a:path>
              </a:pathLst>
            </a:custGeom>
            <a:noFill/>
            <a:ln w="9525">
              <a:solidFill>
                <a:srgbClr val="0000FF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2326"/>
            <p:cNvSpPr>
              <a:spLocks noChangeShapeType="1"/>
            </p:cNvSpPr>
            <p:nvPr/>
          </p:nvSpPr>
          <p:spPr bwMode="auto">
            <a:xfrm>
              <a:off x="6894513" y="3736975"/>
              <a:ext cx="73660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72" name="Picture 2327" descr="ipswitc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53200" y="3130550"/>
              <a:ext cx="533400" cy="298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3" name="Group 2333"/>
            <p:cNvGrpSpPr>
              <a:grpSpLocks/>
            </p:cNvGrpSpPr>
            <p:nvPr/>
          </p:nvGrpSpPr>
          <p:grpSpPr bwMode="auto">
            <a:xfrm>
              <a:off x="1828800" y="5181600"/>
              <a:ext cx="1130300" cy="1371600"/>
              <a:chOff x="1544" y="2448"/>
              <a:chExt cx="712" cy="864"/>
            </a:xfrm>
          </p:grpSpPr>
          <p:pic>
            <p:nvPicPr>
              <p:cNvPr id="77" name="Picture 2334" descr="host1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544" y="2448"/>
                <a:ext cx="568" cy="8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78" name="Group 2335"/>
              <p:cNvGrpSpPr>
                <a:grpSpLocks/>
              </p:cNvGrpSpPr>
              <p:nvPr/>
            </p:nvGrpSpPr>
            <p:grpSpPr bwMode="auto">
              <a:xfrm>
                <a:off x="1925" y="2784"/>
                <a:ext cx="331" cy="154"/>
                <a:chOff x="2619" y="2006"/>
                <a:chExt cx="331" cy="154"/>
              </a:xfrm>
            </p:grpSpPr>
            <p:sp>
              <p:nvSpPr>
                <p:cNvPr id="79" name="Freeform 2336"/>
                <p:cNvSpPr>
                  <a:spLocks/>
                </p:cNvSpPr>
                <p:nvPr/>
              </p:nvSpPr>
              <p:spPr bwMode="auto">
                <a:xfrm>
                  <a:off x="2645" y="2010"/>
                  <a:ext cx="235" cy="150"/>
                </a:xfrm>
                <a:custGeom>
                  <a:avLst/>
                  <a:gdLst>
                    <a:gd name="T0" fmla="*/ 41 w 733"/>
                    <a:gd name="T1" fmla="*/ 0 h 492"/>
                    <a:gd name="T2" fmla="*/ 194 w 733"/>
                    <a:gd name="T3" fmla="*/ 0 h 492"/>
                    <a:gd name="T4" fmla="*/ 204 w 733"/>
                    <a:gd name="T5" fmla="*/ 0 h 492"/>
                    <a:gd name="T6" fmla="*/ 208 w 733"/>
                    <a:gd name="T7" fmla="*/ 1 h 492"/>
                    <a:gd name="T8" fmla="*/ 212 w 733"/>
                    <a:gd name="T9" fmla="*/ 2 h 492"/>
                    <a:gd name="T10" fmla="*/ 219 w 733"/>
                    <a:gd name="T11" fmla="*/ 5 h 492"/>
                    <a:gd name="T12" fmla="*/ 222 w 733"/>
                    <a:gd name="T13" fmla="*/ 7 h 492"/>
                    <a:gd name="T14" fmla="*/ 225 w 733"/>
                    <a:gd name="T15" fmla="*/ 10 h 492"/>
                    <a:gd name="T16" fmla="*/ 227 w 733"/>
                    <a:gd name="T17" fmla="*/ 12 h 492"/>
                    <a:gd name="T18" fmla="*/ 229 w 733"/>
                    <a:gd name="T19" fmla="*/ 15 h 492"/>
                    <a:gd name="T20" fmla="*/ 232 w 733"/>
                    <a:gd name="T21" fmla="*/ 22 h 492"/>
                    <a:gd name="T22" fmla="*/ 233 w 733"/>
                    <a:gd name="T23" fmla="*/ 25 h 492"/>
                    <a:gd name="T24" fmla="*/ 234 w 733"/>
                    <a:gd name="T25" fmla="*/ 30 h 492"/>
                    <a:gd name="T26" fmla="*/ 235 w 733"/>
                    <a:gd name="T27" fmla="*/ 39 h 492"/>
                    <a:gd name="T28" fmla="*/ 235 w 733"/>
                    <a:gd name="T29" fmla="*/ 111 h 492"/>
                    <a:gd name="T30" fmla="*/ 235 w 733"/>
                    <a:gd name="T31" fmla="*/ 116 h 492"/>
                    <a:gd name="T32" fmla="*/ 234 w 733"/>
                    <a:gd name="T33" fmla="*/ 120 h 492"/>
                    <a:gd name="T34" fmla="*/ 233 w 733"/>
                    <a:gd name="T35" fmla="*/ 124 h 492"/>
                    <a:gd name="T36" fmla="*/ 232 w 733"/>
                    <a:gd name="T37" fmla="*/ 128 h 492"/>
                    <a:gd name="T38" fmla="*/ 231 w 733"/>
                    <a:gd name="T39" fmla="*/ 131 h 492"/>
                    <a:gd name="T40" fmla="*/ 229 w 733"/>
                    <a:gd name="T41" fmla="*/ 134 h 492"/>
                    <a:gd name="T42" fmla="*/ 227 w 733"/>
                    <a:gd name="T43" fmla="*/ 137 h 492"/>
                    <a:gd name="T44" fmla="*/ 225 w 733"/>
                    <a:gd name="T45" fmla="*/ 140 h 492"/>
                    <a:gd name="T46" fmla="*/ 222 w 733"/>
                    <a:gd name="T47" fmla="*/ 142 h 492"/>
                    <a:gd name="T48" fmla="*/ 219 w 733"/>
                    <a:gd name="T49" fmla="*/ 144 h 492"/>
                    <a:gd name="T50" fmla="*/ 215 w 733"/>
                    <a:gd name="T51" fmla="*/ 146 h 492"/>
                    <a:gd name="T52" fmla="*/ 212 w 733"/>
                    <a:gd name="T53" fmla="*/ 147 h 492"/>
                    <a:gd name="T54" fmla="*/ 208 w 733"/>
                    <a:gd name="T55" fmla="*/ 148 h 492"/>
                    <a:gd name="T56" fmla="*/ 204 w 733"/>
                    <a:gd name="T57" fmla="*/ 149 h 492"/>
                    <a:gd name="T58" fmla="*/ 199 w 733"/>
                    <a:gd name="T59" fmla="*/ 150 h 492"/>
                    <a:gd name="T60" fmla="*/ 194 w 733"/>
                    <a:gd name="T61" fmla="*/ 150 h 492"/>
                    <a:gd name="T62" fmla="*/ 41 w 733"/>
                    <a:gd name="T63" fmla="*/ 150 h 492"/>
                    <a:gd name="T64" fmla="*/ 31 w 733"/>
                    <a:gd name="T65" fmla="*/ 149 h 492"/>
                    <a:gd name="T66" fmla="*/ 27 w 733"/>
                    <a:gd name="T67" fmla="*/ 148 h 492"/>
                    <a:gd name="T68" fmla="*/ 23 w 733"/>
                    <a:gd name="T69" fmla="*/ 147 h 492"/>
                    <a:gd name="T70" fmla="*/ 16 w 733"/>
                    <a:gd name="T71" fmla="*/ 144 h 492"/>
                    <a:gd name="T72" fmla="*/ 13 w 733"/>
                    <a:gd name="T73" fmla="*/ 142 h 492"/>
                    <a:gd name="T74" fmla="*/ 10 w 733"/>
                    <a:gd name="T75" fmla="*/ 140 h 492"/>
                    <a:gd name="T76" fmla="*/ 7 w 733"/>
                    <a:gd name="T77" fmla="*/ 137 h 492"/>
                    <a:gd name="T78" fmla="*/ 5 w 733"/>
                    <a:gd name="T79" fmla="*/ 134 h 492"/>
                    <a:gd name="T80" fmla="*/ 3 w 733"/>
                    <a:gd name="T81" fmla="*/ 128 h 492"/>
                    <a:gd name="T82" fmla="*/ 1 w 733"/>
                    <a:gd name="T83" fmla="*/ 124 h 492"/>
                    <a:gd name="T84" fmla="*/ 0 w 733"/>
                    <a:gd name="T85" fmla="*/ 120 h 492"/>
                    <a:gd name="T86" fmla="*/ 0 w 733"/>
                    <a:gd name="T87" fmla="*/ 111 h 492"/>
                    <a:gd name="T88" fmla="*/ 0 w 733"/>
                    <a:gd name="T89" fmla="*/ 39 h 492"/>
                    <a:gd name="T90" fmla="*/ 0 w 733"/>
                    <a:gd name="T91" fmla="*/ 30 h 492"/>
                    <a:gd name="T92" fmla="*/ 1 w 733"/>
                    <a:gd name="T93" fmla="*/ 25 h 492"/>
                    <a:gd name="T94" fmla="*/ 3 w 733"/>
                    <a:gd name="T95" fmla="*/ 22 h 492"/>
                    <a:gd name="T96" fmla="*/ 5 w 733"/>
                    <a:gd name="T97" fmla="*/ 15 h 492"/>
                    <a:gd name="T98" fmla="*/ 7 w 733"/>
                    <a:gd name="T99" fmla="*/ 12 h 492"/>
                    <a:gd name="T100" fmla="*/ 10 w 733"/>
                    <a:gd name="T101" fmla="*/ 10 h 492"/>
                    <a:gd name="T102" fmla="*/ 13 w 733"/>
                    <a:gd name="T103" fmla="*/ 7 h 492"/>
                    <a:gd name="T104" fmla="*/ 16 w 733"/>
                    <a:gd name="T105" fmla="*/ 5 h 492"/>
                    <a:gd name="T106" fmla="*/ 23 w 733"/>
                    <a:gd name="T107" fmla="*/ 2 h 492"/>
                    <a:gd name="T108" fmla="*/ 27 w 733"/>
                    <a:gd name="T109" fmla="*/ 1 h 492"/>
                    <a:gd name="T110" fmla="*/ 31 w 733"/>
                    <a:gd name="T111" fmla="*/ 0 h 492"/>
                    <a:gd name="T112" fmla="*/ 41 w 733"/>
                    <a:gd name="T113" fmla="*/ 0 h 492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w 733"/>
                    <a:gd name="T172" fmla="*/ 0 h 492"/>
                    <a:gd name="T173" fmla="*/ 733 w 733"/>
                    <a:gd name="T174" fmla="*/ 492 h 492"/>
                  </a:gdLst>
                  <a:ahLst/>
                  <a:cxnLst>
                    <a:cxn ang="T114">
                      <a:pos x="T0" y="T1"/>
                    </a:cxn>
                    <a:cxn ang="T115">
                      <a:pos x="T2" y="T3"/>
                    </a:cxn>
                    <a:cxn ang="T116">
                      <a:pos x="T4" y="T5"/>
                    </a:cxn>
                    <a:cxn ang="T117">
                      <a:pos x="T6" y="T7"/>
                    </a:cxn>
                    <a:cxn ang="T118">
                      <a:pos x="T8" y="T9"/>
                    </a:cxn>
                    <a:cxn ang="T119">
                      <a:pos x="T10" y="T11"/>
                    </a:cxn>
                    <a:cxn ang="T120">
                      <a:pos x="T12" y="T13"/>
                    </a:cxn>
                    <a:cxn ang="T121">
                      <a:pos x="T14" y="T15"/>
                    </a:cxn>
                    <a:cxn ang="T122">
                      <a:pos x="T16" y="T17"/>
                    </a:cxn>
                    <a:cxn ang="T123">
                      <a:pos x="T18" y="T19"/>
                    </a:cxn>
                    <a:cxn ang="T124">
                      <a:pos x="T20" y="T21"/>
                    </a:cxn>
                    <a:cxn ang="T125">
                      <a:pos x="T22" y="T23"/>
                    </a:cxn>
                    <a:cxn ang="T126">
                      <a:pos x="T24" y="T25"/>
                    </a:cxn>
                    <a:cxn ang="T127">
                      <a:pos x="T26" y="T27"/>
                    </a:cxn>
                    <a:cxn ang="T128">
                      <a:pos x="T28" y="T29"/>
                    </a:cxn>
                    <a:cxn ang="T129">
                      <a:pos x="T30" y="T31"/>
                    </a:cxn>
                    <a:cxn ang="T130">
                      <a:pos x="T32" y="T33"/>
                    </a:cxn>
                    <a:cxn ang="T131">
                      <a:pos x="T34" y="T35"/>
                    </a:cxn>
                    <a:cxn ang="T132">
                      <a:pos x="T36" y="T37"/>
                    </a:cxn>
                    <a:cxn ang="T133">
                      <a:pos x="T38" y="T39"/>
                    </a:cxn>
                    <a:cxn ang="T134">
                      <a:pos x="T40" y="T41"/>
                    </a:cxn>
                    <a:cxn ang="T135">
                      <a:pos x="T42" y="T43"/>
                    </a:cxn>
                    <a:cxn ang="T136">
                      <a:pos x="T44" y="T45"/>
                    </a:cxn>
                    <a:cxn ang="T137">
                      <a:pos x="T46" y="T47"/>
                    </a:cxn>
                    <a:cxn ang="T138">
                      <a:pos x="T48" y="T49"/>
                    </a:cxn>
                    <a:cxn ang="T139">
                      <a:pos x="T50" y="T51"/>
                    </a:cxn>
                    <a:cxn ang="T140">
                      <a:pos x="T52" y="T53"/>
                    </a:cxn>
                    <a:cxn ang="T141">
                      <a:pos x="T54" y="T55"/>
                    </a:cxn>
                    <a:cxn ang="T142">
                      <a:pos x="T56" y="T57"/>
                    </a:cxn>
                    <a:cxn ang="T143">
                      <a:pos x="T58" y="T59"/>
                    </a:cxn>
                    <a:cxn ang="T144">
                      <a:pos x="T60" y="T61"/>
                    </a:cxn>
                    <a:cxn ang="T145">
                      <a:pos x="T62" y="T63"/>
                    </a:cxn>
                    <a:cxn ang="T146">
                      <a:pos x="T64" y="T65"/>
                    </a:cxn>
                    <a:cxn ang="T147">
                      <a:pos x="T66" y="T67"/>
                    </a:cxn>
                    <a:cxn ang="T148">
                      <a:pos x="T68" y="T69"/>
                    </a:cxn>
                    <a:cxn ang="T149">
                      <a:pos x="T70" y="T71"/>
                    </a:cxn>
                    <a:cxn ang="T150">
                      <a:pos x="T72" y="T73"/>
                    </a:cxn>
                    <a:cxn ang="T151">
                      <a:pos x="T74" y="T75"/>
                    </a:cxn>
                    <a:cxn ang="T152">
                      <a:pos x="T76" y="T77"/>
                    </a:cxn>
                    <a:cxn ang="T153">
                      <a:pos x="T78" y="T79"/>
                    </a:cxn>
                    <a:cxn ang="T154">
                      <a:pos x="T80" y="T81"/>
                    </a:cxn>
                    <a:cxn ang="T155">
                      <a:pos x="T82" y="T83"/>
                    </a:cxn>
                    <a:cxn ang="T156">
                      <a:pos x="T84" y="T85"/>
                    </a:cxn>
                    <a:cxn ang="T157">
                      <a:pos x="T86" y="T87"/>
                    </a:cxn>
                    <a:cxn ang="T158">
                      <a:pos x="T88" y="T89"/>
                    </a:cxn>
                    <a:cxn ang="T159">
                      <a:pos x="T90" y="T91"/>
                    </a:cxn>
                    <a:cxn ang="T160">
                      <a:pos x="T92" y="T93"/>
                    </a:cxn>
                    <a:cxn ang="T161">
                      <a:pos x="T94" y="T95"/>
                    </a:cxn>
                    <a:cxn ang="T162">
                      <a:pos x="T96" y="T97"/>
                    </a:cxn>
                    <a:cxn ang="T163">
                      <a:pos x="T98" y="T99"/>
                    </a:cxn>
                    <a:cxn ang="T164">
                      <a:pos x="T100" y="T101"/>
                    </a:cxn>
                    <a:cxn ang="T165">
                      <a:pos x="T102" y="T103"/>
                    </a:cxn>
                    <a:cxn ang="T166">
                      <a:pos x="T104" y="T105"/>
                    </a:cxn>
                    <a:cxn ang="T167">
                      <a:pos x="T106" y="T107"/>
                    </a:cxn>
                    <a:cxn ang="T168">
                      <a:pos x="T108" y="T109"/>
                    </a:cxn>
                    <a:cxn ang="T169">
                      <a:pos x="T110" y="T111"/>
                    </a:cxn>
                    <a:cxn ang="T170">
                      <a:pos x="T112" y="T113"/>
                    </a:cxn>
                  </a:cxnLst>
                  <a:rect l="T171" t="T172" r="T173" b="T174"/>
                  <a:pathLst>
                    <a:path w="733" h="492">
                      <a:moveTo>
                        <a:pt x="127" y="0"/>
                      </a:moveTo>
                      <a:lnTo>
                        <a:pt x="606" y="0"/>
                      </a:lnTo>
                      <a:lnTo>
                        <a:pt x="636" y="1"/>
                      </a:lnTo>
                      <a:lnTo>
                        <a:pt x="648" y="4"/>
                      </a:lnTo>
                      <a:lnTo>
                        <a:pt x="661" y="8"/>
                      </a:lnTo>
                      <a:lnTo>
                        <a:pt x="682" y="17"/>
                      </a:lnTo>
                      <a:lnTo>
                        <a:pt x="692" y="24"/>
                      </a:lnTo>
                      <a:lnTo>
                        <a:pt x="702" y="32"/>
                      </a:lnTo>
                      <a:lnTo>
                        <a:pt x="708" y="40"/>
                      </a:lnTo>
                      <a:lnTo>
                        <a:pt x="714" y="49"/>
                      </a:lnTo>
                      <a:lnTo>
                        <a:pt x="725" y="72"/>
                      </a:lnTo>
                      <a:lnTo>
                        <a:pt x="728" y="83"/>
                      </a:lnTo>
                      <a:lnTo>
                        <a:pt x="731" y="97"/>
                      </a:lnTo>
                      <a:lnTo>
                        <a:pt x="733" y="128"/>
                      </a:lnTo>
                      <a:lnTo>
                        <a:pt x="733" y="364"/>
                      </a:lnTo>
                      <a:lnTo>
                        <a:pt x="732" y="379"/>
                      </a:lnTo>
                      <a:lnTo>
                        <a:pt x="731" y="394"/>
                      </a:lnTo>
                      <a:lnTo>
                        <a:pt x="728" y="407"/>
                      </a:lnTo>
                      <a:lnTo>
                        <a:pt x="725" y="420"/>
                      </a:lnTo>
                      <a:lnTo>
                        <a:pt x="720" y="430"/>
                      </a:lnTo>
                      <a:lnTo>
                        <a:pt x="714" y="441"/>
                      </a:lnTo>
                      <a:lnTo>
                        <a:pt x="708" y="450"/>
                      </a:lnTo>
                      <a:lnTo>
                        <a:pt x="702" y="460"/>
                      </a:lnTo>
                      <a:lnTo>
                        <a:pt x="692" y="466"/>
                      </a:lnTo>
                      <a:lnTo>
                        <a:pt x="682" y="473"/>
                      </a:lnTo>
                      <a:lnTo>
                        <a:pt x="672" y="478"/>
                      </a:lnTo>
                      <a:lnTo>
                        <a:pt x="661" y="483"/>
                      </a:lnTo>
                      <a:lnTo>
                        <a:pt x="648" y="486"/>
                      </a:lnTo>
                      <a:lnTo>
                        <a:pt x="636" y="490"/>
                      </a:lnTo>
                      <a:lnTo>
                        <a:pt x="621" y="491"/>
                      </a:lnTo>
                      <a:lnTo>
                        <a:pt x="606" y="492"/>
                      </a:lnTo>
                      <a:lnTo>
                        <a:pt x="127" y="492"/>
                      </a:lnTo>
                      <a:lnTo>
                        <a:pt x="97" y="490"/>
                      </a:lnTo>
                      <a:lnTo>
                        <a:pt x="83" y="486"/>
                      </a:lnTo>
                      <a:lnTo>
                        <a:pt x="71" y="483"/>
                      </a:lnTo>
                      <a:lnTo>
                        <a:pt x="49" y="473"/>
                      </a:lnTo>
                      <a:lnTo>
                        <a:pt x="39" y="466"/>
                      </a:lnTo>
                      <a:lnTo>
                        <a:pt x="32" y="460"/>
                      </a:lnTo>
                      <a:lnTo>
                        <a:pt x="23" y="450"/>
                      </a:lnTo>
                      <a:lnTo>
                        <a:pt x="17" y="441"/>
                      </a:lnTo>
                      <a:lnTo>
                        <a:pt x="8" y="420"/>
                      </a:lnTo>
                      <a:lnTo>
                        <a:pt x="3" y="407"/>
                      </a:lnTo>
                      <a:lnTo>
                        <a:pt x="1" y="394"/>
                      </a:lnTo>
                      <a:lnTo>
                        <a:pt x="0" y="364"/>
                      </a:lnTo>
                      <a:lnTo>
                        <a:pt x="0" y="128"/>
                      </a:lnTo>
                      <a:lnTo>
                        <a:pt x="1" y="97"/>
                      </a:lnTo>
                      <a:lnTo>
                        <a:pt x="3" y="83"/>
                      </a:lnTo>
                      <a:lnTo>
                        <a:pt x="8" y="72"/>
                      </a:lnTo>
                      <a:lnTo>
                        <a:pt x="17" y="49"/>
                      </a:lnTo>
                      <a:lnTo>
                        <a:pt x="23" y="40"/>
                      </a:lnTo>
                      <a:lnTo>
                        <a:pt x="32" y="32"/>
                      </a:lnTo>
                      <a:lnTo>
                        <a:pt x="39" y="24"/>
                      </a:lnTo>
                      <a:lnTo>
                        <a:pt x="49" y="17"/>
                      </a:lnTo>
                      <a:lnTo>
                        <a:pt x="71" y="8"/>
                      </a:lnTo>
                      <a:lnTo>
                        <a:pt x="83" y="4"/>
                      </a:lnTo>
                      <a:lnTo>
                        <a:pt x="97" y="1"/>
                      </a:lnTo>
                      <a:lnTo>
                        <a:pt x="127" y="0"/>
                      </a:lnTo>
                    </a:path>
                  </a:pathLst>
                </a:custGeom>
                <a:solidFill>
                  <a:srgbClr val="CC0000"/>
                </a:solidFill>
                <a:ln w="22225">
                  <a:solidFill>
                    <a:srgbClr val="B63C16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2337"/>
                <p:cNvSpPr txBox="1">
                  <a:spLocks noChangeArrowheads="1"/>
                </p:cNvSpPr>
                <p:nvPr/>
              </p:nvSpPr>
              <p:spPr bwMode="auto">
                <a:xfrm>
                  <a:off x="2619" y="2006"/>
                  <a:ext cx="331" cy="1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l">
                    <a:buClrTx/>
                    <a:buFontTx/>
                    <a:buNone/>
                  </a:pPr>
                  <a:r>
                    <a:rPr lang="en-US" sz="1000" b="1">
                      <a:solidFill>
                        <a:schemeClr val="bg1"/>
                      </a:solidFill>
                      <a:latin typeface="Verdana" pitchFamily="34" charset="0"/>
                    </a:rPr>
                    <a:t>API</a:t>
                  </a:r>
                </a:p>
              </p:txBody>
            </p:sp>
          </p:grpSp>
        </p:grpSp>
        <p:pic>
          <p:nvPicPr>
            <p:cNvPr id="74" name="Picture 2342" descr="cas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9050" y="3581400"/>
              <a:ext cx="1295400" cy="1828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5" name="Picture 2343" descr="Client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5575" y="3886200"/>
              <a:ext cx="835025" cy="652463"/>
            </a:xfrm>
            <a:prstGeom prst="rect">
              <a:avLst/>
            </a:prstGeom>
            <a:gradFill rotWithShape="1">
              <a:gsLst>
                <a:gs pos="0">
                  <a:srgbClr val="F4F1E3"/>
                </a:gs>
                <a:gs pos="100000">
                  <a:srgbClr val="E0D8B0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miter lim="800000"/>
              <a:headEnd/>
              <a:tailEnd/>
            </a:ln>
          </p:spPr>
        </p:pic>
        <p:sp>
          <p:nvSpPr>
            <p:cNvPr id="76" name="Line 2284"/>
            <p:cNvSpPr>
              <a:spLocks noChangeShapeType="1"/>
            </p:cNvSpPr>
            <p:nvPr/>
          </p:nvSpPr>
          <p:spPr bwMode="auto">
            <a:xfrm flipH="1">
              <a:off x="977900" y="4276725"/>
              <a:ext cx="84137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4456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Physical Tape Library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8077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763" y="485775"/>
            <a:ext cx="849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Virtualization for Datacenter Automation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solidFill>
                  <a:srgbClr val="FF0000"/>
                </a:solidFill>
                <a:latin typeface="Bell MT" pitchFamily="18" charset="0"/>
              </a:rPr>
              <a:t>to serve millions of clients, simultaneously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4825" y="19812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b="0" dirty="0">
                <a:latin typeface="Bell MT" pitchFamily="18" charset="0"/>
              </a:rPr>
              <a:t>   </a:t>
            </a:r>
            <a:r>
              <a:rPr lang="en-US" dirty="0" smtClean="0">
                <a:latin typeface="Bell MT" pitchFamily="18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Server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Consolidation in Virtualized Datacenter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Virtual Storage Provisioning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De-provisioning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ell MT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</a:t>
            </a:r>
            <a:r>
              <a:rPr lang="en-US" sz="2400" b="1" dirty="0">
                <a:solidFill>
                  <a:srgbClr val="002060"/>
                </a:solidFill>
                <a:latin typeface="Bell MT" pitchFamily="18" charset="0"/>
              </a:rPr>
              <a:t>Cloud Operating Systems for Virtual Datacenters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Trust Management in virtualized Datacenters</a:t>
            </a:r>
            <a:r>
              <a:rPr lang="en-US" sz="2400" b="0" dirty="0">
                <a:latin typeface="Bell MT" pitchFamily="18" charset="0"/>
              </a:rPr>
              <a:t/>
            </a:r>
            <a:br>
              <a:rPr lang="en-US" sz="2400" b="0" dirty="0">
                <a:latin typeface="Bell MT" pitchFamily="18" charset="0"/>
              </a:rPr>
            </a:br>
            <a:endParaRPr lang="en-US" sz="2400" b="0" dirty="0">
              <a:solidFill>
                <a:srgbClr val="66FFFF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tx1"/>
                </a:solidFill>
                <a:latin typeface="Bell MT" pitchFamily="18" charset="0"/>
              </a:rPr>
              <a:t>Cloud OS for Building Private Clouds </a:t>
            </a:r>
            <a:endParaRPr lang="en-US" sz="3200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3776"/>
            <a:ext cx="8572560" cy="5611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76677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tx1"/>
                </a:solidFill>
                <a:latin typeface="Bell MT" pitchFamily="18" charset="0"/>
              </a:rPr>
              <a:t>Eucalyptus : An Open-Source OS for Setting Up and Managing Private Clouds</a:t>
            </a:r>
            <a:endParaRPr lang="en-US" sz="2400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9738" y="977935"/>
            <a:ext cx="8269287" cy="548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763" y="485775"/>
            <a:ext cx="849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Virtualization for Datacenter Automation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solidFill>
                  <a:srgbClr val="FF0000"/>
                </a:solidFill>
                <a:latin typeface="Bell MT" pitchFamily="18" charset="0"/>
              </a:rPr>
              <a:t>to serve millions of clients, simultaneously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4825" y="19812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b="0" dirty="0">
                <a:latin typeface="Bell MT" pitchFamily="18" charset="0"/>
              </a:rPr>
              <a:t>   </a:t>
            </a:r>
            <a:r>
              <a:rPr lang="en-US" dirty="0" smtClean="0">
                <a:latin typeface="Bell MT" pitchFamily="18" charset="0"/>
              </a:rPr>
              <a:t>    </a:t>
            </a:r>
            <a:r>
              <a:rPr lang="en-US" sz="2400" b="0" dirty="0" smtClean="0">
                <a:latin typeface="Bell MT" pitchFamily="18" charset="0"/>
              </a:rPr>
              <a:t>Server </a:t>
            </a:r>
            <a:r>
              <a:rPr lang="en-US" sz="2400" b="0" dirty="0">
                <a:latin typeface="Bell MT" pitchFamily="18" charset="0"/>
              </a:rPr>
              <a:t>Consolidation in Virtualized Datacenter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latin typeface="Bell MT" pitchFamily="18" charset="0"/>
              </a:rPr>
              <a:t>     Virtual Storage Provisioning and </a:t>
            </a:r>
            <a:r>
              <a:rPr lang="en-US" sz="2400" b="0" dirty="0" smtClean="0">
                <a:latin typeface="Bell MT" pitchFamily="18" charset="0"/>
              </a:rPr>
              <a:t>De-provisioning</a:t>
            </a:r>
            <a:endParaRPr lang="en-US" sz="2400" b="0" dirty="0">
              <a:latin typeface="Bell MT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latin typeface="Bell MT" pitchFamily="18" charset="0"/>
              </a:rPr>
              <a:t>     Cloud Operating Systems for Virtual Datacenters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latin typeface="Bell MT" pitchFamily="18" charset="0"/>
              </a:rPr>
              <a:t>     Trust Management in virtualized Datacenters</a:t>
            </a:r>
            <a:br>
              <a:rPr lang="en-US" sz="2400" b="0" dirty="0">
                <a:latin typeface="Bell MT" pitchFamily="18" charset="0"/>
              </a:rPr>
            </a:br>
            <a:endParaRPr lang="en-US" sz="2400" b="0" dirty="0">
              <a:solidFill>
                <a:srgbClr val="66FFFF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766773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pt-BR" sz="2400" b="1" dirty="0" smtClean="0">
                <a:solidFill>
                  <a:schemeClr val="tx1"/>
                </a:solidFill>
                <a:latin typeface="Bell MT" pitchFamily="18" charset="0"/>
              </a:rPr>
              <a:t>VMware vSphere 4 as a Commercial Cloud OS</a:t>
            </a:r>
            <a:endParaRPr lang="en-US" sz="2400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t="6200"/>
          <a:stretch>
            <a:fillRect/>
          </a:stretch>
        </p:blipFill>
        <p:spPr bwMode="auto">
          <a:xfrm>
            <a:off x="457200" y="908096"/>
            <a:ext cx="8229600" cy="584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763" y="485775"/>
            <a:ext cx="849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Virtualization for Datacenter Automation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solidFill>
                  <a:srgbClr val="FF0000"/>
                </a:solidFill>
                <a:latin typeface="Bell MT" pitchFamily="18" charset="0"/>
              </a:rPr>
              <a:t>to serve millions of clients, simultaneously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4825" y="19812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b="0" dirty="0">
                <a:latin typeface="Bell MT" pitchFamily="18" charset="0"/>
              </a:rPr>
              <a:t>   </a:t>
            </a:r>
            <a:r>
              <a:rPr lang="en-US" dirty="0" smtClean="0">
                <a:latin typeface="Bell MT" pitchFamily="18" charset="0"/>
              </a:rPr>
              <a:t>   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Server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Consolidation in Virtualized Datacenter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Virtual Storage Provisioning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De-provisioning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ell MT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Cloud Operating Systems for Virtual Datacenters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</a:t>
            </a:r>
            <a:r>
              <a:rPr lang="en-US" sz="2400" b="1" dirty="0">
                <a:solidFill>
                  <a:srgbClr val="002060"/>
                </a:solidFill>
                <a:latin typeface="Bell MT" pitchFamily="18" charset="0"/>
              </a:rPr>
              <a:t>Trust Management in virtualized Datacenters</a:t>
            </a:r>
            <a:br>
              <a:rPr lang="en-US" sz="2400" b="1" dirty="0">
                <a:solidFill>
                  <a:srgbClr val="002060"/>
                </a:solidFill>
                <a:latin typeface="Bell MT" pitchFamily="18" charset="0"/>
              </a:rPr>
            </a:br>
            <a:endParaRPr lang="en-US" sz="2400" b="1" dirty="0">
              <a:solidFill>
                <a:srgbClr val="002060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Trust Management in Virtualized Data Center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629"/>
            <a:ext cx="8229600" cy="5696028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VMM</a:t>
            </a:r>
            <a:r>
              <a:rPr lang="en-US" dirty="0" smtClean="0">
                <a:latin typeface="Bell MT" pitchFamily="18" charset="0"/>
              </a:rPr>
              <a:t> can provide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secure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isolation</a:t>
            </a:r>
            <a:r>
              <a:rPr lang="en-US" dirty="0" smtClean="0">
                <a:latin typeface="Bell MT" pitchFamily="18" charset="0"/>
              </a:rPr>
              <a:t> and a VM accesses hardware resources through the control of the VMM, so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VMM</a:t>
            </a:r>
            <a:r>
              <a:rPr lang="en-US" dirty="0" smtClean="0">
                <a:latin typeface="Bell MT" pitchFamily="18" charset="0"/>
              </a:rPr>
              <a:t> is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base</a:t>
            </a:r>
            <a:r>
              <a:rPr lang="en-US" dirty="0" smtClean="0">
                <a:latin typeface="Bell MT" pitchFamily="18" charset="0"/>
              </a:rPr>
              <a:t> of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security</a:t>
            </a:r>
            <a:r>
              <a:rPr lang="en-US" dirty="0" smtClean="0">
                <a:latin typeface="Bell MT" pitchFamily="18" charset="0"/>
              </a:rPr>
              <a:t> of a virtual system.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Normally,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is taken as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management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to have some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privileges</a:t>
            </a:r>
            <a:r>
              <a:rPr lang="en-US" dirty="0" smtClean="0">
                <a:latin typeface="Bell MT" pitchFamily="18" charset="0"/>
              </a:rPr>
              <a:t> such as creating, suspending, resuming, or deleting a VM.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If a hacker successfully enters the VMM or management VM, the whole system is in danger.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subtler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problem</a:t>
            </a:r>
            <a:r>
              <a:rPr lang="en-US" dirty="0" smtClean="0">
                <a:latin typeface="Bell MT" pitchFamily="18" charset="0"/>
              </a:rPr>
              <a:t> arises in protocols that rely on the "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freshness</a:t>
            </a:r>
            <a:r>
              <a:rPr lang="en-US" dirty="0" smtClean="0">
                <a:latin typeface="Bell MT" pitchFamily="18" charset="0"/>
              </a:rPr>
              <a:t>" of their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random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number</a:t>
            </a:r>
            <a:r>
              <a:rPr lang="en-US" dirty="0" smtClean="0">
                <a:latin typeface="Bell MT" pitchFamily="18" charset="0"/>
              </a:rPr>
              <a:t> source for generating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session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keys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For example,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reuse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TCP</a:t>
            </a:r>
            <a:r>
              <a:rPr lang="en-US" dirty="0" smtClean="0">
                <a:latin typeface="Bell MT" pitchFamily="18" charset="0"/>
              </a:rPr>
              <a:t> initial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sequence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numbers</a:t>
            </a:r>
            <a:r>
              <a:rPr lang="en-US" dirty="0" smtClean="0">
                <a:latin typeface="Bell MT" pitchFamily="18" charset="0"/>
              </a:rPr>
              <a:t> can raise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TCP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hijacking</a:t>
            </a:r>
            <a:r>
              <a:rPr lang="en-US" dirty="0" smtClean="0">
                <a:latin typeface="Bell MT" pitchFamily="18" charset="0"/>
              </a:rPr>
              <a:t> attacks.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VM-Based Intrusion Detection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2629"/>
            <a:ext cx="8229600" cy="5696028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Intrusions</a:t>
            </a:r>
            <a:r>
              <a:rPr lang="en-US" dirty="0" smtClean="0">
                <a:latin typeface="Bell MT" pitchFamily="18" charset="0"/>
              </a:rPr>
              <a:t> are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unauthorized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access</a:t>
            </a:r>
            <a:r>
              <a:rPr lang="en-US" dirty="0" smtClean="0">
                <a:latin typeface="Bell MT" pitchFamily="18" charset="0"/>
              </a:rPr>
              <a:t> to a certain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computer</a:t>
            </a:r>
            <a:r>
              <a:rPr lang="en-US" dirty="0" smtClean="0">
                <a:latin typeface="Bell MT" pitchFamily="18" charset="0"/>
              </a:rPr>
              <a:t> from local or network users 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detection</a:t>
            </a:r>
            <a:r>
              <a:rPr lang="en-US" dirty="0" smtClean="0">
                <a:latin typeface="Bell MT" pitchFamily="18" charset="0"/>
              </a:rPr>
              <a:t> is used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recognize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unauthorized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access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 detection system (IDS)</a:t>
            </a:r>
            <a:r>
              <a:rPr lang="en-US" dirty="0" smtClean="0">
                <a:latin typeface="Bell MT" pitchFamily="18" charset="0"/>
              </a:rPr>
              <a:t> is built on operating systems, and is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based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on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characteristics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actions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IDS can be classified as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host-based IDS (HIDS) or a network-based IDS (NIDS),</a:t>
            </a:r>
            <a:r>
              <a:rPr lang="en-US" dirty="0" smtClean="0">
                <a:latin typeface="Bell MT" pitchFamily="18" charset="0"/>
              </a:rPr>
              <a:t> depending on the data source.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HIDS</a:t>
            </a:r>
            <a:r>
              <a:rPr lang="en-US" dirty="0" smtClean="0">
                <a:latin typeface="Bell MT" pitchFamily="18" charset="0"/>
              </a:rPr>
              <a:t> can be implemented on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monitored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NIDS</a:t>
            </a:r>
            <a:r>
              <a:rPr lang="en-US" dirty="0" smtClean="0">
                <a:latin typeface="Bell MT" pitchFamily="18" charset="0"/>
              </a:rPr>
              <a:t> is based on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flow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network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traffic</a:t>
            </a:r>
            <a:r>
              <a:rPr lang="en-US" dirty="0" smtClean="0">
                <a:latin typeface="Bell MT" pitchFamily="18" charset="0"/>
              </a:rPr>
              <a:t> which can't detect fake actions..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ell MT" pitchFamily="18" charset="0"/>
              </a:rPr>
              <a:t>VM-Based Intrusion Detection</a:t>
            </a:r>
            <a:endParaRPr lang="en-US" sz="28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064"/>
            <a:ext cx="8229600" cy="6057936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Implementing a VM-based IDS</a:t>
            </a:r>
            <a:r>
              <a:rPr lang="en-US" dirty="0" smtClean="0">
                <a:latin typeface="Bell MT" pitchFamily="18" charset="0"/>
              </a:rPr>
              <a:t> </a:t>
            </a:r>
          </a:p>
          <a:p>
            <a:pPr lvl="1"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IDS</a:t>
            </a:r>
            <a:r>
              <a:rPr lang="en-US" dirty="0" smtClean="0">
                <a:latin typeface="Bell MT" pitchFamily="18" charset="0"/>
              </a:rPr>
              <a:t> is 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independent</a:t>
            </a:r>
            <a:r>
              <a:rPr lang="en-US" dirty="0" smtClean="0">
                <a:latin typeface="Bell MT" pitchFamily="18" charset="0"/>
              </a:rPr>
              <a:t> process in each VM or a high-privileged VM on the VMM; </a:t>
            </a:r>
          </a:p>
          <a:p>
            <a:pPr lvl="1" algn="just"/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IDS</a:t>
            </a:r>
            <a:r>
              <a:rPr lang="en-US" dirty="0" smtClean="0">
                <a:latin typeface="Bell MT" pitchFamily="18" charset="0"/>
              </a:rPr>
              <a:t> is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integrated</a:t>
            </a:r>
            <a:r>
              <a:rPr lang="en-US" dirty="0" smtClean="0">
                <a:latin typeface="Bell MT" pitchFamily="18" charset="0"/>
              </a:rPr>
              <a:t> into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VMM</a:t>
            </a:r>
            <a:r>
              <a:rPr lang="en-US" dirty="0" smtClean="0">
                <a:latin typeface="Bell MT" pitchFamily="18" charset="0"/>
              </a:rPr>
              <a:t> and has the same privilege to access the hardware as well as the VMM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analysis</a:t>
            </a:r>
            <a:r>
              <a:rPr lang="en-US" dirty="0" smtClean="0">
                <a:latin typeface="Bell MT" pitchFamily="18" charset="0"/>
              </a:rPr>
              <a:t> of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action</a:t>
            </a:r>
            <a:r>
              <a:rPr lang="en-US" dirty="0" smtClean="0">
                <a:latin typeface="Bell MT" pitchFamily="18" charset="0"/>
              </a:rPr>
              <a:t> is extremely important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after</a:t>
            </a:r>
            <a:r>
              <a:rPr lang="en-US" dirty="0" smtClean="0">
                <a:latin typeface="Bell MT" pitchFamily="18" charset="0"/>
              </a:rPr>
              <a:t> 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</a:t>
            </a:r>
            <a:r>
              <a:rPr lang="en-US" dirty="0" smtClean="0">
                <a:latin typeface="Bell MT" pitchFamily="18" charset="0"/>
              </a:rPr>
              <a:t> occurs.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Traditionally, most computer systems use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logs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analyze</a:t>
            </a:r>
            <a:r>
              <a:rPr lang="en-US" dirty="0" smtClean="0">
                <a:latin typeface="Bell MT" pitchFamily="18" charset="0"/>
              </a:rPr>
              <a:t> attack actions, but it is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hard</a:t>
            </a:r>
            <a:r>
              <a:rPr lang="en-US" dirty="0" smtClean="0">
                <a:latin typeface="Bell MT" pitchFamily="18" charset="0"/>
              </a:rPr>
              <a:t> to ensure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credibility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integrity</a:t>
            </a:r>
            <a:r>
              <a:rPr lang="en-US" dirty="0" smtClean="0">
                <a:latin typeface="Bell MT" pitchFamily="18" charset="0"/>
              </a:rPr>
              <a:t> of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log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Besides IDS, </a:t>
            </a:r>
            <a:r>
              <a:rPr lang="en-US" b="1" dirty="0" err="1" smtClean="0">
                <a:solidFill>
                  <a:srgbClr val="002060"/>
                </a:solidFill>
                <a:latin typeface="Bell MT" pitchFamily="18" charset="0"/>
              </a:rPr>
              <a:t>honeypots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err="1" smtClean="0">
                <a:solidFill>
                  <a:srgbClr val="002060"/>
                </a:solidFill>
                <a:latin typeface="Bell MT" pitchFamily="18" charset="0"/>
              </a:rPr>
              <a:t>honeynets</a:t>
            </a:r>
            <a:r>
              <a:rPr lang="en-US" dirty="0" smtClean="0">
                <a:latin typeface="Bell MT" pitchFamily="18" charset="0"/>
              </a:rPr>
              <a:t> are also prevalent in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intrusion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detection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They attract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provide</a:t>
            </a:r>
            <a:r>
              <a:rPr lang="en-US" dirty="0" smtClean="0">
                <a:latin typeface="Bell MT" pitchFamily="18" charset="0"/>
              </a:rPr>
              <a:t>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fake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view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attackers</a:t>
            </a:r>
            <a:r>
              <a:rPr lang="en-US" dirty="0" smtClean="0">
                <a:latin typeface="Bell MT" pitchFamily="18" charset="0"/>
              </a:rPr>
              <a:t> in order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protect</a:t>
            </a:r>
            <a:r>
              <a:rPr lang="en-US" dirty="0" smtClean="0">
                <a:latin typeface="Bell MT" pitchFamily="18" charset="0"/>
              </a:rPr>
              <a:t>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system</a:t>
            </a:r>
            <a:r>
              <a:rPr lang="en-US" dirty="0" smtClean="0">
                <a:latin typeface="Bell MT" pitchFamily="18" charset="0"/>
              </a:rPr>
              <a:t>. In addition,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attack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action</a:t>
            </a:r>
            <a:r>
              <a:rPr lang="en-US" dirty="0" smtClean="0">
                <a:latin typeface="Bell MT" pitchFamily="18" charset="0"/>
              </a:rPr>
              <a:t> can be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analyzed</a:t>
            </a:r>
            <a:r>
              <a:rPr lang="en-US" dirty="0" smtClean="0">
                <a:latin typeface="Bell MT" pitchFamily="18" charset="0"/>
              </a:rPr>
              <a:t>, and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secure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IDS</a:t>
            </a:r>
            <a:r>
              <a:rPr lang="en-US" dirty="0" smtClean="0">
                <a:latin typeface="Bell MT" pitchFamily="18" charset="0"/>
              </a:rPr>
              <a:t> can be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built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lvl="1" algn="just"/>
            <a:endParaRPr lang="en-US" dirty="0" smtClean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VM-Based Intrusion detection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466" y="1055655"/>
            <a:ext cx="8653581" cy="4637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263466" y="5844308"/>
            <a:ext cx="84233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2060"/>
                </a:solidFill>
                <a:latin typeface="Bell MT" pitchFamily="18" charset="0"/>
              </a:rPr>
              <a:t>Garfinkel</a:t>
            </a:r>
            <a:r>
              <a:rPr lang="en-US" sz="2000" dirty="0" smtClean="0">
                <a:solidFill>
                  <a:srgbClr val="002060"/>
                </a:solidFill>
                <a:latin typeface="Bell MT" pitchFamily="18" charset="0"/>
              </a:rPr>
              <a:t> and </a:t>
            </a:r>
            <a:r>
              <a:rPr lang="en-US" sz="2000" dirty="0" err="1" smtClean="0">
                <a:solidFill>
                  <a:srgbClr val="002060"/>
                </a:solidFill>
                <a:latin typeface="Bell MT" pitchFamily="18" charset="0"/>
              </a:rPr>
              <a:t>Rosenblum</a:t>
            </a:r>
            <a:r>
              <a:rPr lang="en-US" sz="2000" dirty="0" smtClean="0">
                <a:solidFill>
                  <a:srgbClr val="002060"/>
                </a:solidFill>
                <a:latin typeface="Bell MT" pitchFamily="18" charset="0"/>
              </a:rPr>
              <a:t>  have proposed an IDS to run on a VMM as a high-privileged VM. </a:t>
            </a:r>
            <a:endParaRPr lang="en-US" sz="2000" dirty="0">
              <a:solidFill>
                <a:srgbClr val="00206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4"/>
          <p:cNvSpPr>
            <a:spLocks noGrp="1"/>
          </p:cNvSpPr>
          <p:nvPr>
            <p:ph type="title" idx="4294967295"/>
          </p:nvPr>
        </p:nvSpPr>
        <p:spPr>
          <a:xfrm>
            <a:off x="206375" y="257175"/>
            <a:ext cx="8594725" cy="552450"/>
          </a:xfrm>
          <a:noFill/>
        </p:spPr>
        <p:txBody>
          <a:bodyPr lIns="0" tIns="0" rIns="0" bIns="0" anchor="ctr"/>
          <a:lstStyle/>
          <a:p>
            <a:pPr algn="ctr" eaLnBrk="1" hangingPunct="1"/>
            <a:r>
              <a:rPr lang="en-US" altLang="zh-CN" sz="2800" b="1" dirty="0" smtClean="0">
                <a:solidFill>
                  <a:srgbClr val="002060"/>
                </a:solidFill>
                <a:effectLst/>
                <a:latin typeface="Bell MT" pitchFamily="18" charset="0"/>
                <a:ea typeface="宋体" pitchFamily="2" charset="-122"/>
              </a:rPr>
              <a:t>Trusted Zones for VM Insulation</a:t>
            </a: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434975" y="838200"/>
            <a:ext cx="8386669" cy="5753692"/>
            <a:chOff x="113" y="528"/>
            <a:chExt cx="5444" cy="3702"/>
          </a:xfrm>
        </p:grpSpPr>
        <p:sp>
          <p:nvSpPr>
            <p:cNvPr id="56324" name="AutoShape 44" descr="Wave"/>
            <p:cNvSpPr>
              <a:spLocks noChangeArrowheads="1"/>
            </p:cNvSpPr>
            <p:nvPr/>
          </p:nvSpPr>
          <p:spPr bwMode="auto">
            <a:xfrm>
              <a:off x="984" y="1145"/>
              <a:ext cx="3021" cy="2164"/>
            </a:xfrm>
            <a:prstGeom prst="flowChartAlternateProcess">
              <a:avLst/>
            </a:prstGeom>
            <a:pattFill prst="wave">
              <a:fgClr>
                <a:srgbClr val="389EBE">
                  <a:alpha val="49019"/>
                </a:srgbClr>
              </a:fgClr>
              <a:bgClr>
                <a:schemeClr val="bg1">
                  <a:alpha val="49019"/>
                </a:schemeClr>
              </a:bgClr>
            </a:pattFill>
            <a:ln w="50800">
              <a:solidFill>
                <a:srgbClr val="6FA1D5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25" name="AutoShape 45"/>
            <p:cNvSpPr>
              <a:spLocks noChangeArrowheads="1"/>
            </p:cNvSpPr>
            <p:nvPr/>
          </p:nvSpPr>
          <p:spPr bwMode="auto">
            <a:xfrm rot="399751">
              <a:off x="1584" y="528"/>
              <a:ext cx="2063" cy="484"/>
            </a:xfrm>
            <a:prstGeom prst="irregularSeal2">
              <a:avLst/>
            </a:prstGeom>
            <a:gradFill rotWithShape="1">
              <a:gsLst>
                <a:gs pos="0">
                  <a:srgbClr val="FF7D7D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66608" name="Rectangle 48"/>
            <p:cNvSpPr>
              <a:spLocks noChangeArrowheads="1"/>
            </p:cNvSpPr>
            <p:nvPr/>
          </p:nvSpPr>
          <p:spPr bwMode="auto">
            <a:xfrm>
              <a:off x="1760" y="1323"/>
              <a:ext cx="1362" cy="353"/>
            </a:xfrm>
            <a:prstGeom prst="rect">
              <a:avLst/>
            </a:prstGeom>
            <a:gradFill rotWithShape="1">
              <a:gsLst>
                <a:gs pos="0">
                  <a:srgbClr val="0E9E7C"/>
                </a:gs>
                <a:gs pos="50000">
                  <a:schemeClr val="bg1"/>
                </a:gs>
                <a:gs pos="100000">
                  <a:srgbClr val="0E9E7C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56327" name="Picture 49" descr="Tenant-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43" y="1311"/>
              <a:ext cx="661" cy="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8" name="TextBox 73"/>
            <p:cNvSpPr txBox="1">
              <a:spLocks noChangeArrowheads="1"/>
            </p:cNvSpPr>
            <p:nvPr/>
          </p:nvSpPr>
          <p:spPr bwMode="auto">
            <a:xfrm>
              <a:off x="2653" y="1410"/>
              <a:ext cx="9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>
                  <a:cs typeface="Arial" charset="0"/>
                </a:rPr>
                <a:t>Tenant #2</a:t>
              </a:r>
            </a:p>
          </p:txBody>
        </p:sp>
        <p:grpSp>
          <p:nvGrpSpPr>
            <p:cNvPr id="3" name="Group 51"/>
            <p:cNvGrpSpPr>
              <a:grpSpLocks/>
            </p:cNvGrpSpPr>
            <p:nvPr/>
          </p:nvGrpSpPr>
          <p:grpSpPr bwMode="auto">
            <a:xfrm>
              <a:off x="2170" y="1371"/>
              <a:ext cx="649" cy="268"/>
              <a:chOff x="3072" y="2017"/>
              <a:chExt cx="424" cy="287"/>
            </a:xfrm>
          </p:grpSpPr>
          <p:sp>
            <p:nvSpPr>
              <p:cNvPr id="56385" name="Rounded Rectangle 29"/>
              <p:cNvSpPr>
                <a:spLocks noChangeArrowheads="1"/>
              </p:cNvSpPr>
              <p:nvPr/>
            </p:nvSpPr>
            <p:spPr bwMode="auto">
              <a:xfrm>
                <a:off x="3072" y="2017"/>
                <a:ext cx="175" cy="287"/>
              </a:xfrm>
              <a:prstGeom prst="roundRect">
                <a:avLst>
                  <a:gd name="adj" fmla="val 16667"/>
                </a:avLst>
              </a:prstGeom>
              <a:solidFill>
                <a:srgbClr val="BAF7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 eaLnBrk="0" hangingPunct="0"/>
                <a:endParaRPr lang="en-US" sz="1400" b="0">
                  <a:ea typeface="宋体" pitchFamily="2" charset="-122"/>
                </a:endParaRPr>
              </a:p>
            </p:txBody>
          </p:sp>
          <p:sp>
            <p:nvSpPr>
              <p:cNvPr id="56386" name="Rounded Rectangle 31"/>
              <p:cNvSpPr>
                <a:spLocks noChangeArrowheads="1"/>
              </p:cNvSpPr>
              <p:nvPr/>
            </p:nvSpPr>
            <p:spPr bwMode="auto">
              <a:xfrm>
                <a:off x="3092" y="2039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56387" name="Rounded Rectangle 32"/>
              <p:cNvSpPr>
                <a:spLocks noChangeArrowheads="1"/>
              </p:cNvSpPr>
              <p:nvPr/>
            </p:nvSpPr>
            <p:spPr bwMode="auto">
              <a:xfrm>
                <a:off x="3092" y="2166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OS</a:t>
                </a:r>
              </a:p>
            </p:txBody>
          </p:sp>
          <p:sp>
            <p:nvSpPr>
              <p:cNvPr id="56388" name="Rounded Rectangle 29"/>
              <p:cNvSpPr>
                <a:spLocks noChangeArrowheads="1"/>
              </p:cNvSpPr>
              <p:nvPr/>
            </p:nvSpPr>
            <p:spPr bwMode="auto">
              <a:xfrm>
                <a:off x="3321" y="2017"/>
                <a:ext cx="175" cy="287"/>
              </a:xfrm>
              <a:prstGeom prst="roundRect">
                <a:avLst>
                  <a:gd name="adj" fmla="val 16667"/>
                </a:avLst>
              </a:prstGeom>
              <a:solidFill>
                <a:srgbClr val="BAF7C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 eaLnBrk="0" hangingPunct="0"/>
                <a:endParaRPr lang="en-US" sz="1400" b="0">
                  <a:ea typeface="宋体" pitchFamily="2" charset="-122"/>
                </a:endParaRPr>
              </a:p>
            </p:txBody>
          </p:sp>
          <p:sp>
            <p:nvSpPr>
              <p:cNvPr id="56389" name="Rounded Rectangle 31"/>
              <p:cNvSpPr>
                <a:spLocks noChangeArrowheads="1"/>
              </p:cNvSpPr>
              <p:nvPr/>
            </p:nvSpPr>
            <p:spPr bwMode="auto">
              <a:xfrm>
                <a:off x="3341" y="2039"/>
                <a:ext cx="135" cy="114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56390" name="Rounded Rectangle 32"/>
              <p:cNvSpPr>
                <a:spLocks noChangeArrowheads="1"/>
              </p:cNvSpPr>
              <p:nvPr/>
            </p:nvSpPr>
            <p:spPr bwMode="auto">
              <a:xfrm>
                <a:off x="3341" y="2166"/>
                <a:ext cx="135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OS</a:t>
                </a:r>
              </a:p>
            </p:txBody>
          </p:sp>
        </p:grpSp>
        <p:sp>
          <p:nvSpPr>
            <p:cNvPr id="56330" name="Text Box 58"/>
            <p:cNvSpPr txBox="1">
              <a:spLocks noChangeArrowheads="1"/>
            </p:cNvSpPr>
            <p:nvPr/>
          </p:nvSpPr>
          <p:spPr bwMode="auto">
            <a:xfrm>
              <a:off x="1588" y="1674"/>
              <a:ext cx="20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Virtual Infrastructure</a:t>
              </a:r>
            </a:p>
          </p:txBody>
        </p:sp>
        <p:sp>
          <p:nvSpPr>
            <p:cNvPr id="56331" name="AutoShape 59"/>
            <p:cNvSpPr>
              <a:spLocks noChangeArrowheads="1"/>
            </p:cNvSpPr>
            <p:nvPr/>
          </p:nvSpPr>
          <p:spPr bwMode="auto">
            <a:xfrm>
              <a:off x="1163" y="1226"/>
              <a:ext cx="2725" cy="584"/>
            </a:xfrm>
            <a:prstGeom prst="flowChartAlternateProcess">
              <a:avLst/>
            </a:prstGeom>
            <a:noFill/>
            <a:ln w="50800">
              <a:solidFill>
                <a:srgbClr val="8BF1A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56332" name="Picture 5" descr="IRM-infraBox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1489" y="2795"/>
              <a:ext cx="2216" cy="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33" name="Text Box 13"/>
            <p:cNvSpPr txBox="1">
              <a:spLocks noChangeArrowheads="1"/>
            </p:cNvSpPr>
            <p:nvPr/>
          </p:nvSpPr>
          <p:spPr bwMode="gray">
            <a:xfrm>
              <a:off x="1255" y="3476"/>
              <a:ext cx="26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>
                  <a:cs typeface="Arial" charset="0"/>
                </a:rPr>
                <a:t>Physical Infrastructure</a:t>
              </a:r>
            </a:p>
          </p:txBody>
        </p:sp>
        <p:pic>
          <p:nvPicPr>
            <p:cNvPr id="56334" name="Picture 63" descr="disc blue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93" y="2916"/>
              <a:ext cx="331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5" name="Picture 64" descr="server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653" y="2873"/>
              <a:ext cx="312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36" name="Picture 65" descr="Switch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968" y="2976"/>
              <a:ext cx="543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37" name="Text Box 66"/>
            <p:cNvSpPr txBox="1">
              <a:spLocks noChangeArrowheads="1"/>
            </p:cNvSpPr>
            <p:nvPr/>
          </p:nvSpPr>
          <p:spPr bwMode="auto">
            <a:xfrm>
              <a:off x="1466" y="3087"/>
              <a:ext cx="225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Cloud Provider</a:t>
              </a:r>
            </a:p>
          </p:txBody>
        </p:sp>
        <p:sp>
          <p:nvSpPr>
            <p:cNvPr id="66628" name="Rectangle 68"/>
            <p:cNvSpPr>
              <a:spLocks noChangeArrowheads="1"/>
            </p:cNvSpPr>
            <p:nvPr/>
          </p:nvSpPr>
          <p:spPr bwMode="auto">
            <a:xfrm>
              <a:off x="1735" y="2133"/>
              <a:ext cx="1446" cy="362"/>
            </a:xfrm>
            <a:prstGeom prst="rect">
              <a:avLst/>
            </a:prstGeom>
            <a:gradFill rotWithShape="1">
              <a:gsLst>
                <a:gs pos="0">
                  <a:srgbClr val="896DEF"/>
                </a:gs>
                <a:gs pos="50000">
                  <a:schemeClr val="bg1"/>
                </a:gs>
                <a:gs pos="100000">
                  <a:srgbClr val="896DE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56339" name="Picture 69" descr="Tenant-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942" y="2124"/>
              <a:ext cx="664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70"/>
            <p:cNvGrpSpPr>
              <a:grpSpLocks/>
            </p:cNvGrpSpPr>
            <p:nvPr/>
          </p:nvGrpSpPr>
          <p:grpSpPr bwMode="auto">
            <a:xfrm>
              <a:off x="2098" y="2180"/>
              <a:ext cx="655" cy="270"/>
              <a:chOff x="594" y="2016"/>
              <a:chExt cx="426" cy="288"/>
            </a:xfrm>
          </p:grpSpPr>
          <p:sp>
            <p:nvSpPr>
              <p:cNvPr id="56378" name="Rounded Rectangle 29"/>
              <p:cNvSpPr>
                <a:spLocks noChangeArrowheads="1"/>
              </p:cNvSpPr>
              <p:nvPr/>
            </p:nvSpPr>
            <p:spPr bwMode="auto">
              <a:xfrm>
                <a:off x="594" y="2016"/>
                <a:ext cx="176" cy="288"/>
              </a:xfrm>
              <a:prstGeom prst="roundRect">
                <a:avLst>
                  <a:gd name="adj" fmla="val 16667"/>
                </a:avLst>
              </a:prstGeom>
              <a:solidFill>
                <a:srgbClr val="C9BD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 eaLnBrk="0" hangingPunct="0"/>
                <a:endParaRPr lang="en-US" sz="1400" b="0" u="sng">
                  <a:ea typeface="宋体" pitchFamily="2" charset="-122"/>
                </a:endParaRPr>
              </a:p>
            </p:txBody>
          </p:sp>
          <p:sp>
            <p:nvSpPr>
              <p:cNvPr id="56379" name="Rounded Rectangle 31"/>
              <p:cNvSpPr>
                <a:spLocks noChangeArrowheads="1"/>
              </p:cNvSpPr>
              <p:nvPr/>
            </p:nvSpPr>
            <p:spPr bwMode="auto">
              <a:xfrm>
                <a:off x="614" y="2038"/>
                <a:ext cx="136" cy="115"/>
              </a:xfrm>
              <a:prstGeom prst="roundRect">
                <a:avLst>
                  <a:gd name="adj" fmla="val 16667"/>
                </a:avLst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000" b="0">
                    <a:cs typeface="Arial" charset="0"/>
                  </a:rPr>
                  <a:t>APP</a:t>
                </a:r>
              </a:p>
            </p:txBody>
          </p:sp>
          <p:sp>
            <p:nvSpPr>
              <p:cNvPr id="56380" name="Rounded Rectangle 32"/>
              <p:cNvSpPr>
                <a:spLocks noChangeArrowheads="1"/>
              </p:cNvSpPr>
              <p:nvPr/>
            </p:nvSpPr>
            <p:spPr bwMode="auto">
              <a:xfrm>
                <a:off x="614" y="2166"/>
                <a:ext cx="136" cy="11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sz="1200" b="0">
                    <a:cs typeface="Arial" charset="0"/>
                  </a:rPr>
                  <a:t>OS</a:t>
                </a:r>
              </a:p>
            </p:txBody>
          </p:sp>
          <p:sp>
            <p:nvSpPr>
              <p:cNvPr id="56381" name="Rounded Rectangle 29"/>
              <p:cNvSpPr>
                <a:spLocks noChangeArrowheads="1"/>
              </p:cNvSpPr>
              <p:nvPr/>
            </p:nvSpPr>
            <p:spPr bwMode="auto">
              <a:xfrm>
                <a:off x="844" y="2016"/>
                <a:ext cx="176" cy="288"/>
              </a:xfrm>
              <a:prstGeom prst="roundRect">
                <a:avLst>
                  <a:gd name="adj" fmla="val 16667"/>
                </a:avLst>
              </a:prstGeom>
              <a:solidFill>
                <a:srgbClr val="C9BDF8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 eaLnBrk="0" hangingPunct="0"/>
                <a:endParaRPr lang="en-US" sz="1400" b="0" u="sng">
                  <a:ea typeface="宋体" pitchFamily="2" charset="-122"/>
                </a:endParaRPr>
              </a:p>
            </p:txBody>
          </p:sp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864" y="2038"/>
                <a:ext cx="136" cy="242"/>
                <a:chOff x="1068" y="2713"/>
                <a:chExt cx="157" cy="279"/>
              </a:xfrm>
            </p:grpSpPr>
            <p:sp>
              <p:nvSpPr>
                <p:cNvPr id="56383" name="Rounded Rectangle 31"/>
                <p:cNvSpPr>
                  <a:spLocks noChangeArrowheads="1"/>
                </p:cNvSpPr>
                <p:nvPr/>
              </p:nvSpPr>
              <p:spPr bwMode="auto">
                <a:xfrm>
                  <a:off x="1068" y="2713"/>
                  <a:ext cx="157" cy="13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fol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000" b="0">
                      <a:cs typeface="Arial" charset="0"/>
                    </a:rPr>
                    <a:t>APP</a:t>
                  </a:r>
                </a:p>
              </p:txBody>
            </p:sp>
            <p:sp>
              <p:nvSpPr>
                <p:cNvPr id="56384" name="Rounded Rectangle 32"/>
                <p:cNvSpPr>
                  <a:spLocks noChangeArrowheads="1"/>
                </p:cNvSpPr>
                <p:nvPr/>
              </p:nvSpPr>
              <p:spPr bwMode="auto">
                <a:xfrm>
                  <a:off x="1068" y="2860"/>
                  <a:ext cx="157" cy="13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 altLang="zh-CN" sz="1000" b="0">
                      <a:cs typeface="Arial" charset="0"/>
                    </a:rPr>
                    <a:t>OS</a:t>
                  </a:r>
                </a:p>
              </p:txBody>
            </p:sp>
          </p:grpSp>
        </p:grpSp>
        <p:sp>
          <p:nvSpPr>
            <p:cNvPr id="56341" name="AutoShape 78"/>
            <p:cNvSpPr>
              <a:spLocks noChangeArrowheads="1"/>
            </p:cNvSpPr>
            <p:nvPr/>
          </p:nvSpPr>
          <p:spPr bwMode="auto">
            <a:xfrm>
              <a:off x="1158" y="2038"/>
              <a:ext cx="2723" cy="601"/>
            </a:xfrm>
            <a:prstGeom prst="flowChartAlternateProcess">
              <a:avLst/>
            </a:prstGeom>
            <a:noFill/>
            <a:ln w="50800">
              <a:solidFill>
                <a:srgbClr val="C9BDF8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42" name="Text Box 79"/>
            <p:cNvSpPr txBox="1">
              <a:spLocks noChangeArrowheads="1"/>
            </p:cNvSpPr>
            <p:nvPr/>
          </p:nvSpPr>
          <p:spPr bwMode="auto">
            <a:xfrm>
              <a:off x="1568" y="2499"/>
              <a:ext cx="206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600">
                  <a:cs typeface="Arial" charset="0"/>
                </a:rPr>
                <a:t>Virtual Infrastructure</a:t>
              </a:r>
            </a:p>
          </p:txBody>
        </p:sp>
        <p:sp>
          <p:nvSpPr>
            <p:cNvPr id="56343" name="TextBox 73"/>
            <p:cNvSpPr txBox="1">
              <a:spLocks noChangeArrowheads="1"/>
            </p:cNvSpPr>
            <p:nvPr/>
          </p:nvSpPr>
          <p:spPr bwMode="auto">
            <a:xfrm>
              <a:off x="2667" y="2180"/>
              <a:ext cx="10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600">
                  <a:cs typeface="Arial" charset="0"/>
                </a:rPr>
                <a:t>Tenant #1</a:t>
              </a:r>
            </a:p>
          </p:txBody>
        </p:sp>
        <p:sp>
          <p:nvSpPr>
            <p:cNvPr id="56344" name="Rectangle 81"/>
            <p:cNvSpPr>
              <a:spLocks noChangeArrowheads="1"/>
            </p:cNvSpPr>
            <p:nvPr/>
          </p:nvSpPr>
          <p:spPr bwMode="auto">
            <a:xfrm>
              <a:off x="2534" y="2661"/>
              <a:ext cx="440" cy="176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3F4365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45" name="Rectangle 82"/>
            <p:cNvSpPr>
              <a:spLocks noChangeArrowheads="1"/>
            </p:cNvSpPr>
            <p:nvPr/>
          </p:nvSpPr>
          <p:spPr bwMode="auto">
            <a:xfrm rot="10800000">
              <a:off x="2528" y="1841"/>
              <a:ext cx="442" cy="185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8BF1A3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46" name="Rectangle 83"/>
            <p:cNvSpPr>
              <a:spLocks noChangeArrowheads="1"/>
            </p:cNvSpPr>
            <p:nvPr/>
          </p:nvSpPr>
          <p:spPr bwMode="auto">
            <a:xfrm>
              <a:off x="2529" y="845"/>
              <a:ext cx="442" cy="364"/>
            </a:xfrm>
            <a:prstGeom prst="rect">
              <a:avLst/>
            </a:prstGeom>
            <a:gradFill rotWithShape="1">
              <a:gsLst>
                <a:gs pos="0">
                  <a:srgbClr val="C9BDF8"/>
                </a:gs>
                <a:gs pos="100000">
                  <a:srgbClr val="8BF1A3">
                    <a:alpha val="39998"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56347" name="Picture 84" descr="globe_grid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357" y="607"/>
              <a:ext cx="724" cy="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48" name="Oval 48"/>
            <p:cNvSpPr>
              <a:spLocks noChangeArrowheads="1"/>
            </p:cNvSpPr>
            <p:nvPr/>
          </p:nvSpPr>
          <p:spPr bwMode="auto">
            <a:xfrm>
              <a:off x="2420" y="2562"/>
              <a:ext cx="616" cy="375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pic>
          <p:nvPicPr>
            <p:cNvPr id="56349" name="Picture 42" descr="3 docs skew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3523" y="1513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56350" name="Picture 42" descr="3 docs skew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3523" y="2324"/>
              <a:ext cx="32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56351" name="Picture 40" descr="_people1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gray">
            <a:xfrm>
              <a:off x="1571" y="2133"/>
              <a:ext cx="4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2" name="Picture 105" descr="_people3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gray">
            <a:xfrm>
              <a:off x="1571" y="2355"/>
              <a:ext cx="41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3" name="Picture 234" descr="_people4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gray">
            <a:xfrm>
              <a:off x="1572" y="1322"/>
              <a:ext cx="415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4" name="Picture 37" descr="_people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1572" y="1513"/>
              <a:ext cx="414" cy="2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355" name="Picture 42" descr="3 docs skew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3523" y="1322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pic>
          <p:nvPicPr>
            <p:cNvPr id="56356" name="Picture 42" descr="3 docs skewed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3523" y="2133"/>
              <a:ext cx="326" cy="23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56357" name="TextBox 56"/>
            <p:cNvSpPr txBox="1">
              <a:spLocks noChangeArrowheads="1"/>
            </p:cNvSpPr>
            <p:nvPr/>
          </p:nvSpPr>
          <p:spPr bwMode="auto">
            <a:xfrm>
              <a:off x="3804" y="2494"/>
              <a:ext cx="970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 dirty="0">
                  <a:cs typeface="Arial" charset="0"/>
                </a:rPr>
                <a:t>Insulate information from cloud providers</a:t>
              </a:r>
              <a:r>
                <a:rPr lang="zh-CN" altLang="en-US" sz="1400" dirty="0">
                  <a:ea typeface="宋体" pitchFamily="2" charset="-122"/>
                </a:rPr>
                <a:t>’</a:t>
              </a:r>
              <a:r>
                <a:rPr lang="en-US" altLang="zh-CN" sz="1400" dirty="0">
                  <a:cs typeface="Arial" charset="0"/>
                </a:rPr>
                <a:t> employees</a:t>
              </a:r>
            </a:p>
          </p:txBody>
        </p:sp>
        <p:sp>
          <p:nvSpPr>
            <p:cNvPr id="56358" name="Oval 48"/>
            <p:cNvSpPr>
              <a:spLocks noChangeArrowheads="1"/>
            </p:cNvSpPr>
            <p:nvPr/>
          </p:nvSpPr>
          <p:spPr bwMode="auto">
            <a:xfrm>
              <a:off x="2420" y="1751"/>
              <a:ext cx="616" cy="376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59" name="Oval 48"/>
            <p:cNvSpPr>
              <a:spLocks noChangeArrowheads="1"/>
            </p:cNvSpPr>
            <p:nvPr/>
          </p:nvSpPr>
          <p:spPr bwMode="auto">
            <a:xfrm>
              <a:off x="2420" y="941"/>
              <a:ext cx="616" cy="375"/>
            </a:xfrm>
            <a:prstGeom prst="ellipse">
              <a:avLst/>
            </a:prstGeom>
            <a:solidFill>
              <a:srgbClr val="FF0000">
                <a:alpha val="21176"/>
              </a:srgbClr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 b="0">
                <a:ea typeface="宋体" pitchFamily="2" charset="-122"/>
              </a:endParaRPr>
            </a:p>
          </p:txBody>
        </p:sp>
        <p:sp>
          <p:nvSpPr>
            <p:cNvPr id="56360" name="TextBox 59"/>
            <p:cNvSpPr txBox="1">
              <a:spLocks noChangeArrowheads="1"/>
            </p:cNvSpPr>
            <p:nvPr/>
          </p:nvSpPr>
          <p:spPr bwMode="auto">
            <a:xfrm>
              <a:off x="3844" y="1636"/>
              <a:ext cx="1004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Insulate information </a:t>
              </a:r>
            </a:p>
            <a:p>
              <a:pPr eaLnBrk="0" hangingPunct="0"/>
              <a:r>
                <a:rPr lang="en-US" altLang="zh-CN" sz="1400">
                  <a:cs typeface="Arial" charset="0"/>
                </a:rPr>
                <a:t>from other tenants</a:t>
              </a:r>
            </a:p>
          </p:txBody>
        </p:sp>
        <p:sp>
          <p:nvSpPr>
            <p:cNvPr id="56361" name="TextBox 60"/>
            <p:cNvSpPr txBox="1">
              <a:spLocks noChangeArrowheads="1"/>
            </p:cNvSpPr>
            <p:nvPr/>
          </p:nvSpPr>
          <p:spPr bwMode="auto">
            <a:xfrm>
              <a:off x="3567" y="586"/>
              <a:ext cx="125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Insulate infrastructure from Malware, Trojans and cybercriminals</a:t>
              </a:r>
            </a:p>
          </p:txBody>
        </p:sp>
        <p:sp>
          <p:nvSpPr>
            <p:cNvPr id="56362" name="TextBox 61"/>
            <p:cNvSpPr txBox="1">
              <a:spLocks noChangeArrowheads="1"/>
            </p:cNvSpPr>
            <p:nvPr/>
          </p:nvSpPr>
          <p:spPr bwMode="auto">
            <a:xfrm>
              <a:off x="534" y="2733"/>
              <a:ext cx="1179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>
                  <a:cs typeface="Arial" charset="0"/>
                </a:rPr>
                <a:t>Segregate and control user access</a:t>
              </a:r>
            </a:p>
          </p:txBody>
        </p:sp>
        <p:sp>
          <p:nvSpPr>
            <p:cNvPr id="56363" name="TextBox 62"/>
            <p:cNvSpPr txBox="1">
              <a:spLocks noChangeArrowheads="1"/>
            </p:cNvSpPr>
            <p:nvPr/>
          </p:nvSpPr>
          <p:spPr bwMode="auto">
            <a:xfrm>
              <a:off x="759" y="1723"/>
              <a:ext cx="971" cy="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Control and isolate VM in the virtual infrastructure</a:t>
              </a:r>
            </a:p>
          </p:txBody>
        </p:sp>
        <p:sp>
          <p:nvSpPr>
            <p:cNvPr id="56364" name="TextBox 63"/>
            <p:cNvSpPr txBox="1">
              <a:spLocks noChangeArrowheads="1"/>
            </p:cNvSpPr>
            <p:nvPr/>
          </p:nvSpPr>
          <p:spPr bwMode="auto">
            <a:xfrm>
              <a:off x="998" y="718"/>
              <a:ext cx="1031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600">
                  <a:cs typeface="Arial" charset="0"/>
                </a:rPr>
                <a:t>Federate identities with public clouds</a:t>
              </a:r>
            </a:p>
          </p:txBody>
        </p:sp>
        <p:sp>
          <p:nvSpPr>
            <p:cNvPr id="56365" name="TextBox 65"/>
            <p:cNvSpPr>
              <a:spLocks noChangeArrowheads="1"/>
            </p:cNvSpPr>
            <p:nvPr/>
          </p:nvSpPr>
          <p:spPr bwMode="auto">
            <a:xfrm>
              <a:off x="135" y="821"/>
              <a:ext cx="799" cy="332"/>
            </a:xfrm>
            <a:prstGeom prst="homePlate">
              <a:avLst>
                <a:gd name="adj" fmla="val 5170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1400">
                  <a:cs typeface="Arial" charset="0"/>
                </a:rPr>
                <a:t>Identity federation</a:t>
              </a:r>
            </a:p>
          </p:txBody>
        </p:sp>
        <p:sp>
          <p:nvSpPr>
            <p:cNvPr id="56366" name="TextBox 66"/>
            <p:cNvSpPr>
              <a:spLocks noChangeArrowheads="1"/>
            </p:cNvSpPr>
            <p:nvPr/>
          </p:nvSpPr>
          <p:spPr bwMode="auto">
            <a:xfrm>
              <a:off x="124" y="1827"/>
              <a:ext cx="731" cy="466"/>
            </a:xfrm>
            <a:prstGeom prst="homePlate">
              <a:avLst>
                <a:gd name="adj" fmla="val 4748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1400">
                  <a:cs typeface="Arial" charset="0"/>
                </a:rPr>
                <a:t>Virtual network security</a:t>
              </a:r>
            </a:p>
          </p:txBody>
        </p:sp>
        <p:sp>
          <p:nvSpPr>
            <p:cNvPr id="56367" name="TextBox 67"/>
            <p:cNvSpPr>
              <a:spLocks noChangeArrowheads="1"/>
            </p:cNvSpPr>
            <p:nvPr/>
          </p:nvSpPr>
          <p:spPr bwMode="auto">
            <a:xfrm>
              <a:off x="113" y="2685"/>
              <a:ext cx="591" cy="332"/>
            </a:xfrm>
            <a:prstGeom prst="homePlate">
              <a:avLst>
                <a:gd name="adj" fmla="val 3824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1400">
                  <a:cs typeface="Arial" charset="0"/>
                </a:rPr>
                <a:t>Access Mgmt</a:t>
              </a:r>
            </a:p>
          </p:txBody>
        </p:sp>
        <p:sp>
          <p:nvSpPr>
            <p:cNvPr id="56368" name="TextBox 68"/>
            <p:cNvSpPr>
              <a:spLocks noChangeArrowheads="1"/>
            </p:cNvSpPr>
            <p:nvPr/>
          </p:nvSpPr>
          <p:spPr bwMode="auto">
            <a:xfrm flipH="1">
              <a:off x="4524" y="873"/>
              <a:ext cx="886" cy="332"/>
            </a:xfrm>
            <a:prstGeom prst="homePlate">
              <a:avLst>
                <a:gd name="adj" fmla="val 43687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Cybercrime intelligence</a:t>
              </a:r>
            </a:p>
          </p:txBody>
        </p:sp>
        <p:sp>
          <p:nvSpPr>
            <p:cNvPr id="56369" name="TextBox 69"/>
            <p:cNvSpPr>
              <a:spLocks noChangeArrowheads="1"/>
            </p:cNvSpPr>
            <p:nvPr/>
          </p:nvSpPr>
          <p:spPr bwMode="auto">
            <a:xfrm flipH="1">
              <a:off x="4436" y="1255"/>
              <a:ext cx="1059" cy="332"/>
            </a:xfrm>
            <a:prstGeom prst="homePlate">
              <a:avLst>
                <a:gd name="adj" fmla="val 5221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Strong authentication</a:t>
              </a:r>
            </a:p>
          </p:txBody>
        </p:sp>
        <p:sp>
          <p:nvSpPr>
            <p:cNvPr id="56370" name="TextBox 70"/>
            <p:cNvSpPr>
              <a:spLocks noChangeArrowheads="1"/>
            </p:cNvSpPr>
            <p:nvPr/>
          </p:nvSpPr>
          <p:spPr bwMode="auto">
            <a:xfrm flipH="1">
              <a:off x="4563" y="1856"/>
              <a:ext cx="876" cy="332"/>
            </a:xfrm>
            <a:prstGeom prst="homePlate">
              <a:avLst>
                <a:gd name="adj" fmla="val 43194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Data loss prevention</a:t>
              </a:r>
            </a:p>
          </p:txBody>
        </p:sp>
        <p:sp>
          <p:nvSpPr>
            <p:cNvPr id="56371" name="TextBox 71"/>
            <p:cNvSpPr>
              <a:spLocks noChangeArrowheads="1"/>
            </p:cNvSpPr>
            <p:nvPr/>
          </p:nvSpPr>
          <p:spPr bwMode="auto">
            <a:xfrm flipH="1">
              <a:off x="4622" y="2494"/>
              <a:ext cx="895" cy="332"/>
            </a:xfrm>
            <a:prstGeom prst="homePlate">
              <a:avLst>
                <a:gd name="adj" fmla="val 44131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Encryption &amp; key mgmt</a:t>
              </a:r>
            </a:p>
          </p:txBody>
        </p:sp>
        <p:sp>
          <p:nvSpPr>
            <p:cNvPr id="56372" name="TextBox 72"/>
            <p:cNvSpPr>
              <a:spLocks noChangeArrowheads="1"/>
            </p:cNvSpPr>
            <p:nvPr/>
          </p:nvSpPr>
          <p:spPr bwMode="auto">
            <a:xfrm flipH="1">
              <a:off x="4561" y="3019"/>
              <a:ext cx="967" cy="198"/>
            </a:xfrm>
            <a:prstGeom prst="homePlate">
              <a:avLst>
                <a:gd name="adj" fmla="val 47007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Tokenization</a:t>
              </a:r>
            </a:p>
          </p:txBody>
        </p:sp>
        <p:sp>
          <p:nvSpPr>
            <p:cNvPr id="56373" name="TextBox 73"/>
            <p:cNvSpPr txBox="1">
              <a:spLocks noChangeArrowheads="1"/>
            </p:cNvSpPr>
            <p:nvPr/>
          </p:nvSpPr>
          <p:spPr bwMode="auto">
            <a:xfrm>
              <a:off x="200" y="3657"/>
              <a:ext cx="434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400">
                  <a:cs typeface="Arial" charset="0"/>
                </a:rPr>
                <a:t>Enable end to end view of security events </a:t>
              </a:r>
              <a:br>
                <a:rPr lang="en-US" altLang="zh-CN" sz="1400">
                  <a:cs typeface="Arial" charset="0"/>
                </a:rPr>
              </a:br>
              <a:r>
                <a:rPr lang="en-US" altLang="zh-CN" sz="1400">
                  <a:cs typeface="Arial" charset="0"/>
                </a:rPr>
                <a:t>and compliance across infrastructures</a:t>
              </a:r>
            </a:p>
          </p:txBody>
        </p:sp>
        <p:sp>
          <p:nvSpPr>
            <p:cNvPr id="56374" name="TextBox 74"/>
            <p:cNvSpPr>
              <a:spLocks noChangeArrowheads="1"/>
            </p:cNvSpPr>
            <p:nvPr/>
          </p:nvSpPr>
          <p:spPr bwMode="auto">
            <a:xfrm>
              <a:off x="144" y="3353"/>
              <a:ext cx="1069" cy="332"/>
            </a:xfrm>
            <a:prstGeom prst="homePlate">
              <a:avLst>
                <a:gd name="adj" fmla="val 50311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0" hangingPunct="0"/>
              <a:r>
                <a:rPr lang="en-US" altLang="zh-CN" sz="1400">
                  <a:cs typeface="Arial" charset="0"/>
                </a:rPr>
                <a:t>Security Info. &amp; Event Mgmt</a:t>
              </a:r>
            </a:p>
          </p:txBody>
        </p:sp>
        <p:sp>
          <p:nvSpPr>
            <p:cNvPr id="56375" name="TextBox 75"/>
            <p:cNvSpPr>
              <a:spLocks noChangeArrowheads="1"/>
            </p:cNvSpPr>
            <p:nvPr/>
          </p:nvSpPr>
          <p:spPr bwMode="auto">
            <a:xfrm flipH="1">
              <a:off x="4018" y="3496"/>
              <a:ext cx="798" cy="198"/>
            </a:xfrm>
            <a:prstGeom prst="homePlate">
              <a:avLst>
                <a:gd name="adj" fmla="val 74038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GRC</a:t>
              </a:r>
            </a:p>
          </p:txBody>
        </p:sp>
        <p:sp>
          <p:nvSpPr>
            <p:cNvPr id="56376" name="TextBox 76"/>
            <p:cNvSpPr>
              <a:spLocks noChangeArrowheads="1"/>
            </p:cNvSpPr>
            <p:nvPr/>
          </p:nvSpPr>
          <p:spPr bwMode="auto">
            <a:xfrm flipH="1">
              <a:off x="4435" y="586"/>
              <a:ext cx="992" cy="198"/>
            </a:xfrm>
            <a:prstGeom prst="homePlate">
              <a:avLst>
                <a:gd name="adj" fmla="val 82319"/>
              </a:avLst>
            </a:prstGeom>
            <a:solidFill>
              <a:srgbClr val="CC00CC"/>
            </a:solidFill>
            <a:ln w="9525">
              <a:solidFill>
                <a:srgbClr val="5F3B0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1400">
                  <a:cs typeface="Arial" charset="0"/>
                </a:rPr>
                <a:t>Anti-malware</a:t>
              </a:r>
            </a:p>
          </p:txBody>
        </p:sp>
        <p:sp>
          <p:nvSpPr>
            <p:cNvPr id="56377" name="Text Box 70"/>
            <p:cNvSpPr txBox="1">
              <a:spLocks noChangeArrowheads="1"/>
            </p:cNvSpPr>
            <p:nvPr/>
          </p:nvSpPr>
          <p:spPr bwMode="auto">
            <a:xfrm>
              <a:off x="3569" y="4057"/>
              <a:ext cx="198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9999"/>
              </a:prstShdw>
            </a:effectLst>
          </p:spPr>
          <p:txBody>
            <a:bodyPr lIns="90000" tIns="46800" rIns="90000" bIns="4680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sz="1200" dirty="0">
                  <a:solidFill>
                    <a:srgbClr val="66FFFF"/>
                  </a:solidFill>
                </a:rPr>
                <a:t>(Courtesy of  L. Nick, EMC 2008)</a:t>
              </a: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5856"/>
            <a:ext cx="8229600" cy="981119"/>
          </a:xfrm>
        </p:spPr>
        <p:txBody>
          <a:bodyPr/>
          <a:lstStyle/>
          <a:p>
            <a:pPr algn="ctr" eaLnBrk="1" hangingPunct="1"/>
            <a:r>
              <a:rPr lang="en-US" b="1" dirty="0" smtClean="0">
                <a:solidFill>
                  <a:schemeClr val="tx1"/>
                </a:solidFill>
                <a:latin typeface="Bell MT" pitchFamily="18" charset="0"/>
              </a:rPr>
              <a:t>Summary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7759"/>
            <a:ext cx="8229600" cy="4716491"/>
          </a:xfrm>
        </p:spPr>
        <p:txBody>
          <a:bodyPr/>
          <a:lstStyle/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dirty="0" smtClean="0">
                <a:latin typeface="Bell MT" pitchFamily="18" charset="0"/>
              </a:rPr>
              <a:t>     Server Consolidation in Virtualized Datacenter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dirty="0" smtClean="0">
                <a:latin typeface="Bell MT" pitchFamily="18" charset="0"/>
              </a:rPr>
              <a:t>     Virtual Storage Provisioning and De-provisioning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dirty="0" smtClean="0">
                <a:latin typeface="Bell MT" pitchFamily="18" charset="0"/>
              </a:rPr>
              <a:t>     Cloud Operating Systems for Virtual Datacenters</a:t>
            </a:r>
          </a:p>
          <a:p>
            <a:pPr algn="l"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dirty="0" smtClean="0">
                <a:latin typeface="Bell MT" pitchFamily="18" charset="0"/>
              </a:rPr>
              <a:t>     Trust Management in virtualized Datacenters</a:t>
            </a:r>
            <a:endParaRPr lang="en-US" b="1" dirty="0" smtClean="0">
              <a:solidFill>
                <a:srgbClr val="C00000"/>
              </a:solidFill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95369" y="2589201"/>
            <a:ext cx="57626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6000" b="1" i="1" dirty="0">
                <a:ea typeface="微软雅黑" pitchFamily="34" charset="-122"/>
              </a:rPr>
              <a:t>Thank You</a:t>
            </a:r>
            <a:endParaRPr lang="zh-CN" altLang="en-US" dirty="0"/>
          </a:p>
        </p:txBody>
      </p:sp>
      <p:sp>
        <p:nvSpPr>
          <p:cNvPr id="16388" name="TextBox 5"/>
          <p:cNvSpPr>
            <a:spLocks noChangeArrowheads="1"/>
          </p:cNvSpPr>
          <p:nvPr/>
        </p:nvSpPr>
        <p:spPr bwMode="auto">
          <a:xfrm>
            <a:off x="325438" y="4437063"/>
            <a:ext cx="4457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4400" dirty="0">
                <a:solidFill>
                  <a:schemeClr val="bg1"/>
                </a:solidFill>
                <a:latin typeface="Kozuka Gothic Pr6N B" charset="-128"/>
                <a:ea typeface="Kozuka Gothic Pr6N B" charset="-128"/>
                <a:sym typeface="Haettenschweiler" pitchFamily="34" charset="0"/>
              </a:rPr>
              <a:t>Kingsoft Office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7361238" y="6102350"/>
            <a:ext cx="1263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6191250" y="617220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Data Center Virtualization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8220"/>
            <a:ext cx="8229600" cy="525787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Data-center automation </a:t>
            </a:r>
            <a:r>
              <a:rPr lang="en-US" dirty="0" smtClean="0">
                <a:latin typeface="Bell MT" pitchFamily="18" charset="0"/>
              </a:rPr>
              <a:t>means that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huge volumes </a:t>
            </a:r>
            <a:r>
              <a:rPr lang="en-US" dirty="0" smtClean="0">
                <a:latin typeface="Bell MT" pitchFamily="18" charset="0"/>
              </a:rPr>
              <a:t>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hardware</a:t>
            </a:r>
            <a:r>
              <a:rPr lang="en-US" dirty="0" smtClean="0">
                <a:latin typeface="Bell MT" pitchFamily="18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software</a:t>
            </a:r>
            <a:r>
              <a:rPr lang="en-US" dirty="0" smtClean="0">
                <a:latin typeface="Bell MT" pitchFamily="18" charset="0"/>
              </a:rPr>
              <a:t>,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database resources </a:t>
            </a:r>
            <a:r>
              <a:rPr lang="en-US" dirty="0" smtClean="0">
                <a:latin typeface="Bell MT" pitchFamily="18" charset="0"/>
              </a:rPr>
              <a:t>in these data centers can be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allocated dynamically </a:t>
            </a:r>
            <a:r>
              <a:rPr lang="en-US" dirty="0" smtClean="0">
                <a:latin typeface="Bell MT" pitchFamily="18" charset="0"/>
              </a:rPr>
              <a:t>to millions of Internet users simultaneously, with guaranteed </a:t>
            </a:r>
            <a:r>
              <a:rPr lang="en-US" b="1" dirty="0" err="1" smtClean="0">
                <a:solidFill>
                  <a:srgbClr val="002060"/>
                </a:solidFill>
                <a:latin typeface="Bell MT" pitchFamily="18" charset="0"/>
              </a:rPr>
              <a:t>QoS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 </a:t>
            </a:r>
            <a:r>
              <a:rPr lang="en-US" dirty="0" smtClean="0">
                <a:latin typeface="Bell MT" pitchFamily="18" charset="0"/>
              </a:rPr>
              <a:t>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cost-effectiveness</a:t>
            </a:r>
          </a:p>
          <a:p>
            <a:pPr algn="just"/>
            <a:endParaRPr lang="en-US" b="1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Latest virtualization development highlights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high availability (HA), backup services, workload balancing, and further increases in client 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/>
          <p:cNvSpPr txBox="1">
            <a:spLocks noChangeArrowheads="1"/>
          </p:cNvSpPr>
          <p:nvPr/>
        </p:nvSpPr>
        <p:spPr bwMode="auto">
          <a:xfrm>
            <a:off x="263525" y="5008563"/>
            <a:ext cx="6624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385763" y="485775"/>
            <a:ext cx="849471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0" dirty="0">
                <a:latin typeface="Bell MT" pitchFamily="18" charset="0"/>
              </a:rPr>
              <a:t>Virtualization for Datacenter Automation</a:t>
            </a:r>
            <a:br>
              <a:rPr lang="en-US" sz="3200" b="0" dirty="0">
                <a:latin typeface="Bell MT" pitchFamily="18" charset="0"/>
              </a:rPr>
            </a:br>
            <a:r>
              <a:rPr lang="en-US" sz="3200" b="0" dirty="0">
                <a:solidFill>
                  <a:srgbClr val="FF0000"/>
                </a:solidFill>
                <a:latin typeface="Bell MT" pitchFamily="18" charset="0"/>
              </a:rPr>
              <a:t>to serve millions of clients, simultaneously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504825" y="1981200"/>
            <a:ext cx="82804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b="0" dirty="0">
                <a:latin typeface="Bell MT" pitchFamily="18" charset="0"/>
              </a:rPr>
              <a:t>   </a:t>
            </a:r>
            <a:r>
              <a:rPr lang="en-US" dirty="0" smtClean="0">
                <a:latin typeface="Bell MT" pitchFamily="18" charset="0"/>
              </a:rPr>
              <a:t>    </a:t>
            </a:r>
            <a:r>
              <a:rPr lang="en-US" sz="2400" b="1" dirty="0" smtClean="0">
                <a:solidFill>
                  <a:srgbClr val="002060"/>
                </a:solidFill>
                <a:latin typeface="Bell MT" pitchFamily="18" charset="0"/>
              </a:rPr>
              <a:t>Server </a:t>
            </a:r>
            <a:r>
              <a:rPr lang="en-US" sz="2400" b="1" dirty="0">
                <a:solidFill>
                  <a:srgbClr val="002060"/>
                </a:solidFill>
                <a:latin typeface="Bell MT" pitchFamily="18" charset="0"/>
              </a:rPr>
              <a:t>Consolidation in Virtualized Datacenter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latin typeface="Bell MT" pitchFamily="18" charset="0"/>
              </a:rPr>
              <a:t>     </a:t>
            </a: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Virtual Storage Provisioning and </a:t>
            </a:r>
            <a:r>
              <a:rPr lang="en-US" sz="2400" b="0" dirty="0" smtClean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De-provisioning</a:t>
            </a:r>
            <a:endParaRPr lang="en-US" sz="2400" b="0" dirty="0">
              <a:solidFill>
                <a:schemeClr val="bg1">
                  <a:lumMod val="50000"/>
                </a:schemeClr>
              </a:solidFill>
              <a:latin typeface="Bell MT" pitchFamily="18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Cloud Operating Systems for Virtual Datacenters</a:t>
            </a:r>
          </a:p>
          <a:p>
            <a:pPr>
              <a:lnSpc>
                <a:spcPct val="130000"/>
              </a:lnSpc>
              <a:spcBef>
                <a:spcPct val="50000"/>
              </a:spcBef>
              <a:buClr>
                <a:srgbClr val="FF0000"/>
              </a:buClr>
              <a:buSzPct val="135000"/>
              <a:buFont typeface="Wingdings" pitchFamily="2" charset="2"/>
              <a:buChar char="§"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latin typeface="Bell MT" pitchFamily="18" charset="0"/>
              </a:rPr>
              <a:t>     Trust Management in virtualized Datacenters</a:t>
            </a:r>
            <a:r>
              <a:rPr lang="en-US" sz="2400" b="0" dirty="0">
                <a:latin typeface="Bell MT" pitchFamily="18" charset="0"/>
              </a:rPr>
              <a:t/>
            </a:r>
            <a:br>
              <a:rPr lang="en-US" sz="2400" b="0" dirty="0">
                <a:latin typeface="Bell MT" pitchFamily="18" charset="0"/>
              </a:rPr>
            </a:br>
            <a:endParaRPr lang="en-US" sz="2400" b="0" dirty="0">
              <a:solidFill>
                <a:srgbClr val="66FFFF"/>
              </a:solidFill>
              <a:latin typeface="Bell MT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Server Consolidation in Data Centers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5655"/>
            <a:ext cx="8229600" cy="5440436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In data centers, a large number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heterogeneous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workloads</a:t>
            </a:r>
            <a:r>
              <a:rPr lang="en-US" dirty="0" smtClean="0">
                <a:latin typeface="Bell MT" pitchFamily="18" charset="0"/>
              </a:rPr>
              <a:t> can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run</a:t>
            </a:r>
            <a:r>
              <a:rPr lang="en-US" dirty="0" smtClean="0">
                <a:latin typeface="Bell MT" pitchFamily="18" charset="0"/>
              </a:rPr>
              <a:t> on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servers</a:t>
            </a:r>
            <a:r>
              <a:rPr lang="en-US" dirty="0" smtClean="0">
                <a:latin typeface="Bell MT" pitchFamily="18" charset="0"/>
              </a:rPr>
              <a:t> at various times. 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Chatty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workloads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 </a:t>
            </a:r>
            <a:r>
              <a:rPr lang="en-US" dirty="0" smtClean="0">
                <a:latin typeface="Bell MT" pitchFamily="18" charset="0"/>
              </a:rPr>
              <a:t>may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burst</a:t>
            </a:r>
            <a:r>
              <a:rPr lang="en-US" dirty="0" smtClean="0">
                <a:latin typeface="Bell MT" pitchFamily="18" charset="0"/>
              </a:rPr>
              <a:t> at some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point</a:t>
            </a:r>
            <a:r>
              <a:rPr lang="en-US" dirty="0" smtClean="0">
                <a:latin typeface="Bell MT" pitchFamily="18" charset="0"/>
              </a:rPr>
              <a:t> and return to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silent</a:t>
            </a:r>
            <a:r>
              <a:rPr lang="en-US" dirty="0" smtClean="0">
                <a:latin typeface="Bell MT" pitchFamily="18" charset="0"/>
              </a:rPr>
              <a:t> state at some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other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point</a:t>
            </a:r>
            <a:r>
              <a:rPr lang="en-US" dirty="0" smtClean="0">
                <a:latin typeface="Bell MT" pitchFamily="18" charset="0"/>
              </a:rPr>
              <a:t>. 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web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video</a:t>
            </a:r>
            <a:r>
              <a:rPr lang="en-US" dirty="0" smtClean="0">
                <a:latin typeface="Bell MT" pitchFamily="18" charset="0"/>
              </a:rPr>
              <a:t> service is an example of this, whereby a lot of people use it at night and few people use it during the day. 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Non-Interactive</a:t>
            </a:r>
            <a:r>
              <a:rPr lang="en-US" dirty="0" smtClean="0">
                <a:latin typeface="Bell MT" pitchFamily="18" charset="0"/>
              </a:rPr>
              <a:t> workloads do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not</a:t>
            </a:r>
            <a:r>
              <a:rPr lang="en-US" dirty="0" smtClean="0">
                <a:latin typeface="Bell MT" pitchFamily="18" charset="0"/>
              </a:rPr>
              <a:t> require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people's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efforts</a:t>
            </a:r>
            <a:r>
              <a:rPr lang="en-US" dirty="0" smtClean="0">
                <a:latin typeface="Bell MT" pitchFamily="18" charset="0"/>
              </a:rPr>
              <a:t> to make progress after they are submitted. 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High-performance</a:t>
            </a:r>
            <a:r>
              <a:rPr lang="en-US" dirty="0" smtClean="0">
                <a:latin typeface="Bell MT" pitchFamily="18" charset="0"/>
              </a:rPr>
              <a:t> computing is a typical example of this.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Server Consolidation in Data Centers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536741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workload</a:t>
            </a:r>
            <a:r>
              <a:rPr lang="en-US" dirty="0" smtClean="0">
                <a:latin typeface="Bell MT" pitchFamily="18" charset="0"/>
              </a:rPr>
              <a:t> is statically allocated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enough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resources</a:t>
            </a:r>
            <a:r>
              <a:rPr lang="en-US" dirty="0" smtClean="0">
                <a:latin typeface="Bell MT" pitchFamily="18" charset="0"/>
              </a:rPr>
              <a:t> so that peak demand is satisfied.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Therefore, it is common that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most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servers</a:t>
            </a:r>
            <a:r>
              <a:rPr lang="en-US" dirty="0" smtClean="0">
                <a:latin typeface="Bell MT" pitchFamily="18" charset="0"/>
              </a:rPr>
              <a:t> in data centers are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underutilized</a:t>
            </a:r>
          </a:p>
          <a:p>
            <a:pPr algn="just"/>
            <a:endParaRPr lang="en-US" b="1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Among several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consolidation</a:t>
            </a:r>
            <a:r>
              <a:rPr lang="en-US" dirty="0" smtClean="0">
                <a:latin typeface="Bell MT" pitchFamily="18" charset="0"/>
              </a:rPr>
              <a:t> techniques such as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centralized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physical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consolidation</a:t>
            </a:r>
            <a:r>
              <a:rPr lang="en-US" dirty="0" smtClean="0">
                <a:latin typeface="Bell MT" pitchFamily="18" charset="0"/>
              </a:rPr>
              <a:t>,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virtualization-based server consolidation </a:t>
            </a:r>
            <a:r>
              <a:rPr lang="en-US" dirty="0" smtClean="0">
                <a:latin typeface="Bell MT" pitchFamily="18" charset="0"/>
              </a:rPr>
              <a:t>is the most powerful.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Server Consolidation in Data Centers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536741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Data centers need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optimize</a:t>
            </a:r>
            <a:r>
              <a:rPr lang="en-US" dirty="0" smtClean="0">
                <a:latin typeface="Bell MT" pitchFamily="18" charset="0"/>
              </a:rPr>
              <a:t> their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management.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Use of VMs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increases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management</a:t>
            </a:r>
            <a:r>
              <a:rPr lang="en-US" dirty="0" smtClean="0">
                <a:latin typeface="Bell MT" pitchFamily="18" charset="0"/>
              </a:rPr>
              <a:t> complexity. 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Server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Bell MT" pitchFamily="18" charset="0"/>
              </a:rPr>
              <a:t>Consolidation</a:t>
            </a:r>
            <a:r>
              <a:rPr lang="en-US" dirty="0" smtClean="0">
                <a:latin typeface="Bell MT" pitchFamily="18" charset="0"/>
              </a:rPr>
              <a:t> is a solution.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Properties of Sever Consolidation</a:t>
            </a:r>
          </a:p>
          <a:p>
            <a:pPr algn="just"/>
            <a:r>
              <a:rPr lang="en-US" dirty="0" smtClean="0">
                <a:latin typeface="Bell MT" pitchFamily="18" charset="0"/>
              </a:rPr>
              <a:t>Consolidation enhances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hardware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utilization</a:t>
            </a:r>
            <a:r>
              <a:rPr lang="en-US" dirty="0" smtClean="0">
                <a:latin typeface="Bell MT" pitchFamily="18" charset="0"/>
              </a:rPr>
              <a:t>. Consolidation also facilitates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backup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services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disaster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recovery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This approach enables more agile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provisioning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deployment</a:t>
            </a:r>
            <a:r>
              <a:rPr lang="en-US" dirty="0" smtClean="0">
                <a:latin typeface="Bell MT" pitchFamily="18" charset="0"/>
              </a:rPr>
              <a:t> of resources. In a virtual environment,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images</a:t>
            </a:r>
            <a:r>
              <a:rPr lang="en-US" dirty="0" smtClean="0">
                <a:latin typeface="Bell MT" pitchFamily="18" charset="0"/>
              </a:rPr>
              <a:t> of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  <a:latin typeface="Bell MT" pitchFamily="18" charset="0"/>
              </a:rPr>
              <a:t>OSes</a:t>
            </a:r>
            <a:r>
              <a:rPr lang="en-US" dirty="0" smtClean="0">
                <a:latin typeface="Bell MT" pitchFamily="18" charset="0"/>
              </a:rPr>
              <a:t> and their applications are readily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cloned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reused</a:t>
            </a:r>
            <a:r>
              <a:rPr lang="en-US" dirty="0" smtClean="0">
                <a:latin typeface="Bell MT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Server Consolidation in Data Centers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536741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Properties of Sever Consolidation</a:t>
            </a:r>
          </a:p>
          <a:p>
            <a:pPr algn="just">
              <a:buNone/>
            </a:pPr>
            <a:endParaRPr lang="en-US" b="1" dirty="0" smtClean="0">
              <a:solidFill>
                <a:srgbClr val="C00000"/>
              </a:solidFill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The total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cost</a:t>
            </a:r>
            <a:r>
              <a:rPr lang="en-US" dirty="0" smtClean="0">
                <a:latin typeface="Bell MT" pitchFamily="18" charset="0"/>
              </a:rPr>
              <a:t> of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ownership</a:t>
            </a:r>
            <a:r>
              <a:rPr lang="en-US" dirty="0" smtClean="0">
                <a:latin typeface="Bell MT" pitchFamily="18" charset="0"/>
              </a:rPr>
              <a:t> is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reduced</a:t>
            </a:r>
          </a:p>
          <a:p>
            <a:pPr algn="just">
              <a:buNone/>
            </a:pPr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This approach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improves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availability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business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continuity</a:t>
            </a:r>
            <a:r>
              <a:rPr lang="en-US" dirty="0" smtClean="0">
                <a:latin typeface="Bell MT" pitchFamily="18" charset="0"/>
              </a:rPr>
              <a:t>.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crash</a:t>
            </a:r>
            <a:r>
              <a:rPr lang="en-US" dirty="0" smtClean="0">
                <a:latin typeface="Bell MT" pitchFamily="18" charset="0"/>
              </a:rPr>
              <a:t> of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guest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OS</a:t>
            </a:r>
            <a:r>
              <a:rPr lang="en-US" dirty="0" smtClean="0">
                <a:latin typeface="Bell MT" pitchFamily="18" charset="0"/>
              </a:rPr>
              <a:t> has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no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effect</a:t>
            </a:r>
            <a:r>
              <a:rPr lang="en-US" dirty="0" smtClean="0">
                <a:latin typeface="Bell MT" pitchFamily="18" charset="0"/>
              </a:rPr>
              <a:t> on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host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OS</a:t>
            </a:r>
            <a:r>
              <a:rPr lang="en-US" dirty="0" smtClean="0">
                <a:latin typeface="Bell MT" pitchFamily="18" charset="0"/>
              </a:rPr>
              <a:t> or any other guest OS. </a:t>
            </a:r>
          </a:p>
          <a:p>
            <a:pPr algn="just"/>
            <a:endParaRPr lang="en-US" dirty="0" smtClean="0"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It becomes easier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transfer</a:t>
            </a:r>
            <a:r>
              <a:rPr lang="en-US" dirty="0" smtClean="0">
                <a:latin typeface="Bell MT" pitchFamily="18" charset="0"/>
              </a:rPr>
              <a:t>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from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one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</a:t>
            </a:r>
            <a:r>
              <a:rPr lang="en-US" dirty="0" smtClean="0">
                <a:latin typeface="Bell MT" pitchFamily="18" charset="0"/>
              </a:rPr>
              <a:t> to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another</a:t>
            </a:r>
            <a:r>
              <a:rPr lang="en-US" dirty="0" smtClean="0">
                <a:latin typeface="Bell MT" pitchFamily="18" charset="0"/>
              </a:rPr>
              <a:t>, because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virtual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servers</a:t>
            </a:r>
            <a:r>
              <a:rPr lang="en-US" dirty="0" smtClean="0">
                <a:latin typeface="Bell MT" pitchFamily="18" charset="0"/>
              </a:rPr>
              <a:t> are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unaware</a:t>
            </a:r>
            <a:r>
              <a:rPr lang="en-US" dirty="0" smtClean="0">
                <a:latin typeface="Bell MT" pitchFamily="18" charset="0"/>
              </a:rPr>
              <a:t> of the underlying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hardware</a:t>
            </a:r>
            <a:r>
              <a:rPr lang="en-US" dirty="0" smtClean="0">
                <a:latin typeface="Bell MT" pitchFamily="18" charset="0"/>
              </a:rPr>
              <a:t>.</a:t>
            </a:r>
            <a:endParaRPr lang="en-US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43"/>
            <a:ext cx="8229600" cy="598532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ell MT" pitchFamily="18" charset="0"/>
              </a:rPr>
              <a:t>Server Consolidation in Data Centers</a:t>
            </a:r>
            <a:endParaRPr lang="en-US" sz="3200" b="1" dirty="0">
              <a:solidFill>
                <a:schemeClr val="tx1"/>
              </a:solidFill>
              <a:latin typeface="Bell MT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8681"/>
            <a:ext cx="8229600" cy="5367410"/>
          </a:xfrm>
        </p:spPr>
        <p:txBody>
          <a:bodyPr/>
          <a:lstStyle/>
          <a:p>
            <a:pPr algn="just"/>
            <a:r>
              <a:rPr lang="en-US" dirty="0" smtClean="0">
                <a:latin typeface="Bell MT" pitchFamily="18" charset="0"/>
              </a:rPr>
              <a:t>In virtualized data centers, an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efficient</a:t>
            </a:r>
            <a:r>
              <a:rPr lang="en-US" dirty="0" smtClean="0">
                <a:latin typeface="Bell MT" pitchFamily="18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on-demand</a:t>
            </a:r>
            <a:r>
              <a:rPr lang="en-US" dirty="0" smtClean="0">
                <a:latin typeface="Bell MT" pitchFamily="18" charset="0"/>
              </a:rPr>
              <a:t>,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fine-grained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scheduler</a:t>
            </a:r>
            <a:r>
              <a:rPr lang="en-US" dirty="0" smtClean="0">
                <a:latin typeface="Bell MT" pitchFamily="18" charset="0"/>
              </a:rPr>
              <a:t> is one of the key factors to improve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utilization </a:t>
            </a:r>
          </a:p>
          <a:p>
            <a:pPr algn="just">
              <a:buNone/>
            </a:pPr>
            <a:endParaRPr lang="en-US" b="1" dirty="0" smtClean="0">
              <a:solidFill>
                <a:srgbClr val="002060"/>
              </a:solidFill>
              <a:latin typeface="Bell MT" pitchFamily="18" charset="0"/>
            </a:endParaRPr>
          </a:p>
          <a:p>
            <a:pPr algn="just"/>
            <a:r>
              <a:rPr lang="en-US" dirty="0" smtClean="0">
                <a:latin typeface="Bell MT" pitchFamily="18" charset="0"/>
              </a:rPr>
              <a:t>Two methods </a:t>
            </a:r>
            <a:r>
              <a:rPr lang="en-US" b="1" dirty="0" smtClean="0">
                <a:solidFill>
                  <a:srgbClr val="C00000"/>
                </a:solidFill>
                <a:latin typeface="Bell MT" pitchFamily="18" charset="0"/>
              </a:rPr>
              <a:t>Autonomic Resource Allocation</a:t>
            </a:r>
            <a:r>
              <a:rPr lang="en-US" dirty="0" smtClean="0">
                <a:latin typeface="Bell MT" pitchFamily="18" charset="0"/>
              </a:rPr>
              <a:t>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1. Automatically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adjusting</a:t>
            </a:r>
            <a:r>
              <a:rPr lang="en-US" dirty="0" smtClean="0">
                <a:latin typeface="Bell MT" pitchFamily="18" charset="0"/>
              </a:rPr>
              <a:t> resource overhead based on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varying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workloads</a:t>
            </a:r>
            <a:r>
              <a:rPr lang="en-US" dirty="0" smtClean="0">
                <a:latin typeface="Bell MT" pitchFamily="18" charset="0"/>
              </a:rPr>
              <a:t> in hosted services. 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2. Two-level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resource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management</a:t>
            </a:r>
            <a:r>
              <a:rPr lang="en-US" dirty="0" smtClean="0">
                <a:latin typeface="Bell MT" pitchFamily="18" charset="0"/>
              </a:rPr>
              <a:t> system to handle the complexity involved. </a:t>
            </a:r>
          </a:p>
          <a:p>
            <a:pPr lvl="1" algn="just"/>
            <a:r>
              <a:rPr lang="en-US" dirty="0" smtClean="0">
                <a:latin typeface="Bell MT" pitchFamily="18" charset="0"/>
              </a:rPr>
              <a:t>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local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controller</a:t>
            </a:r>
            <a:r>
              <a:rPr lang="en-US" dirty="0" smtClean="0">
                <a:latin typeface="Bell MT" pitchFamily="18" charset="0"/>
              </a:rPr>
              <a:t> at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VM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level</a:t>
            </a:r>
            <a:r>
              <a:rPr lang="en-US" dirty="0" smtClean="0">
                <a:latin typeface="Bell MT" pitchFamily="18" charset="0"/>
              </a:rPr>
              <a:t> and a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global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controller</a:t>
            </a:r>
            <a:r>
              <a:rPr lang="en-US" dirty="0" smtClean="0">
                <a:latin typeface="Bell MT" pitchFamily="18" charset="0"/>
              </a:rPr>
              <a:t> at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server</a:t>
            </a:r>
            <a:r>
              <a:rPr lang="en-US" dirty="0" smtClean="0">
                <a:latin typeface="Bell MT" pitchFamily="18" charset="0"/>
              </a:rPr>
              <a:t>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level</a:t>
            </a:r>
            <a:r>
              <a:rPr lang="en-US" dirty="0" smtClean="0">
                <a:latin typeface="Bell MT" pitchFamily="18" charset="0"/>
              </a:rPr>
              <a:t> are designed. </a:t>
            </a:r>
          </a:p>
          <a:p>
            <a:pPr lvl="1" algn="just"/>
            <a:r>
              <a:rPr lang="en-US" dirty="0" smtClean="0">
                <a:latin typeface="Bell MT" pitchFamily="18" charset="0"/>
              </a:rPr>
              <a:t>They implement autonomic resource allocation via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interaction</a:t>
            </a:r>
            <a:r>
              <a:rPr lang="en-US" dirty="0" smtClean="0">
                <a:latin typeface="Bell MT" pitchFamily="18" charset="0"/>
              </a:rPr>
              <a:t> of the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local</a:t>
            </a:r>
            <a:r>
              <a:rPr lang="en-US" dirty="0" smtClean="0">
                <a:latin typeface="Bell MT" pitchFamily="18" charset="0"/>
              </a:rPr>
              <a:t> and </a:t>
            </a:r>
            <a:r>
              <a:rPr lang="en-US" b="1" dirty="0" smtClean="0">
                <a:solidFill>
                  <a:srgbClr val="002060"/>
                </a:solidFill>
                <a:latin typeface="Bell MT" pitchFamily="18" charset="0"/>
              </a:rPr>
              <a:t>global</a:t>
            </a:r>
            <a:r>
              <a:rPr lang="en-US" dirty="0" smtClean="0">
                <a:latin typeface="Bell MT" pitchFamily="18" charset="0"/>
              </a:rPr>
              <a:t> controllers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</TotalTime>
  <Pages>0</Pages>
  <Words>1333</Words>
  <Characters>0</Characters>
  <Application>Microsoft Office PowerPoint</Application>
  <DocSecurity>0</DocSecurity>
  <PresentationFormat>On-screen Show (4:3)</PresentationFormat>
  <Lines>0</Lines>
  <Paragraphs>185</Paragraphs>
  <Slides>28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默认设计模板</vt:lpstr>
      <vt:lpstr>默认设计模板_2</vt:lpstr>
      <vt:lpstr>Virtualization for Data Center Automation</vt:lpstr>
      <vt:lpstr>Slide 2</vt:lpstr>
      <vt:lpstr>Data Center Virtualization</vt:lpstr>
      <vt:lpstr>Slide 4</vt:lpstr>
      <vt:lpstr>Server Consolidation in Data Centers</vt:lpstr>
      <vt:lpstr>Server Consolidation in Data Centers</vt:lpstr>
      <vt:lpstr>Server Consolidation in Data Centers</vt:lpstr>
      <vt:lpstr>Server Consolidation in Data Centers</vt:lpstr>
      <vt:lpstr>Server Consolidation in Data Centers</vt:lpstr>
      <vt:lpstr>Slide 10</vt:lpstr>
      <vt:lpstr>Virtual Storage Management</vt:lpstr>
      <vt:lpstr>Virtual Storage Management</vt:lpstr>
      <vt:lpstr>Monitoring Storage Infrastructure</vt:lpstr>
      <vt:lpstr>Parallax Providing Virtual Disks to Client VMs from a Large Common Shared  Physical Disk</vt:lpstr>
      <vt:lpstr>CAS – Content Addressable Storage</vt:lpstr>
      <vt:lpstr>Physical Tape Library</vt:lpstr>
      <vt:lpstr>Slide 17</vt:lpstr>
      <vt:lpstr>Cloud OS for Building Private Clouds </vt:lpstr>
      <vt:lpstr>Eucalyptus : An Open-Source OS for Setting Up and Managing Private Clouds</vt:lpstr>
      <vt:lpstr>VMware vSphere 4 as a Commercial Cloud OS</vt:lpstr>
      <vt:lpstr>Slide 21</vt:lpstr>
      <vt:lpstr>Trust Management in Virtualized Data Center</vt:lpstr>
      <vt:lpstr>VM-Based Intrusion Detection</vt:lpstr>
      <vt:lpstr>VM-Based Intrusion Detection</vt:lpstr>
      <vt:lpstr>VM-Based Intrusion detection</vt:lpstr>
      <vt:lpstr>Trusted Zones for VM Insulation</vt:lpstr>
      <vt:lpstr>Summary</vt:lpstr>
      <vt:lpstr>Slide 28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TP-通用纹理</dc:subject>
  <dc:creator>果因PPT工作室</dc:creator>
  <cp:keywords>XS-普屏 4：3;SC-淡黄色;BG-浅色;DH-静态</cp:keywords>
  <cp:lastModifiedBy>staff</cp:lastModifiedBy>
  <cp:revision>195</cp:revision>
  <dcterms:created xsi:type="dcterms:W3CDTF">2012-01-17T13:48:00Z</dcterms:created>
  <dcterms:modified xsi:type="dcterms:W3CDTF">2017-07-26T09:35:35Z</dcterms:modified>
  <cp:category>UDi-主题模板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1033-8.1.0.3357</vt:lpwstr>
  </property>
</Properties>
</file>