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8" r:id="rId13"/>
    <p:sldId id="269" r:id="rId14"/>
    <p:sldId id="276" r:id="rId15"/>
    <p:sldId id="270" r:id="rId16"/>
    <p:sldId id="271" r:id="rId17"/>
    <p:sldId id="272" r:id="rId18"/>
    <p:sldId id="273" r:id="rId19"/>
    <p:sldId id="275" r:id="rId20"/>
    <p:sldId id="27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612"/>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7DD962F-3BBA-4AE7-B08F-18DF223DB04B}" type="datetimeFigureOut">
              <a:rPr lang="en-US" smtClean="0"/>
              <a:t>7/12/2016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438693-B237-4CFA-9E18-ABB948F42618}"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7DD962F-3BBA-4AE7-B08F-18DF223DB04B}" type="datetimeFigureOut">
              <a:rPr lang="en-US" smtClean="0"/>
              <a:t>7/12/2016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438693-B237-4CFA-9E18-ABB948F4261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7DD962F-3BBA-4AE7-B08F-18DF223DB04B}" type="datetimeFigureOut">
              <a:rPr lang="en-US" smtClean="0"/>
              <a:t>7/12/2016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438693-B237-4CFA-9E18-ABB948F42618}"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7DD962F-3BBA-4AE7-B08F-18DF223DB04B}" type="datetimeFigureOut">
              <a:rPr lang="en-US" smtClean="0"/>
              <a:t>7/12/2016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438693-B237-4CFA-9E18-ABB948F42618}"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DD962F-3BBA-4AE7-B08F-18DF223DB04B}" type="datetimeFigureOut">
              <a:rPr lang="en-US" smtClean="0"/>
              <a:t>7/12/2016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438693-B237-4CFA-9E18-ABB948F42618}"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7DD962F-3BBA-4AE7-B08F-18DF223DB04B}" type="datetimeFigureOut">
              <a:rPr lang="en-US" smtClean="0"/>
              <a:t>7/12/2016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438693-B237-4CFA-9E18-ABB948F42618}"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7DD962F-3BBA-4AE7-B08F-18DF223DB04B}" type="datetimeFigureOut">
              <a:rPr lang="en-US" smtClean="0"/>
              <a:t>7/12/2016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F438693-B237-4CFA-9E18-ABB948F42618}"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7DD962F-3BBA-4AE7-B08F-18DF223DB04B}" type="datetimeFigureOut">
              <a:rPr lang="en-US" smtClean="0"/>
              <a:t>7/12/2016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F438693-B237-4CFA-9E18-ABB948F42618}"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DD962F-3BBA-4AE7-B08F-18DF223DB04B}" type="datetimeFigureOut">
              <a:rPr lang="en-US" smtClean="0"/>
              <a:t>7/12/2016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F438693-B237-4CFA-9E18-ABB948F4261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DD962F-3BBA-4AE7-B08F-18DF223DB04B}" type="datetimeFigureOut">
              <a:rPr lang="en-US" smtClean="0"/>
              <a:t>7/12/2016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438693-B237-4CFA-9E18-ABB948F42618}"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DD962F-3BBA-4AE7-B08F-18DF223DB04B}" type="datetimeFigureOut">
              <a:rPr lang="en-US" smtClean="0"/>
              <a:t>7/12/2016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438693-B237-4CFA-9E18-ABB948F42618}"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DD962F-3BBA-4AE7-B08F-18DF223DB04B}" type="datetimeFigureOut">
              <a:rPr lang="en-US" smtClean="0"/>
              <a:t>7/12/2016</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438693-B237-4CFA-9E18-ABB948F42618}"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Image Enhancement</a:t>
            </a:r>
            <a:endParaRPr lang="en-IN" b="1" dirty="0"/>
          </a:p>
        </p:txBody>
      </p:sp>
      <p:sp>
        <p:nvSpPr>
          <p:cNvPr id="3" name="Subtitle 2"/>
          <p:cNvSpPr>
            <a:spLocks noGrp="1"/>
          </p:cNvSpPr>
          <p:nvPr>
            <p:ph type="subTitle" idx="1"/>
          </p:nvPr>
        </p:nvSpPr>
        <p:spPr/>
        <p:txBody>
          <a:bodyPr/>
          <a:lstStyle/>
          <a:p>
            <a:r>
              <a:rPr lang="en-US" b="1" dirty="0" smtClean="0">
                <a:solidFill>
                  <a:schemeClr val="tx1"/>
                </a:solidFill>
              </a:rPr>
              <a:t>Spatial Domain</a:t>
            </a:r>
            <a:endParaRPr lang="en-IN" b="1"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Power – Law transformations</a:t>
            </a:r>
            <a:endParaRPr lang="en-IN" dirty="0"/>
          </a:p>
        </p:txBody>
      </p:sp>
      <p:pic>
        <p:nvPicPr>
          <p:cNvPr id="21506" name="Picture 2" descr="Gray Level Transformation"/>
          <p:cNvPicPr>
            <a:picLocks noChangeAspect="1" noChangeArrowheads="1"/>
          </p:cNvPicPr>
          <p:nvPr/>
        </p:nvPicPr>
        <p:blipFill>
          <a:blip r:embed="rId2"/>
          <a:srcRect/>
          <a:stretch>
            <a:fillRect/>
          </a:stretch>
        </p:blipFill>
        <p:spPr bwMode="auto">
          <a:xfrm>
            <a:off x="1000100" y="1857364"/>
            <a:ext cx="1743075" cy="1724025"/>
          </a:xfrm>
          <a:prstGeom prst="rect">
            <a:avLst/>
          </a:prstGeom>
          <a:noFill/>
        </p:spPr>
      </p:pic>
      <p:pic>
        <p:nvPicPr>
          <p:cNvPr id="21508" name="Picture 4" descr="Gray Level Transformation"/>
          <p:cNvPicPr>
            <a:picLocks noChangeAspect="1" noChangeArrowheads="1"/>
          </p:cNvPicPr>
          <p:nvPr/>
        </p:nvPicPr>
        <p:blipFill>
          <a:blip r:embed="rId3"/>
          <a:srcRect/>
          <a:stretch>
            <a:fillRect/>
          </a:stretch>
        </p:blipFill>
        <p:spPr bwMode="auto">
          <a:xfrm>
            <a:off x="3500430" y="1857364"/>
            <a:ext cx="1752600" cy="1733551"/>
          </a:xfrm>
          <a:prstGeom prst="rect">
            <a:avLst/>
          </a:prstGeom>
          <a:noFill/>
        </p:spPr>
      </p:pic>
      <p:pic>
        <p:nvPicPr>
          <p:cNvPr id="21510" name="Picture 6" descr="Gray Level Transformation"/>
          <p:cNvPicPr>
            <a:picLocks noChangeAspect="1" noChangeArrowheads="1"/>
          </p:cNvPicPr>
          <p:nvPr/>
        </p:nvPicPr>
        <p:blipFill>
          <a:blip r:embed="rId4"/>
          <a:srcRect/>
          <a:stretch>
            <a:fillRect/>
          </a:stretch>
        </p:blipFill>
        <p:spPr bwMode="auto">
          <a:xfrm>
            <a:off x="6072198" y="1857364"/>
            <a:ext cx="1752600" cy="1752600"/>
          </a:xfrm>
          <a:prstGeom prst="rect">
            <a:avLst/>
          </a:prstGeom>
          <a:noFill/>
        </p:spPr>
      </p:pic>
      <p:pic>
        <p:nvPicPr>
          <p:cNvPr id="21512" name="Picture 8" descr="Gray Level Transformation"/>
          <p:cNvPicPr>
            <a:picLocks noChangeAspect="1" noChangeArrowheads="1"/>
          </p:cNvPicPr>
          <p:nvPr/>
        </p:nvPicPr>
        <p:blipFill>
          <a:blip r:embed="rId5"/>
          <a:srcRect/>
          <a:stretch>
            <a:fillRect/>
          </a:stretch>
        </p:blipFill>
        <p:spPr bwMode="auto">
          <a:xfrm>
            <a:off x="3786182" y="4357694"/>
            <a:ext cx="1790700" cy="1724025"/>
          </a:xfrm>
          <a:prstGeom prst="rect">
            <a:avLst/>
          </a:prstGeom>
          <a:noFill/>
        </p:spPr>
      </p:pic>
      <p:sp>
        <p:nvSpPr>
          <p:cNvPr id="8" name="Rectangle 7"/>
          <p:cNvSpPr/>
          <p:nvPr/>
        </p:nvSpPr>
        <p:spPr>
          <a:xfrm>
            <a:off x="928662" y="1428736"/>
            <a:ext cx="1571636" cy="21431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Input Image</a:t>
            </a:r>
            <a:endParaRPr lang="en-IN" dirty="0">
              <a:solidFill>
                <a:schemeClr val="tx1"/>
              </a:solidFill>
            </a:endParaRPr>
          </a:p>
        </p:txBody>
      </p:sp>
      <p:sp>
        <p:nvSpPr>
          <p:cNvPr id="9" name="Rectangle 8"/>
          <p:cNvSpPr/>
          <p:nvPr/>
        </p:nvSpPr>
        <p:spPr>
          <a:xfrm>
            <a:off x="3786182" y="1428736"/>
            <a:ext cx="1571636" cy="21431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Gamma=10</a:t>
            </a:r>
            <a:endParaRPr lang="en-IN" dirty="0">
              <a:solidFill>
                <a:schemeClr val="tx1"/>
              </a:solidFill>
            </a:endParaRPr>
          </a:p>
        </p:txBody>
      </p:sp>
      <p:sp>
        <p:nvSpPr>
          <p:cNvPr id="10" name="Rectangle 9"/>
          <p:cNvSpPr/>
          <p:nvPr/>
        </p:nvSpPr>
        <p:spPr>
          <a:xfrm>
            <a:off x="6215074" y="1428736"/>
            <a:ext cx="1571636" cy="21431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Gamma=8</a:t>
            </a:r>
            <a:endParaRPr lang="en-IN" dirty="0">
              <a:solidFill>
                <a:schemeClr val="tx1"/>
              </a:solidFill>
            </a:endParaRPr>
          </a:p>
        </p:txBody>
      </p:sp>
      <p:sp>
        <p:nvSpPr>
          <p:cNvPr id="11" name="Rectangle 10"/>
          <p:cNvSpPr/>
          <p:nvPr/>
        </p:nvSpPr>
        <p:spPr>
          <a:xfrm>
            <a:off x="3929058" y="3929066"/>
            <a:ext cx="1571636" cy="21431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Gamma=6</a:t>
            </a:r>
            <a:endParaRPr lang="en-IN" dirty="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Used for gamma-correction</a:t>
            </a:r>
            <a:br>
              <a:rPr lang="en-IN" b="1" dirty="0"/>
            </a:br>
            <a:endParaRPr lang="en-IN" dirty="0"/>
          </a:p>
        </p:txBody>
      </p:sp>
      <p:pic>
        <p:nvPicPr>
          <p:cNvPr id="23554" name="Picture 2"/>
          <p:cNvPicPr>
            <a:picLocks noChangeAspect="1" noChangeArrowheads="1"/>
          </p:cNvPicPr>
          <p:nvPr/>
        </p:nvPicPr>
        <p:blipFill>
          <a:blip r:embed="rId2"/>
          <a:srcRect/>
          <a:stretch>
            <a:fillRect/>
          </a:stretch>
        </p:blipFill>
        <p:spPr bwMode="auto">
          <a:xfrm>
            <a:off x="428597" y="1500174"/>
            <a:ext cx="7929618" cy="4648213"/>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Piecewise-Linear  Transformation Functions</a:t>
            </a:r>
            <a:br>
              <a:rPr lang="en-IN" dirty="0"/>
            </a:br>
            <a:endParaRPr lang="en-IN" dirty="0"/>
          </a:p>
        </p:txBody>
      </p:sp>
      <p:sp>
        <p:nvSpPr>
          <p:cNvPr id="3" name="Content Placeholder 2"/>
          <p:cNvSpPr>
            <a:spLocks noGrp="1"/>
          </p:cNvSpPr>
          <p:nvPr>
            <p:ph idx="1"/>
          </p:nvPr>
        </p:nvSpPr>
        <p:spPr/>
        <p:txBody>
          <a:bodyPr>
            <a:normAutofit/>
          </a:bodyPr>
          <a:lstStyle/>
          <a:p>
            <a:pPr algn="just"/>
            <a:r>
              <a:rPr lang="en-IN" sz="2800" b="1" dirty="0"/>
              <a:t>Principle Advantage: Some important transformations can be formulated only as a piecewise function.</a:t>
            </a:r>
          </a:p>
          <a:p>
            <a:pPr algn="just"/>
            <a:r>
              <a:rPr lang="en-IN" sz="2800" b="1" dirty="0"/>
              <a:t>Principle Disadvantage: Their specification requires more user input that previous transformations</a:t>
            </a:r>
          </a:p>
          <a:p>
            <a:pPr algn="just"/>
            <a:r>
              <a:rPr lang="en-IN" sz="2800" b="1" dirty="0"/>
              <a:t>Types of Piecewise transformations are:</a:t>
            </a:r>
          </a:p>
          <a:p>
            <a:pPr lvl="1" algn="just"/>
            <a:r>
              <a:rPr lang="en-IN" sz="2400" dirty="0"/>
              <a:t>Contrast Stretching</a:t>
            </a:r>
          </a:p>
          <a:p>
            <a:pPr lvl="1" algn="just"/>
            <a:r>
              <a:rPr lang="en-IN" sz="2400" dirty="0"/>
              <a:t>Gray-level Slicing</a:t>
            </a:r>
          </a:p>
          <a:p>
            <a:pPr lvl="1" algn="just"/>
            <a:r>
              <a:rPr lang="en-IN" sz="2400" dirty="0"/>
              <a:t>Bit-plane slicing</a:t>
            </a:r>
          </a:p>
          <a:p>
            <a:pPr algn="just"/>
            <a:endParaRPr lang="en-IN"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Contrast Stretching</a:t>
            </a:r>
            <a:br>
              <a:rPr lang="en-IN" dirty="0"/>
            </a:br>
            <a:endParaRPr lang="en-IN" dirty="0"/>
          </a:p>
        </p:txBody>
      </p:sp>
      <p:pic>
        <p:nvPicPr>
          <p:cNvPr id="25602" name="Picture 2"/>
          <p:cNvPicPr>
            <a:picLocks noGrp="1" noChangeAspect="1" noChangeArrowheads="1"/>
          </p:cNvPicPr>
          <p:nvPr>
            <p:ph idx="1"/>
          </p:nvPr>
        </p:nvPicPr>
        <p:blipFill>
          <a:blip r:embed="rId2"/>
          <a:srcRect/>
          <a:stretch>
            <a:fillRect/>
          </a:stretch>
        </p:blipFill>
        <p:spPr bwMode="auto">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Contrast Stretching</a:t>
            </a:r>
            <a:r>
              <a:rPr lang="en-IN" b="1" dirty="0"/>
              <a:t/>
            </a:r>
            <a:br>
              <a:rPr lang="en-IN" b="1" dirty="0"/>
            </a:br>
            <a:endParaRPr lang="en-IN" dirty="0"/>
          </a:p>
        </p:txBody>
      </p:sp>
      <p:pic>
        <p:nvPicPr>
          <p:cNvPr id="24578" name="Picture 2"/>
          <p:cNvPicPr>
            <a:picLocks noChangeAspect="1" noChangeArrowheads="1"/>
          </p:cNvPicPr>
          <p:nvPr/>
        </p:nvPicPr>
        <p:blipFill>
          <a:blip r:embed="rId2"/>
          <a:srcRect/>
          <a:stretch>
            <a:fillRect/>
          </a:stretch>
        </p:blipFill>
        <p:spPr bwMode="auto">
          <a:xfrm>
            <a:off x="1066800" y="1071547"/>
            <a:ext cx="7291414" cy="5180028"/>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42910" y="1718439"/>
            <a:ext cx="7572428" cy="4247317"/>
          </a:xfrm>
          <a:prstGeom prst="rect">
            <a:avLst/>
          </a:prstGeom>
        </p:spPr>
        <p:txBody>
          <a:bodyPr wrap="square">
            <a:spAutoFit/>
          </a:bodyPr>
          <a:lstStyle/>
          <a:p>
            <a:pPr algn="just"/>
            <a:r>
              <a:rPr lang="en-IN" dirty="0"/>
              <a:t>Figure </a:t>
            </a:r>
            <a:r>
              <a:rPr lang="en-IN" dirty="0" smtClean="0"/>
              <a:t>a</a:t>
            </a:r>
            <a:r>
              <a:rPr lang="en-IN" dirty="0"/>
              <a:t>) shows a typical transformation used for contrast stretching. </a:t>
            </a:r>
            <a:endParaRPr lang="en-IN" dirty="0" smtClean="0"/>
          </a:p>
          <a:p>
            <a:pPr algn="just"/>
            <a:endParaRPr lang="en-IN" dirty="0"/>
          </a:p>
          <a:p>
            <a:pPr algn="just">
              <a:buFont typeface="Arial" pitchFamily="34" charset="0"/>
              <a:buChar char="•"/>
            </a:pPr>
            <a:r>
              <a:rPr lang="en-IN" dirty="0" smtClean="0"/>
              <a:t>The </a:t>
            </a:r>
            <a:r>
              <a:rPr lang="en-IN" dirty="0"/>
              <a:t>locations of points (r1, s1) and (r2, s2) control the shape of the transformation function</a:t>
            </a:r>
            <a:r>
              <a:rPr lang="en-IN" dirty="0" smtClean="0"/>
              <a:t>.</a:t>
            </a:r>
          </a:p>
          <a:p>
            <a:pPr algn="just">
              <a:buFont typeface="Arial" pitchFamily="34" charset="0"/>
              <a:buChar char="•"/>
            </a:pPr>
            <a:endParaRPr lang="en-IN" dirty="0"/>
          </a:p>
          <a:p>
            <a:pPr algn="just">
              <a:buFont typeface="Arial" pitchFamily="34" charset="0"/>
              <a:buChar char="•"/>
            </a:pPr>
            <a:r>
              <a:rPr lang="en-IN" dirty="0"/>
              <a:t>If r1 = s1 and r2 = s2, the transformation is a linear function that produces no changes in gray levels. </a:t>
            </a:r>
            <a:endParaRPr lang="en-IN" dirty="0" smtClean="0"/>
          </a:p>
          <a:p>
            <a:pPr algn="just">
              <a:buFont typeface="Arial" pitchFamily="34" charset="0"/>
              <a:buChar char="•"/>
            </a:pPr>
            <a:endParaRPr lang="en-IN" dirty="0"/>
          </a:p>
          <a:p>
            <a:pPr algn="just">
              <a:buFont typeface="Arial" pitchFamily="34" charset="0"/>
              <a:buChar char="•"/>
            </a:pPr>
            <a:r>
              <a:rPr lang="en-IN" dirty="0"/>
              <a:t>If r1 = r2, s1 = 0 and s2 = L-1, the transformation becomes a </a:t>
            </a:r>
            <a:r>
              <a:rPr lang="en-IN" i="1" dirty="0" err="1"/>
              <a:t>thresholding</a:t>
            </a:r>
            <a:r>
              <a:rPr lang="en-IN" i="1" dirty="0"/>
              <a:t> function that creates a binary image. </a:t>
            </a:r>
            <a:endParaRPr lang="en-IN" i="1" dirty="0" smtClean="0"/>
          </a:p>
          <a:p>
            <a:pPr algn="just">
              <a:buFont typeface="Arial" pitchFamily="34" charset="0"/>
              <a:buChar char="•"/>
            </a:pPr>
            <a:endParaRPr lang="en-IN" i="1" dirty="0"/>
          </a:p>
          <a:p>
            <a:pPr algn="just">
              <a:buFont typeface="Arial" pitchFamily="34" charset="0"/>
              <a:buChar char="•"/>
            </a:pPr>
            <a:r>
              <a:rPr lang="en-IN" dirty="0"/>
              <a:t>Intermediate values of (r1, s1) and (r2, s2) produce various degrees of spread in the gray levels of the output image, thus affecting its contrast</a:t>
            </a:r>
            <a:r>
              <a:rPr lang="en-IN" dirty="0" smtClean="0"/>
              <a:t>.</a:t>
            </a:r>
          </a:p>
          <a:p>
            <a:pPr algn="just">
              <a:buFont typeface="Arial" pitchFamily="34" charset="0"/>
              <a:buChar char="•"/>
            </a:pPr>
            <a:endParaRPr lang="en-IN" dirty="0"/>
          </a:p>
          <a:p>
            <a:pPr algn="just">
              <a:buFont typeface="Arial" pitchFamily="34" charset="0"/>
              <a:buChar char="•"/>
            </a:pPr>
            <a:r>
              <a:rPr lang="en-IN" dirty="0"/>
              <a:t>In general, r1 ≤ r2 and s1 ≤ s2 is assumed, so the function is always increasing.</a:t>
            </a:r>
          </a:p>
        </p:txBody>
      </p:sp>
      <p:sp>
        <p:nvSpPr>
          <p:cNvPr id="7" name="Title 1"/>
          <p:cNvSpPr>
            <a:spLocks noGrp="1"/>
          </p:cNvSpPr>
          <p:nvPr>
            <p:ph type="title"/>
          </p:nvPr>
        </p:nvSpPr>
        <p:spPr>
          <a:xfrm>
            <a:off x="457200" y="274638"/>
            <a:ext cx="8229600" cy="1143000"/>
          </a:xfrm>
        </p:spPr>
        <p:txBody>
          <a:bodyPr>
            <a:normAutofit fontScale="90000"/>
          </a:bodyPr>
          <a:lstStyle/>
          <a:p>
            <a:r>
              <a:rPr lang="en-IN" b="1" dirty="0"/>
              <a:t>Contrast Stretching</a:t>
            </a:r>
            <a:br>
              <a:rPr lang="en-IN" b="1" dirty="0"/>
            </a:br>
            <a:endParaRPr lang="en-IN"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Contrast Stretching</a:t>
            </a:r>
            <a:br>
              <a:rPr lang="en-IN" dirty="0"/>
            </a:br>
            <a:endParaRPr lang="en-IN" dirty="0"/>
          </a:p>
        </p:txBody>
      </p:sp>
      <p:sp>
        <p:nvSpPr>
          <p:cNvPr id="4" name="Rectangle 3"/>
          <p:cNvSpPr/>
          <p:nvPr/>
        </p:nvSpPr>
        <p:spPr>
          <a:xfrm>
            <a:off x="1071538" y="1166842"/>
            <a:ext cx="7358114" cy="4524315"/>
          </a:xfrm>
          <a:prstGeom prst="rect">
            <a:avLst/>
          </a:prstGeom>
        </p:spPr>
        <p:txBody>
          <a:bodyPr wrap="square">
            <a:spAutoFit/>
          </a:bodyPr>
          <a:lstStyle/>
          <a:p>
            <a:pPr algn="just">
              <a:buFont typeface="Arial" pitchFamily="34" charset="0"/>
              <a:buChar char="•"/>
            </a:pPr>
            <a:r>
              <a:rPr lang="en-IN" sz="2400" dirty="0"/>
              <a:t>Figure </a:t>
            </a:r>
            <a:r>
              <a:rPr lang="en-IN" sz="2400" dirty="0" smtClean="0"/>
              <a:t>b</a:t>
            </a:r>
            <a:r>
              <a:rPr lang="en-IN" sz="2400" dirty="0"/>
              <a:t>) shows an 8-bit image with low contrast. </a:t>
            </a:r>
          </a:p>
          <a:p>
            <a:pPr algn="just">
              <a:buFont typeface="Arial" pitchFamily="34" charset="0"/>
              <a:buChar char="•"/>
            </a:pPr>
            <a:endParaRPr lang="en-IN" sz="2400" dirty="0"/>
          </a:p>
          <a:p>
            <a:pPr algn="just">
              <a:buFont typeface="Arial" pitchFamily="34" charset="0"/>
              <a:buChar char="•"/>
            </a:pPr>
            <a:r>
              <a:rPr lang="en-IN" sz="2400" dirty="0" smtClean="0"/>
              <a:t> Figure c</a:t>
            </a:r>
            <a:r>
              <a:rPr lang="en-IN" sz="2400" dirty="0"/>
              <a:t>) shows the result of contrast stretching, obtained by setting (r1, s1) = (</a:t>
            </a:r>
            <a:r>
              <a:rPr lang="en-IN" sz="2400" dirty="0" err="1"/>
              <a:t>r</a:t>
            </a:r>
            <a:r>
              <a:rPr lang="en-IN" sz="2400" baseline="-25000" dirty="0" err="1"/>
              <a:t>min</a:t>
            </a:r>
            <a:r>
              <a:rPr lang="en-IN" sz="2400" dirty="0"/>
              <a:t>, 0) and (r2, s2) = (r</a:t>
            </a:r>
            <a:r>
              <a:rPr lang="en-IN" sz="2400" baseline="-25000" dirty="0"/>
              <a:t>max</a:t>
            </a:r>
            <a:r>
              <a:rPr lang="en-IN" sz="2400" dirty="0"/>
              <a:t>,L-1) where </a:t>
            </a:r>
            <a:r>
              <a:rPr lang="en-IN" sz="2400" dirty="0" err="1"/>
              <a:t>r</a:t>
            </a:r>
            <a:r>
              <a:rPr lang="en-IN" sz="2400" baseline="-25000" dirty="0" err="1"/>
              <a:t>min</a:t>
            </a:r>
            <a:r>
              <a:rPr lang="en-IN" sz="2400" dirty="0"/>
              <a:t> and </a:t>
            </a:r>
            <a:r>
              <a:rPr lang="en-IN" sz="2400" dirty="0" err="1"/>
              <a:t>r</a:t>
            </a:r>
            <a:r>
              <a:rPr lang="en-IN" sz="2400" baseline="-25000" dirty="0" err="1"/>
              <a:t>max</a:t>
            </a:r>
            <a:r>
              <a:rPr lang="en-IN" sz="2400" dirty="0"/>
              <a:t> denote the minimum and maximum gray levels in the image, respectively. Thus, the transformation function stretched the levels linearly from their original range to the full range [0, L-1]. </a:t>
            </a:r>
          </a:p>
          <a:p>
            <a:pPr algn="just">
              <a:buFont typeface="Arial" pitchFamily="34" charset="0"/>
              <a:buChar char="•"/>
            </a:pPr>
            <a:endParaRPr lang="en-IN" sz="2400" dirty="0"/>
          </a:p>
          <a:p>
            <a:pPr algn="just">
              <a:buFont typeface="Arial" pitchFamily="34" charset="0"/>
              <a:buChar char="•"/>
            </a:pPr>
            <a:r>
              <a:rPr lang="en-IN" sz="2400" dirty="0"/>
              <a:t>Finally, Fig. 3.10(d) shows the result of using the </a:t>
            </a:r>
            <a:r>
              <a:rPr lang="en-IN" sz="2400" i="1" dirty="0" err="1"/>
              <a:t>thresholding</a:t>
            </a:r>
            <a:r>
              <a:rPr lang="en-IN" sz="2400" i="1" dirty="0"/>
              <a:t> function defined previously, with r1=r2=m, the mean gray level in the image.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Gray-level Slicing</a:t>
            </a:r>
            <a:br>
              <a:rPr lang="en-IN" dirty="0"/>
            </a:br>
            <a:endParaRPr lang="en-IN" dirty="0"/>
          </a:p>
        </p:txBody>
      </p:sp>
      <p:sp>
        <p:nvSpPr>
          <p:cNvPr id="4" name="Rectangle 3"/>
          <p:cNvSpPr/>
          <p:nvPr/>
        </p:nvSpPr>
        <p:spPr>
          <a:xfrm>
            <a:off x="785786" y="1028343"/>
            <a:ext cx="7858180" cy="5632311"/>
          </a:xfrm>
          <a:prstGeom prst="rect">
            <a:avLst/>
          </a:prstGeom>
        </p:spPr>
        <p:txBody>
          <a:bodyPr wrap="square">
            <a:spAutoFit/>
          </a:bodyPr>
          <a:lstStyle/>
          <a:p>
            <a:pPr algn="just"/>
            <a:r>
              <a:rPr lang="en-IN" sz="2400" dirty="0"/>
              <a:t>This technique is used to highlight a specific range of gray levels in a given image. </a:t>
            </a:r>
            <a:endParaRPr lang="en-IN" sz="2400" dirty="0" smtClean="0"/>
          </a:p>
          <a:p>
            <a:pPr algn="just"/>
            <a:r>
              <a:rPr lang="en-IN" sz="2400" dirty="0" smtClean="0"/>
              <a:t>It </a:t>
            </a:r>
            <a:r>
              <a:rPr lang="en-IN" sz="2400" dirty="0"/>
              <a:t>can be implemented in several ways, but the two basic themes are:</a:t>
            </a:r>
          </a:p>
          <a:p>
            <a:pPr lvl="1" algn="just">
              <a:buFont typeface="Arial" pitchFamily="34" charset="0"/>
              <a:buChar char="•"/>
            </a:pPr>
            <a:r>
              <a:rPr lang="en-IN" sz="2400" dirty="0"/>
              <a:t>One approach is to display a high value for all gray levels in the range of interest and a low value for all other gray levels. This transformation, shown in Fig </a:t>
            </a:r>
            <a:r>
              <a:rPr lang="en-IN" sz="2400" dirty="0" smtClean="0"/>
              <a:t> </a:t>
            </a:r>
            <a:r>
              <a:rPr lang="en-IN" sz="2400" dirty="0"/>
              <a:t>(a), produces a binary image</a:t>
            </a:r>
            <a:r>
              <a:rPr lang="en-IN" sz="2400" dirty="0" smtClean="0"/>
              <a:t>.</a:t>
            </a:r>
          </a:p>
          <a:p>
            <a:pPr lvl="1" algn="just">
              <a:buFont typeface="Arial" pitchFamily="34" charset="0"/>
              <a:buChar char="•"/>
            </a:pPr>
            <a:r>
              <a:rPr lang="en-US" sz="2400" dirty="0"/>
              <a:t> </a:t>
            </a:r>
            <a:r>
              <a:rPr lang="en-IN" sz="2400" dirty="0" smtClean="0"/>
              <a:t>The </a:t>
            </a:r>
            <a:r>
              <a:rPr lang="en-IN" sz="2400" dirty="0"/>
              <a:t>second approach, based on the transformation shown in Fig </a:t>
            </a:r>
            <a:r>
              <a:rPr lang="en-IN" sz="2400" dirty="0" smtClean="0"/>
              <a:t>(</a:t>
            </a:r>
            <a:r>
              <a:rPr lang="en-IN" sz="2400" dirty="0"/>
              <a:t>b), brightens the desired range of gray levels but preserves gray levels unchanged</a:t>
            </a:r>
            <a:r>
              <a:rPr lang="en-IN" sz="2400" dirty="0" smtClean="0"/>
              <a:t>.</a:t>
            </a:r>
          </a:p>
          <a:p>
            <a:pPr lvl="1" algn="just"/>
            <a:endParaRPr lang="en-IN" sz="2400" dirty="0"/>
          </a:p>
          <a:p>
            <a:pPr algn="just"/>
            <a:r>
              <a:rPr lang="en-IN" sz="2400" dirty="0"/>
              <a:t>Fig </a:t>
            </a:r>
            <a:r>
              <a:rPr lang="en-IN" sz="2400" dirty="0" smtClean="0"/>
              <a:t> </a:t>
            </a:r>
            <a:r>
              <a:rPr lang="en-IN" sz="2400" dirty="0"/>
              <a:t>(c) shows a gray scale image, and fig </a:t>
            </a:r>
            <a:r>
              <a:rPr lang="en-IN" sz="2400" dirty="0" smtClean="0"/>
              <a:t> </a:t>
            </a:r>
            <a:r>
              <a:rPr lang="en-IN" sz="2400" dirty="0"/>
              <a:t>(d) shows the result of using the transformation in Fig </a:t>
            </a:r>
            <a:r>
              <a:rPr lang="en-IN" sz="2400" dirty="0" smtClean="0"/>
              <a:t>(</a:t>
            </a:r>
            <a:r>
              <a:rPr lang="en-IN" sz="2400" dirty="0"/>
              <a:t>a).</a:t>
            </a:r>
          </a:p>
          <a:p>
            <a:pPr algn="just"/>
            <a:endParaRPr lang="en-IN"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Gray-level Slicing</a:t>
            </a:r>
            <a:br>
              <a:rPr lang="en-IN" dirty="0"/>
            </a:br>
            <a:endParaRPr lang="en-IN" dirty="0"/>
          </a:p>
        </p:txBody>
      </p:sp>
      <p:pic>
        <p:nvPicPr>
          <p:cNvPr id="28674" name="Picture 2"/>
          <p:cNvPicPr>
            <a:picLocks noGrp="1" noChangeAspect="1" noChangeArrowheads="1"/>
          </p:cNvPicPr>
          <p:nvPr>
            <p:ph idx="1"/>
          </p:nvPr>
        </p:nvPicPr>
        <p:blipFill>
          <a:blip r:embed="rId2"/>
          <a:srcRect/>
          <a:stretch>
            <a:fillRect/>
          </a:stretch>
        </p:blipFill>
        <p:spPr bwMode="auto">
          <a:xfrm>
            <a:off x="1472699" y="1600200"/>
            <a:ext cx="6198601"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Bit-plane Slicing</a:t>
            </a:r>
            <a:br>
              <a:rPr lang="en-IN" dirty="0"/>
            </a:br>
            <a:endParaRPr lang="en-IN" dirty="0"/>
          </a:p>
        </p:txBody>
      </p:sp>
      <p:sp>
        <p:nvSpPr>
          <p:cNvPr id="3" name="Content Placeholder 2"/>
          <p:cNvSpPr>
            <a:spLocks noGrp="1"/>
          </p:cNvSpPr>
          <p:nvPr>
            <p:ph idx="1"/>
          </p:nvPr>
        </p:nvSpPr>
        <p:spPr>
          <a:xfrm>
            <a:off x="500034" y="1000108"/>
            <a:ext cx="8229600" cy="4525963"/>
          </a:xfrm>
        </p:spPr>
        <p:txBody>
          <a:bodyPr>
            <a:normAutofit/>
          </a:bodyPr>
          <a:lstStyle/>
          <a:p>
            <a:pPr algn="just"/>
            <a:r>
              <a:rPr lang="en-IN" dirty="0"/>
              <a:t>Pixels are digital numbers, each one composed of bits. Instead of highlighting gray-level range, we could highlight the contribution made by each bit.</a:t>
            </a:r>
          </a:p>
          <a:p>
            <a:pPr algn="just"/>
            <a:r>
              <a:rPr lang="en-IN" dirty="0"/>
              <a:t>This method is useful and used in image compression</a:t>
            </a:r>
            <a:r>
              <a:rPr lang="en-IN" dirty="0" smtClean="0"/>
              <a:t>.</a:t>
            </a:r>
            <a:endParaRPr lang="en-IN" dirty="0"/>
          </a:p>
          <a:p>
            <a:pPr algn="just"/>
            <a:r>
              <a:rPr lang="en-IN" dirty="0"/>
              <a:t>Most significant bits contain the majority of visually significant data</a:t>
            </a:r>
            <a:r>
              <a:rPr lang="en-IN" dirty="0" smtClean="0"/>
              <a:t>.</a:t>
            </a:r>
          </a:p>
          <a:p>
            <a:pPr algn="just"/>
            <a:endParaRPr lang="en-IN" dirty="0" smtClean="0"/>
          </a:p>
          <a:p>
            <a:pPr algn="just"/>
            <a:endParaRPr lang="en-IN" dirty="0"/>
          </a:p>
          <a:p>
            <a:pPr algn="just"/>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Image enhancement</a:t>
            </a:r>
            <a:br>
              <a:rPr lang="en-IN" b="1" dirty="0" smtClean="0"/>
            </a:br>
            <a:endParaRPr lang="en-IN" dirty="0"/>
          </a:p>
        </p:txBody>
      </p:sp>
      <p:sp>
        <p:nvSpPr>
          <p:cNvPr id="5" name="Rectangle 4"/>
          <p:cNvSpPr/>
          <p:nvPr/>
        </p:nvSpPr>
        <p:spPr>
          <a:xfrm>
            <a:off x="785786" y="1305342"/>
            <a:ext cx="7929618" cy="4401205"/>
          </a:xfrm>
          <a:prstGeom prst="rect">
            <a:avLst/>
          </a:prstGeom>
        </p:spPr>
        <p:txBody>
          <a:bodyPr wrap="square">
            <a:spAutoFit/>
          </a:bodyPr>
          <a:lstStyle/>
          <a:p>
            <a:pPr>
              <a:buFont typeface="Arial" pitchFamily="34" charset="0"/>
              <a:buChar char="•"/>
            </a:pPr>
            <a:r>
              <a:rPr lang="en-IN" sz="2000" dirty="0" smtClean="0">
                <a:latin typeface="Times New Roman" pitchFamily="18" charset="0"/>
                <a:cs typeface="Times New Roman" pitchFamily="18" charset="0"/>
              </a:rPr>
              <a:t>  Enhancing an image provides better contrast and a more detailed   </a:t>
            </a:r>
          </a:p>
          <a:p>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  image. </a:t>
            </a:r>
          </a:p>
          <a:p>
            <a:pPr>
              <a:buFont typeface="Arial" pitchFamily="34" charset="0"/>
              <a:buChar char="•"/>
            </a:pPr>
            <a:endParaRPr lang="en-IN" sz="2000" dirty="0" smtClean="0">
              <a:latin typeface="Times New Roman" pitchFamily="18" charset="0"/>
              <a:cs typeface="Times New Roman" pitchFamily="18" charset="0"/>
            </a:endParaRPr>
          </a:p>
          <a:p>
            <a:pPr>
              <a:buFont typeface="Arial" pitchFamily="34" charset="0"/>
              <a:buChar char="•"/>
            </a:pPr>
            <a:r>
              <a:rPr lang="en-IN" sz="2000" dirty="0" smtClean="0">
                <a:latin typeface="Times New Roman" pitchFamily="18" charset="0"/>
                <a:cs typeface="Times New Roman" pitchFamily="18" charset="0"/>
              </a:rPr>
              <a:t>  Image enhancement applications:</a:t>
            </a:r>
            <a:endParaRPr lang="en-IN" sz="2000" dirty="0">
              <a:latin typeface="Times New Roman" pitchFamily="18" charset="0"/>
              <a:cs typeface="Times New Roman" pitchFamily="18" charset="0"/>
            </a:endParaRPr>
          </a:p>
          <a:p>
            <a:pPr lvl="1">
              <a:buFont typeface="Wingdings" pitchFamily="2" charset="2"/>
              <a:buChar char="§"/>
            </a:pPr>
            <a:r>
              <a:rPr lang="en-IN" sz="2000" dirty="0" smtClean="0">
                <a:latin typeface="Times New Roman" pitchFamily="18" charset="0"/>
                <a:cs typeface="Times New Roman" pitchFamily="18" charset="0"/>
              </a:rPr>
              <a:t> used to enhance medical images , images captured in remote sensing , images from satellite </a:t>
            </a:r>
            <a:r>
              <a:rPr lang="en-IN" sz="2000" dirty="0" err="1" smtClean="0">
                <a:latin typeface="Times New Roman" pitchFamily="18" charset="0"/>
                <a:cs typeface="Times New Roman" pitchFamily="18" charset="0"/>
              </a:rPr>
              <a:t>e.t.c</a:t>
            </a:r>
            <a:endParaRPr lang="en-IN" sz="2000" dirty="0" smtClean="0">
              <a:latin typeface="Times New Roman" pitchFamily="18" charset="0"/>
              <a:cs typeface="Times New Roman" pitchFamily="18" charset="0"/>
            </a:endParaRPr>
          </a:p>
          <a:p>
            <a:endParaRPr lang="en-IN" sz="2000" dirty="0" smtClean="0">
              <a:latin typeface="Times New Roman" pitchFamily="18" charset="0"/>
              <a:cs typeface="Times New Roman" pitchFamily="18" charset="0"/>
            </a:endParaRPr>
          </a:p>
          <a:p>
            <a:pPr>
              <a:buFont typeface="Arial" pitchFamily="34" charset="0"/>
              <a:buChar char="•"/>
            </a:pPr>
            <a:r>
              <a:rPr lang="en-IN" sz="2000" dirty="0" smtClean="0">
                <a:latin typeface="Times New Roman" pitchFamily="18" charset="0"/>
                <a:cs typeface="Times New Roman" pitchFamily="18" charset="0"/>
              </a:rPr>
              <a:t>  The transformation function has been given below</a:t>
            </a:r>
          </a:p>
          <a:p>
            <a:pPr algn="ctr"/>
            <a:r>
              <a:rPr lang="en-IN" sz="2000" b="1" i="1" dirty="0" smtClean="0">
                <a:latin typeface="Times New Roman" pitchFamily="18" charset="0"/>
                <a:cs typeface="Times New Roman" pitchFamily="18" charset="0"/>
              </a:rPr>
              <a:t>s = T ( r ) </a:t>
            </a:r>
          </a:p>
          <a:p>
            <a:r>
              <a:rPr lang="en-IN" sz="2000" dirty="0" smtClean="0">
                <a:latin typeface="Times New Roman" pitchFamily="18" charset="0"/>
                <a:cs typeface="Times New Roman" pitchFamily="18" charset="0"/>
              </a:rPr>
              <a:t>where </a:t>
            </a:r>
            <a:r>
              <a:rPr lang="en-IN" sz="2000" b="1" i="1" dirty="0" smtClean="0">
                <a:latin typeface="Times New Roman" pitchFamily="18" charset="0"/>
                <a:cs typeface="Times New Roman" pitchFamily="18" charset="0"/>
              </a:rPr>
              <a:t>r</a:t>
            </a:r>
            <a:r>
              <a:rPr lang="en-IN" sz="2000" dirty="0" smtClean="0">
                <a:latin typeface="Times New Roman" pitchFamily="18" charset="0"/>
                <a:cs typeface="Times New Roman" pitchFamily="18" charset="0"/>
              </a:rPr>
              <a:t> is the pixels of the input image and </a:t>
            </a:r>
            <a:r>
              <a:rPr lang="en-IN" sz="2000" b="1" i="1" dirty="0" smtClean="0">
                <a:latin typeface="Times New Roman" pitchFamily="18" charset="0"/>
                <a:cs typeface="Times New Roman" pitchFamily="18" charset="0"/>
              </a:rPr>
              <a:t>s</a:t>
            </a:r>
            <a:r>
              <a:rPr lang="en-IN" sz="2000" dirty="0" smtClean="0">
                <a:latin typeface="Times New Roman" pitchFamily="18" charset="0"/>
                <a:cs typeface="Times New Roman" pitchFamily="18" charset="0"/>
              </a:rPr>
              <a:t> is the pixels of the output image.</a:t>
            </a:r>
          </a:p>
          <a:p>
            <a:endParaRPr lang="en-IN" sz="2000" dirty="0">
              <a:latin typeface="Times New Roman" pitchFamily="18" charset="0"/>
              <a:cs typeface="Times New Roman" pitchFamily="18" charset="0"/>
            </a:endParaRPr>
          </a:p>
          <a:p>
            <a:pPr>
              <a:buFont typeface="Arial" pitchFamily="34" charset="0"/>
              <a:buChar char="•"/>
            </a:pPr>
            <a:r>
              <a:rPr lang="en-IN" sz="2000" dirty="0" smtClean="0">
                <a:latin typeface="Times New Roman" pitchFamily="18" charset="0"/>
                <a:cs typeface="Times New Roman" pitchFamily="18" charset="0"/>
              </a:rPr>
              <a:t>  </a:t>
            </a:r>
            <a:r>
              <a:rPr lang="en-IN" sz="2000" b="1" i="1" dirty="0" smtClean="0">
                <a:latin typeface="Times New Roman" pitchFamily="18" charset="0"/>
                <a:cs typeface="Times New Roman" pitchFamily="18" charset="0"/>
              </a:rPr>
              <a:t>T</a:t>
            </a:r>
            <a:r>
              <a:rPr lang="en-IN" sz="2000" dirty="0" smtClean="0">
                <a:latin typeface="Times New Roman" pitchFamily="18" charset="0"/>
                <a:cs typeface="Times New Roman" pitchFamily="18" charset="0"/>
              </a:rPr>
              <a:t> is a transformation function that maps each value of </a:t>
            </a:r>
            <a:r>
              <a:rPr lang="en-IN" sz="2000" b="1" i="1" dirty="0" smtClean="0">
                <a:latin typeface="Times New Roman" pitchFamily="18" charset="0"/>
                <a:cs typeface="Times New Roman" pitchFamily="18" charset="0"/>
              </a:rPr>
              <a:t>r </a:t>
            </a:r>
            <a:r>
              <a:rPr lang="en-IN" sz="2000" dirty="0" smtClean="0">
                <a:latin typeface="Times New Roman" pitchFamily="18" charset="0"/>
                <a:cs typeface="Times New Roman" pitchFamily="18" charset="0"/>
              </a:rPr>
              <a:t>to each value of   </a:t>
            </a:r>
          </a:p>
          <a:p>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   </a:t>
            </a:r>
            <a:r>
              <a:rPr lang="en-IN" sz="2000" b="1" i="1" dirty="0" smtClean="0">
                <a:latin typeface="Times New Roman" pitchFamily="18" charset="0"/>
                <a:cs typeface="Times New Roman" pitchFamily="18" charset="0"/>
              </a:rPr>
              <a:t>s.</a:t>
            </a:r>
            <a:r>
              <a:rPr lang="en-IN" sz="2000" dirty="0" smtClean="0">
                <a:latin typeface="Times New Roman" pitchFamily="18" charset="0"/>
                <a:cs typeface="Times New Roman" pitchFamily="18" charset="0"/>
              </a:rPr>
              <a:t>  Image enhancement can be done through gray level transformations</a:t>
            </a:r>
            <a:endParaRPr lang="en-IN" sz="20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Bit-plane Slicing</a:t>
            </a:r>
            <a:br>
              <a:rPr lang="en-IN" dirty="0" smtClean="0"/>
            </a:br>
            <a:endParaRPr lang="en-IN" dirty="0"/>
          </a:p>
        </p:txBody>
      </p:sp>
      <p:pic>
        <p:nvPicPr>
          <p:cNvPr id="30722" name="Picture 2"/>
          <p:cNvPicPr>
            <a:picLocks noGrp="1" noChangeAspect="1" noChangeArrowheads="1"/>
          </p:cNvPicPr>
          <p:nvPr>
            <p:ph idx="1"/>
          </p:nvPr>
        </p:nvPicPr>
        <p:blipFill>
          <a:blip r:embed="rId2"/>
          <a:srcRect/>
          <a:stretch>
            <a:fillRect/>
          </a:stretch>
        </p:blipFill>
        <p:spPr bwMode="auto">
          <a:xfrm>
            <a:off x="1218337" y="2772475"/>
            <a:ext cx="6707326" cy="21814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Gray level transformation </a:t>
            </a:r>
            <a:br>
              <a:rPr lang="en-IN" b="1" dirty="0" smtClean="0"/>
            </a:br>
            <a:endParaRPr lang="en-IN" dirty="0"/>
          </a:p>
        </p:txBody>
      </p:sp>
      <p:sp>
        <p:nvSpPr>
          <p:cNvPr id="3" name="Content Placeholder 2"/>
          <p:cNvSpPr>
            <a:spLocks noGrp="1"/>
          </p:cNvSpPr>
          <p:nvPr>
            <p:ph idx="1"/>
          </p:nvPr>
        </p:nvSpPr>
        <p:spPr>
          <a:xfrm>
            <a:off x="457200" y="1142984"/>
            <a:ext cx="8229600" cy="4525963"/>
          </a:xfrm>
        </p:spPr>
        <p:txBody>
          <a:bodyPr>
            <a:normAutofit/>
          </a:bodyPr>
          <a:lstStyle/>
          <a:p>
            <a:pPr>
              <a:buNone/>
            </a:pPr>
            <a:r>
              <a:rPr lang="en-IN" sz="2000" dirty="0" smtClean="0"/>
              <a:t>There are three basic gray level transformation. </a:t>
            </a:r>
          </a:p>
          <a:p>
            <a:r>
              <a:rPr lang="en-IN" sz="2000" dirty="0" smtClean="0"/>
              <a:t>Linear</a:t>
            </a:r>
          </a:p>
          <a:p>
            <a:r>
              <a:rPr lang="en-IN" sz="2000" dirty="0" smtClean="0"/>
              <a:t>Logarithmic </a:t>
            </a:r>
          </a:p>
          <a:p>
            <a:r>
              <a:rPr lang="en-IN" sz="2000" dirty="0" smtClean="0"/>
              <a:t>Power – law</a:t>
            </a:r>
          </a:p>
          <a:p>
            <a:pPr>
              <a:buNone/>
            </a:pPr>
            <a:endParaRPr lang="en-IN" sz="2000" dirty="0"/>
          </a:p>
        </p:txBody>
      </p:sp>
      <p:pic>
        <p:nvPicPr>
          <p:cNvPr id="1026" name="Picture 2" descr="Gray Level Transformation"/>
          <p:cNvPicPr>
            <a:picLocks noChangeAspect="1" noChangeArrowheads="1"/>
          </p:cNvPicPr>
          <p:nvPr/>
        </p:nvPicPr>
        <p:blipFill>
          <a:blip r:embed="rId2"/>
          <a:srcRect/>
          <a:stretch>
            <a:fillRect/>
          </a:stretch>
        </p:blipFill>
        <p:spPr bwMode="auto">
          <a:xfrm>
            <a:off x="2357422" y="2285992"/>
            <a:ext cx="5715040" cy="428628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Linear transformation</a:t>
            </a:r>
            <a:br>
              <a:rPr lang="en-IN" b="1" dirty="0" smtClean="0"/>
            </a:br>
            <a:endParaRPr lang="en-IN" dirty="0"/>
          </a:p>
        </p:txBody>
      </p:sp>
      <p:sp>
        <p:nvSpPr>
          <p:cNvPr id="3" name="Content Placeholder 2"/>
          <p:cNvSpPr>
            <a:spLocks noGrp="1"/>
          </p:cNvSpPr>
          <p:nvPr>
            <p:ph idx="1"/>
          </p:nvPr>
        </p:nvSpPr>
        <p:spPr>
          <a:xfrm>
            <a:off x="428596" y="928670"/>
            <a:ext cx="8258204" cy="5197493"/>
          </a:xfrm>
        </p:spPr>
        <p:txBody>
          <a:bodyPr>
            <a:normAutofit/>
          </a:bodyPr>
          <a:lstStyle/>
          <a:p>
            <a:pPr>
              <a:buNone/>
            </a:pPr>
            <a:r>
              <a:rPr lang="en-US" sz="2400" dirty="0" smtClean="0"/>
              <a:t>Types of Linear transformation</a:t>
            </a:r>
            <a:endParaRPr lang="en-IN" sz="2400" dirty="0" smtClean="0"/>
          </a:p>
          <a:p>
            <a:r>
              <a:rPr lang="en-IN" sz="2400" dirty="0" smtClean="0"/>
              <a:t>Identity </a:t>
            </a:r>
          </a:p>
          <a:p>
            <a:r>
              <a:rPr lang="en-IN" sz="2400" dirty="0" smtClean="0"/>
              <a:t>Negative </a:t>
            </a:r>
          </a:p>
          <a:p>
            <a:pPr>
              <a:buNone/>
            </a:pPr>
            <a:endParaRPr lang="en-IN" sz="2400" dirty="0" smtClean="0"/>
          </a:p>
          <a:p>
            <a:r>
              <a:rPr lang="en-IN" sz="2400" dirty="0" smtClean="0"/>
              <a:t>Identity transition is shown by a straight line in the figure. </a:t>
            </a:r>
          </a:p>
          <a:p>
            <a:r>
              <a:rPr lang="en-IN" sz="2400" dirty="0" smtClean="0"/>
              <a:t>In this transition, each value of the input image is directly mapped to each other value of output image. </a:t>
            </a:r>
          </a:p>
          <a:p>
            <a:r>
              <a:rPr lang="en-IN" sz="2400" dirty="0" smtClean="0"/>
              <a:t>That results in the same input image and output image</a:t>
            </a:r>
            <a:endParaRPr lang="en-IN" sz="2400" dirty="0"/>
          </a:p>
        </p:txBody>
      </p:sp>
      <p:pic>
        <p:nvPicPr>
          <p:cNvPr id="2050" name="Picture 2" descr="Gray Level Transformation"/>
          <p:cNvPicPr>
            <a:picLocks noChangeAspect="1" noChangeArrowheads="1"/>
          </p:cNvPicPr>
          <p:nvPr/>
        </p:nvPicPr>
        <p:blipFill>
          <a:blip r:embed="rId2"/>
          <a:srcRect/>
          <a:stretch>
            <a:fillRect/>
          </a:stretch>
        </p:blipFill>
        <p:spPr bwMode="auto">
          <a:xfrm>
            <a:off x="2214546" y="4286256"/>
            <a:ext cx="4429125" cy="2324101"/>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Negative transformation</a:t>
            </a:r>
            <a:br>
              <a:rPr lang="en-IN" b="1" dirty="0" smtClean="0"/>
            </a:br>
            <a:endParaRPr lang="en-IN" dirty="0"/>
          </a:p>
        </p:txBody>
      </p:sp>
      <p:sp>
        <p:nvSpPr>
          <p:cNvPr id="3" name="Content Placeholder 2"/>
          <p:cNvSpPr>
            <a:spLocks noGrp="1"/>
          </p:cNvSpPr>
          <p:nvPr>
            <p:ph idx="1"/>
          </p:nvPr>
        </p:nvSpPr>
        <p:spPr>
          <a:xfrm>
            <a:off x="457200" y="1071546"/>
            <a:ext cx="8229600" cy="4525963"/>
          </a:xfrm>
        </p:spPr>
        <p:txBody>
          <a:bodyPr>
            <a:normAutofit fontScale="70000" lnSpcReduction="20000"/>
          </a:bodyPr>
          <a:lstStyle/>
          <a:p>
            <a:pPr algn="just"/>
            <a:r>
              <a:rPr lang="en-IN" dirty="0" smtClean="0"/>
              <a:t>The second linear transformation is negative transformation, which is invert of identity transformation. In negative transformation, each value of the input image is subtracted from the L-1 and mapped onto the output image.</a:t>
            </a:r>
          </a:p>
          <a:p>
            <a:pPr algn="just"/>
            <a:endParaRPr lang="en-IN" dirty="0" smtClean="0"/>
          </a:p>
          <a:p>
            <a:pPr algn="just"/>
            <a:r>
              <a:rPr lang="en-IN" dirty="0" smtClean="0"/>
              <a:t>In this case the following transition has been done. </a:t>
            </a:r>
          </a:p>
          <a:p>
            <a:pPr algn="ctr">
              <a:buNone/>
            </a:pPr>
            <a:r>
              <a:rPr lang="en-IN" b="1" i="1" dirty="0" smtClean="0"/>
              <a:t>s = (L – 1) – r</a:t>
            </a:r>
          </a:p>
          <a:p>
            <a:pPr algn="ctr">
              <a:buNone/>
            </a:pPr>
            <a:endParaRPr lang="en-IN" b="1" i="1" dirty="0" smtClean="0"/>
          </a:p>
          <a:p>
            <a:pPr algn="just"/>
            <a:r>
              <a:rPr lang="en-IN" dirty="0" smtClean="0"/>
              <a:t>since the input image of Einstein is an 8 </a:t>
            </a:r>
            <a:r>
              <a:rPr lang="en-IN" dirty="0" err="1" smtClean="0"/>
              <a:t>bpp</a:t>
            </a:r>
            <a:r>
              <a:rPr lang="en-IN" dirty="0" smtClean="0"/>
              <a:t> image , so the number of levels in this image are 256. </a:t>
            </a:r>
          </a:p>
          <a:p>
            <a:pPr algn="ctr">
              <a:buNone/>
            </a:pPr>
            <a:r>
              <a:rPr lang="en-IN" b="1" i="1" dirty="0" smtClean="0"/>
              <a:t>s = 255 – r</a:t>
            </a:r>
          </a:p>
          <a:p>
            <a:pPr algn="ctr">
              <a:buNone/>
            </a:pPr>
            <a:endParaRPr lang="en-IN" b="1" i="1" dirty="0" smtClean="0"/>
          </a:p>
          <a:p>
            <a:pPr algn="just"/>
            <a:r>
              <a:rPr lang="en-IN" dirty="0" smtClean="0"/>
              <a:t>The lighter pixels become dark and the darker picture becomes light. And it results in image negative. </a:t>
            </a:r>
          </a:p>
          <a:p>
            <a:pPr algn="just">
              <a:buNone/>
            </a:pP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Gray Level Transformation"/>
          <p:cNvPicPr>
            <a:picLocks noChangeAspect="1" noChangeArrowheads="1"/>
          </p:cNvPicPr>
          <p:nvPr/>
        </p:nvPicPr>
        <p:blipFill>
          <a:blip r:embed="rId2"/>
          <a:srcRect/>
          <a:stretch>
            <a:fillRect/>
          </a:stretch>
        </p:blipFill>
        <p:spPr bwMode="auto">
          <a:xfrm>
            <a:off x="4953015" y="2276479"/>
            <a:ext cx="1762125" cy="1724025"/>
          </a:xfrm>
          <a:prstGeom prst="rect">
            <a:avLst/>
          </a:prstGeom>
          <a:noFill/>
        </p:spPr>
      </p:pic>
      <p:pic>
        <p:nvPicPr>
          <p:cNvPr id="17412" name="Picture 4" descr="Gray Level Transformation"/>
          <p:cNvPicPr>
            <a:picLocks noChangeAspect="1" noChangeArrowheads="1"/>
          </p:cNvPicPr>
          <p:nvPr/>
        </p:nvPicPr>
        <p:blipFill>
          <a:blip r:embed="rId3"/>
          <a:srcRect/>
          <a:stretch>
            <a:fillRect/>
          </a:stretch>
        </p:blipFill>
        <p:spPr bwMode="auto">
          <a:xfrm>
            <a:off x="5000628" y="4667270"/>
            <a:ext cx="1771650" cy="1762126"/>
          </a:xfrm>
          <a:prstGeom prst="rect">
            <a:avLst/>
          </a:prstGeom>
          <a:noFill/>
        </p:spPr>
      </p:pic>
      <p:pic>
        <p:nvPicPr>
          <p:cNvPr id="17414" name="Picture 6" descr="Gray Level Transformation"/>
          <p:cNvPicPr>
            <a:picLocks noChangeAspect="1" noChangeArrowheads="1"/>
          </p:cNvPicPr>
          <p:nvPr/>
        </p:nvPicPr>
        <p:blipFill>
          <a:blip r:embed="rId4"/>
          <a:srcRect/>
          <a:stretch>
            <a:fillRect/>
          </a:stretch>
        </p:blipFill>
        <p:spPr bwMode="auto">
          <a:xfrm>
            <a:off x="0" y="2571744"/>
            <a:ext cx="3962400" cy="2362200"/>
          </a:xfrm>
          <a:prstGeom prst="rect">
            <a:avLst/>
          </a:prstGeom>
          <a:noFill/>
        </p:spPr>
      </p:pic>
      <p:sp>
        <p:nvSpPr>
          <p:cNvPr id="7" name="Rectangle 6"/>
          <p:cNvSpPr/>
          <p:nvPr/>
        </p:nvSpPr>
        <p:spPr>
          <a:xfrm>
            <a:off x="5000628" y="1785926"/>
            <a:ext cx="1714512" cy="35719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Input Image</a:t>
            </a:r>
            <a:endParaRPr lang="en-IN" dirty="0">
              <a:solidFill>
                <a:schemeClr val="tx1"/>
              </a:solidFill>
            </a:endParaRPr>
          </a:p>
        </p:txBody>
      </p:sp>
      <p:sp>
        <p:nvSpPr>
          <p:cNvPr id="8" name="Rectangle 7"/>
          <p:cNvSpPr/>
          <p:nvPr/>
        </p:nvSpPr>
        <p:spPr>
          <a:xfrm>
            <a:off x="5000628" y="4214818"/>
            <a:ext cx="1643074" cy="28575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Output Image</a:t>
            </a:r>
            <a:endParaRPr lang="en-IN" dirty="0">
              <a:solidFill>
                <a:schemeClr val="tx1"/>
              </a:solidFill>
            </a:endParaRPr>
          </a:p>
        </p:txBody>
      </p:sp>
      <p:sp>
        <p:nvSpPr>
          <p:cNvPr id="9" name="Title 1"/>
          <p:cNvSpPr>
            <a:spLocks noGrp="1"/>
          </p:cNvSpPr>
          <p:nvPr>
            <p:ph type="title"/>
          </p:nvPr>
        </p:nvSpPr>
        <p:spPr>
          <a:xfrm>
            <a:off x="457200" y="274638"/>
            <a:ext cx="8229600" cy="1143000"/>
          </a:xfrm>
        </p:spPr>
        <p:txBody>
          <a:bodyPr/>
          <a:lstStyle/>
          <a:p>
            <a:r>
              <a:rPr lang="en-US" b="1" dirty="0" smtClean="0"/>
              <a:t>Negative Transformation</a:t>
            </a:r>
            <a:endParaRPr lang="en-IN"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Logarithmic transformations</a:t>
            </a:r>
            <a:br>
              <a:rPr lang="en-IN" b="1" dirty="0" smtClean="0"/>
            </a:br>
            <a:endParaRPr lang="en-IN" dirty="0"/>
          </a:p>
        </p:txBody>
      </p:sp>
      <p:sp>
        <p:nvSpPr>
          <p:cNvPr id="3" name="Content Placeholder 2"/>
          <p:cNvSpPr>
            <a:spLocks noGrp="1"/>
          </p:cNvSpPr>
          <p:nvPr>
            <p:ph idx="1"/>
          </p:nvPr>
        </p:nvSpPr>
        <p:spPr>
          <a:xfrm>
            <a:off x="457200" y="1214422"/>
            <a:ext cx="8229600" cy="5214974"/>
          </a:xfrm>
        </p:spPr>
        <p:txBody>
          <a:bodyPr>
            <a:normAutofit fontScale="77500" lnSpcReduction="20000"/>
          </a:bodyPr>
          <a:lstStyle/>
          <a:p>
            <a:pPr algn="just"/>
            <a:r>
              <a:rPr lang="en-IN" dirty="0" smtClean="0"/>
              <a:t>The log transformations can be defined by this formula </a:t>
            </a:r>
          </a:p>
          <a:p>
            <a:pPr algn="ctr">
              <a:buNone/>
            </a:pPr>
            <a:r>
              <a:rPr lang="en-IN" b="1" i="1" dirty="0" smtClean="0"/>
              <a:t>s = c log(r + 1)</a:t>
            </a:r>
          </a:p>
          <a:p>
            <a:pPr algn="just">
              <a:buNone/>
            </a:pPr>
            <a:endParaRPr lang="en-IN" b="1" i="1" dirty="0" smtClean="0"/>
          </a:p>
          <a:p>
            <a:pPr algn="just"/>
            <a:r>
              <a:rPr lang="en-IN" dirty="0" smtClean="0"/>
              <a:t>Where s and r are the pixel values of the output and the input image and c is a constant. </a:t>
            </a:r>
          </a:p>
          <a:p>
            <a:pPr algn="just"/>
            <a:r>
              <a:rPr lang="en-IN" dirty="0"/>
              <a:t>T</a:t>
            </a:r>
            <a:r>
              <a:rPr lang="en-IN" dirty="0" smtClean="0"/>
              <a:t>he value 1 is added to each of the pixel value of the input image because if there is a pixel intensity of 0 in the image, then log (0) is equal to infinity. So 1 is added , to make the minimum value at least 1. </a:t>
            </a:r>
          </a:p>
          <a:p>
            <a:pPr algn="just"/>
            <a:r>
              <a:rPr lang="en-IN" dirty="0" smtClean="0"/>
              <a:t>During log transformation , the dark pixels in an image are expanded as compare to the higher pixel values. The higher pixel values are kind of compressed in log transformation. </a:t>
            </a:r>
          </a:p>
          <a:p>
            <a:pPr algn="just"/>
            <a:r>
              <a:rPr lang="en-IN" dirty="0" smtClean="0"/>
              <a:t>The value of c in the log transform adjust the kind of enhancement.</a:t>
            </a:r>
          </a:p>
          <a:p>
            <a:pPr algn="just"/>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Log transformation</a:t>
            </a:r>
            <a:br>
              <a:rPr lang="en-IN" b="1" dirty="0" smtClean="0"/>
            </a:br>
            <a:endParaRPr lang="en-IN" dirty="0"/>
          </a:p>
        </p:txBody>
      </p:sp>
      <p:pic>
        <p:nvPicPr>
          <p:cNvPr id="19458" name="Picture 2" descr="Gray Level Transformation"/>
          <p:cNvPicPr>
            <a:picLocks noChangeAspect="1" noChangeArrowheads="1"/>
          </p:cNvPicPr>
          <p:nvPr/>
        </p:nvPicPr>
        <p:blipFill>
          <a:blip r:embed="rId2"/>
          <a:srcRect/>
          <a:stretch>
            <a:fillRect/>
          </a:stretch>
        </p:blipFill>
        <p:spPr bwMode="auto">
          <a:xfrm>
            <a:off x="3328991" y="2062165"/>
            <a:ext cx="1743075" cy="1724025"/>
          </a:xfrm>
          <a:prstGeom prst="rect">
            <a:avLst/>
          </a:prstGeom>
          <a:noFill/>
        </p:spPr>
      </p:pic>
      <p:pic>
        <p:nvPicPr>
          <p:cNvPr id="19460" name="Picture 4" descr="Gray Level Transformation"/>
          <p:cNvPicPr>
            <a:picLocks noChangeAspect="1" noChangeArrowheads="1"/>
          </p:cNvPicPr>
          <p:nvPr/>
        </p:nvPicPr>
        <p:blipFill>
          <a:blip r:embed="rId3"/>
          <a:srcRect/>
          <a:stretch>
            <a:fillRect/>
          </a:stretch>
        </p:blipFill>
        <p:spPr bwMode="auto">
          <a:xfrm>
            <a:off x="3443292" y="4543444"/>
            <a:ext cx="1771650" cy="1743076"/>
          </a:xfrm>
          <a:prstGeom prst="rect">
            <a:avLst/>
          </a:prstGeom>
          <a:noFill/>
        </p:spPr>
      </p:pic>
      <p:sp>
        <p:nvSpPr>
          <p:cNvPr id="6" name="Rectangle 5"/>
          <p:cNvSpPr/>
          <p:nvPr/>
        </p:nvSpPr>
        <p:spPr>
          <a:xfrm>
            <a:off x="714348" y="1714488"/>
            <a:ext cx="1571636" cy="42862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Input Image</a:t>
            </a:r>
            <a:endParaRPr lang="en-IN" dirty="0">
              <a:solidFill>
                <a:schemeClr val="tx1"/>
              </a:solidFill>
            </a:endParaRPr>
          </a:p>
        </p:txBody>
      </p:sp>
      <p:sp>
        <p:nvSpPr>
          <p:cNvPr id="7" name="Rectangle 6"/>
          <p:cNvSpPr/>
          <p:nvPr/>
        </p:nvSpPr>
        <p:spPr>
          <a:xfrm>
            <a:off x="785786" y="4071942"/>
            <a:ext cx="1571636" cy="42862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Output Image</a:t>
            </a:r>
            <a:endParaRPr lang="en-IN"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Power – Law transformations</a:t>
            </a:r>
            <a:br>
              <a:rPr lang="en-IN" b="1" dirty="0" smtClean="0"/>
            </a:br>
            <a:endParaRPr lang="en-IN" dirty="0"/>
          </a:p>
        </p:txBody>
      </p:sp>
      <p:sp>
        <p:nvSpPr>
          <p:cNvPr id="3" name="Content Placeholder 2"/>
          <p:cNvSpPr>
            <a:spLocks noGrp="1"/>
          </p:cNvSpPr>
          <p:nvPr>
            <p:ph idx="1"/>
          </p:nvPr>
        </p:nvSpPr>
        <p:spPr>
          <a:xfrm>
            <a:off x="428596" y="1142984"/>
            <a:ext cx="8258204" cy="4983179"/>
          </a:xfrm>
        </p:spPr>
        <p:txBody>
          <a:bodyPr>
            <a:normAutofit fontScale="70000" lnSpcReduction="20000"/>
          </a:bodyPr>
          <a:lstStyle/>
          <a:p>
            <a:pPr algn="just"/>
            <a:r>
              <a:rPr lang="en-IN" dirty="0" smtClean="0"/>
              <a:t>There are further two transformation is power law transformations, that include nth power and nth root transformation. These transformations can be given by the expression: </a:t>
            </a:r>
          </a:p>
          <a:p>
            <a:pPr algn="ctr">
              <a:buNone/>
            </a:pPr>
            <a:r>
              <a:rPr lang="en-IN" b="1" i="1" dirty="0" smtClean="0"/>
              <a:t>s=</a:t>
            </a:r>
            <a:r>
              <a:rPr lang="en-IN" b="1" i="1" dirty="0" err="1" smtClean="0"/>
              <a:t>cr^γ</a:t>
            </a:r>
            <a:endParaRPr lang="en-IN" b="1" i="1" dirty="0" smtClean="0"/>
          </a:p>
          <a:p>
            <a:pPr algn="just"/>
            <a:r>
              <a:rPr lang="en-IN" dirty="0" smtClean="0"/>
              <a:t>This symbol </a:t>
            </a:r>
            <a:r>
              <a:rPr lang="en-IN" b="1" i="1" dirty="0" smtClean="0"/>
              <a:t>γ</a:t>
            </a:r>
            <a:r>
              <a:rPr lang="en-IN" dirty="0" smtClean="0"/>
              <a:t> is called gamma, due to which this transformation is also known as gamma transformation.</a:t>
            </a:r>
          </a:p>
          <a:p>
            <a:pPr algn="just"/>
            <a:r>
              <a:rPr lang="en-IN" dirty="0" smtClean="0"/>
              <a:t>Variation in the value of </a:t>
            </a:r>
            <a:r>
              <a:rPr lang="en-IN" b="1" i="1" dirty="0" smtClean="0"/>
              <a:t>γ</a:t>
            </a:r>
            <a:r>
              <a:rPr lang="en-IN" dirty="0" smtClean="0"/>
              <a:t> varies the enhancement of the images. Different display devices / monitors have their own gamma correction, that’s why they display their image at different intensity. </a:t>
            </a:r>
          </a:p>
          <a:p>
            <a:pPr algn="just"/>
            <a:r>
              <a:rPr lang="en-IN" dirty="0" smtClean="0"/>
              <a:t>This type of transformation is used for enhancing images for different type of display devices. The gamma of different display devices is different. For example Gamma of CRT lies in between of 1.8 to 2.5 , that means the image displayed on CRT is dark. </a:t>
            </a:r>
          </a:p>
          <a:p>
            <a:pPr algn="just"/>
            <a:r>
              <a:rPr lang="en-IN" b="1" dirty="0" smtClean="0"/>
              <a:t>Correcting gamma.</a:t>
            </a:r>
          </a:p>
          <a:p>
            <a:pPr algn="ctr">
              <a:buNone/>
            </a:pPr>
            <a:r>
              <a:rPr lang="en-IN" b="1" i="1" dirty="0" smtClean="0"/>
              <a:t>s=</a:t>
            </a:r>
            <a:r>
              <a:rPr lang="en-IN" b="1" i="1" dirty="0" err="1" smtClean="0"/>
              <a:t>cr^γ</a:t>
            </a:r>
            <a:endParaRPr lang="en-IN" b="1" i="1" dirty="0" smtClean="0"/>
          </a:p>
          <a:p>
            <a:pPr algn="ctr">
              <a:buNone/>
            </a:pPr>
            <a:r>
              <a:rPr lang="en-IN" b="1" i="1" dirty="0" smtClean="0"/>
              <a:t>s=</a:t>
            </a:r>
            <a:r>
              <a:rPr lang="en-IN" b="1" i="1" dirty="0" err="1" smtClean="0"/>
              <a:t>cr</a:t>
            </a:r>
            <a:r>
              <a:rPr lang="en-IN" b="1" i="1" dirty="0" smtClean="0"/>
              <a:t>^(1/2.5)</a:t>
            </a:r>
          </a:p>
          <a:p>
            <a:pPr algn="just"/>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TotalTime>
  <Words>1061</Words>
  <Application>Microsoft Office PowerPoint</Application>
  <PresentationFormat>On-screen Show (4:3)</PresentationFormat>
  <Paragraphs>108</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Image Enhancement</vt:lpstr>
      <vt:lpstr>Image enhancement </vt:lpstr>
      <vt:lpstr>Gray level transformation  </vt:lpstr>
      <vt:lpstr>Linear transformation </vt:lpstr>
      <vt:lpstr>Negative transformation </vt:lpstr>
      <vt:lpstr>Negative Transformation</vt:lpstr>
      <vt:lpstr>Logarithmic transformations </vt:lpstr>
      <vt:lpstr>Log transformation </vt:lpstr>
      <vt:lpstr>Power – Law transformations </vt:lpstr>
      <vt:lpstr>Power – Law transformations</vt:lpstr>
      <vt:lpstr>Used for gamma-correction </vt:lpstr>
      <vt:lpstr>Piecewise-Linear  Transformation Functions </vt:lpstr>
      <vt:lpstr>Contrast Stretching </vt:lpstr>
      <vt:lpstr>Contrast Stretching </vt:lpstr>
      <vt:lpstr>Contrast Stretching </vt:lpstr>
      <vt:lpstr>Contrast Stretching </vt:lpstr>
      <vt:lpstr>Gray-level Slicing </vt:lpstr>
      <vt:lpstr>Gray-level Slicing </vt:lpstr>
      <vt:lpstr>Bit-plane Slicing </vt:lpstr>
      <vt:lpstr>Bit-plane Slicing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Enhancement</dc:title>
  <dc:creator>Priya</dc:creator>
  <cp:lastModifiedBy>Priya</cp:lastModifiedBy>
  <cp:revision>29</cp:revision>
  <dcterms:created xsi:type="dcterms:W3CDTF">2016-07-12T03:39:46Z</dcterms:created>
  <dcterms:modified xsi:type="dcterms:W3CDTF">2016-07-12T06:40:04Z</dcterms:modified>
</cp:coreProperties>
</file>