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066800"/>
                </a:moveTo>
                <a:lnTo>
                  <a:pt x="9144000" y="1066800"/>
                </a:lnTo>
                <a:lnTo>
                  <a:pt x="91440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33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71" y="6583482"/>
            <a:ext cx="7331709" cy="238125"/>
          </a:xfrm>
          <a:custGeom>
            <a:avLst/>
            <a:gdLst/>
            <a:ahLst/>
            <a:cxnLst/>
            <a:rect l="l" t="t" r="r" b="b"/>
            <a:pathLst>
              <a:path w="7331709" h="238125">
                <a:moveTo>
                  <a:pt x="7194039" y="0"/>
                </a:moveTo>
                <a:lnTo>
                  <a:pt x="0" y="0"/>
                </a:lnTo>
                <a:lnTo>
                  <a:pt x="0" y="237934"/>
                </a:lnTo>
                <a:lnTo>
                  <a:pt x="7331673" y="237934"/>
                </a:lnTo>
                <a:lnTo>
                  <a:pt x="7194039" y="0"/>
                </a:lnTo>
                <a:close/>
              </a:path>
            </a:pathLst>
          </a:custGeom>
          <a:solidFill>
            <a:srgbClr val="86BC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971" y="6634465"/>
            <a:ext cx="7414259" cy="224154"/>
          </a:xfrm>
          <a:custGeom>
            <a:avLst/>
            <a:gdLst/>
            <a:ahLst/>
            <a:cxnLst/>
            <a:rect l="l" t="t" r="r" b="b"/>
            <a:pathLst>
              <a:path w="7414259" h="224154">
                <a:moveTo>
                  <a:pt x="7280106" y="0"/>
                </a:moveTo>
                <a:lnTo>
                  <a:pt x="0" y="0"/>
                </a:lnTo>
                <a:lnTo>
                  <a:pt x="0" y="223533"/>
                </a:lnTo>
                <a:lnTo>
                  <a:pt x="7414196" y="223533"/>
                </a:lnTo>
                <a:lnTo>
                  <a:pt x="7280106" y="0"/>
                </a:lnTo>
                <a:close/>
              </a:path>
            </a:pathLst>
          </a:custGeom>
          <a:solidFill>
            <a:srgbClr val="0047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824204" y="6337058"/>
            <a:ext cx="370205" cy="382905"/>
          </a:xfrm>
          <a:custGeom>
            <a:avLst/>
            <a:gdLst/>
            <a:ahLst/>
            <a:cxnLst/>
            <a:rect l="l" t="t" r="r" b="b"/>
            <a:pathLst>
              <a:path w="370204" h="382904">
                <a:moveTo>
                  <a:pt x="111911" y="263422"/>
                </a:moveTo>
                <a:lnTo>
                  <a:pt x="0" y="263422"/>
                </a:lnTo>
                <a:lnTo>
                  <a:pt x="0" y="280420"/>
                </a:lnTo>
                <a:lnTo>
                  <a:pt x="7497" y="325030"/>
                </a:lnTo>
                <a:lnTo>
                  <a:pt x="34378" y="356900"/>
                </a:lnTo>
                <a:lnTo>
                  <a:pt x="86036" y="376012"/>
                </a:lnTo>
                <a:lnTo>
                  <a:pt x="163479" y="382385"/>
                </a:lnTo>
                <a:lnTo>
                  <a:pt x="225242" y="376471"/>
                </a:lnTo>
                <a:lnTo>
                  <a:pt x="275420" y="359544"/>
                </a:lnTo>
                <a:lnTo>
                  <a:pt x="312782" y="332829"/>
                </a:lnTo>
                <a:lnTo>
                  <a:pt x="319342" y="322903"/>
                </a:lnTo>
                <a:lnTo>
                  <a:pt x="163479" y="322903"/>
                </a:lnTo>
                <a:lnTo>
                  <a:pt x="144518" y="318521"/>
                </a:lnTo>
                <a:lnTo>
                  <a:pt x="128003" y="306969"/>
                </a:lnTo>
                <a:lnTo>
                  <a:pt x="116334" y="290639"/>
                </a:lnTo>
                <a:lnTo>
                  <a:pt x="111911" y="271921"/>
                </a:lnTo>
                <a:lnTo>
                  <a:pt x="111911" y="263422"/>
                </a:lnTo>
                <a:close/>
              </a:path>
              <a:path w="370204" h="382904">
                <a:moveTo>
                  <a:pt x="223701" y="0"/>
                </a:moveTo>
                <a:lnTo>
                  <a:pt x="162872" y="5030"/>
                </a:lnTo>
                <a:lnTo>
                  <a:pt x="114817" y="19848"/>
                </a:lnTo>
                <a:lnTo>
                  <a:pt x="79963" y="44048"/>
                </a:lnTo>
                <a:lnTo>
                  <a:pt x="58737" y="77222"/>
                </a:lnTo>
                <a:lnTo>
                  <a:pt x="51567" y="118962"/>
                </a:lnTo>
                <a:lnTo>
                  <a:pt x="55077" y="142992"/>
                </a:lnTo>
                <a:lnTo>
                  <a:pt x="66668" y="164634"/>
                </a:lnTo>
                <a:lnTo>
                  <a:pt x="87928" y="184685"/>
                </a:lnTo>
                <a:lnTo>
                  <a:pt x="120445" y="203941"/>
                </a:lnTo>
                <a:lnTo>
                  <a:pt x="189323" y="237925"/>
                </a:lnTo>
                <a:lnTo>
                  <a:pt x="201947" y="244565"/>
                </a:lnTo>
                <a:lnTo>
                  <a:pt x="212958" y="252798"/>
                </a:lnTo>
                <a:lnTo>
                  <a:pt x="220747" y="264219"/>
                </a:lnTo>
                <a:lnTo>
                  <a:pt x="223701" y="280420"/>
                </a:lnTo>
                <a:lnTo>
                  <a:pt x="219126" y="297810"/>
                </a:lnTo>
                <a:lnTo>
                  <a:pt x="206482" y="311219"/>
                </a:lnTo>
                <a:lnTo>
                  <a:pt x="187392" y="319849"/>
                </a:lnTo>
                <a:lnTo>
                  <a:pt x="163479" y="322903"/>
                </a:lnTo>
                <a:lnTo>
                  <a:pt x="319342" y="322903"/>
                </a:lnTo>
                <a:lnTo>
                  <a:pt x="336101" y="297547"/>
                </a:lnTo>
                <a:lnTo>
                  <a:pt x="344147" y="254923"/>
                </a:lnTo>
                <a:lnTo>
                  <a:pt x="339455" y="231021"/>
                </a:lnTo>
                <a:lnTo>
                  <a:pt x="325906" y="210309"/>
                </a:lnTo>
                <a:lnTo>
                  <a:pt x="304289" y="192784"/>
                </a:lnTo>
                <a:lnTo>
                  <a:pt x="206512" y="144459"/>
                </a:lnTo>
                <a:lnTo>
                  <a:pt x="188885" y="136491"/>
                </a:lnTo>
                <a:lnTo>
                  <a:pt x="175304" y="125336"/>
                </a:lnTo>
                <a:lnTo>
                  <a:pt x="166568" y="110994"/>
                </a:lnTo>
                <a:lnTo>
                  <a:pt x="163479" y="93465"/>
                </a:lnTo>
                <a:lnTo>
                  <a:pt x="167921" y="80984"/>
                </a:lnTo>
                <a:lnTo>
                  <a:pt x="179632" y="70099"/>
                </a:lnTo>
                <a:lnTo>
                  <a:pt x="196188" y="62401"/>
                </a:lnTo>
                <a:lnTo>
                  <a:pt x="215168" y="59481"/>
                </a:lnTo>
                <a:lnTo>
                  <a:pt x="360441" y="59481"/>
                </a:lnTo>
                <a:lnTo>
                  <a:pt x="356820" y="46596"/>
                </a:lnTo>
                <a:lnTo>
                  <a:pt x="322676" y="18052"/>
                </a:lnTo>
                <a:lnTo>
                  <a:pt x="275617" y="3849"/>
                </a:lnTo>
                <a:lnTo>
                  <a:pt x="223701" y="0"/>
                </a:lnTo>
                <a:close/>
              </a:path>
              <a:path w="370204" h="382904">
                <a:moveTo>
                  <a:pt x="360441" y="59481"/>
                </a:moveTo>
                <a:lnTo>
                  <a:pt x="215168" y="59481"/>
                </a:lnTo>
                <a:lnTo>
                  <a:pt x="232744" y="62533"/>
                </a:lnTo>
                <a:lnTo>
                  <a:pt x="246331" y="71161"/>
                </a:lnTo>
                <a:lnTo>
                  <a:pt x="255095" y="84569"/>
                </a:lnTo>
                <a:lnTo>
                  <a:pt x="258202" y="101964"/>
                </a:lnTo>
                <a:lnTo>
                  <a:pt x="258202" y="110463"/>
                </a:lnTo>
                <a:lnTo>
                  <a:pt x="369992" y="110463"/>
                </a:lnTo>
                <a:lnTo>
                  <a:pt x="369992" y="93465"/>
                </a:lnTo>
                <a:lnTo>
                  <a:pt x="360441" y="59481"/>
                </a:lnTo>
                <a:close/>
              </a:path>
            </a:pathLst>
          </a:custGeom>
          <a:solidFill>
            <a:srgbClr val="0047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108129" y="6337058"/>
            <a:ext cx="327660" cy="382905"/>
          </a:xfrm>
          <a:custGeom>
            <a:avLst/>
            <a:gdLst/>
            <a:ahLst/>
            <a:cxnLst/>
            <a:rect l="l" t="t" r="r" b="b"/>
            <a:pathLst>
              <a:path w="327659" h="382904">
                <a:moveTo>
                  <a:pt x="68878" y="263422"/>
                </a:moveTo>
                <a:lnTo>
                  <a:pt x="64436" y="288779"/>
                </a:lnTo>
                <a:lnTo>
                  <a:pt x="52725" y="313343"/>
                </a:lnTo>
                <a:lnTo>
                  <a:pt x="36168" y="336316"/>
                </a:lnTo>
                <a:lnTo>
                  <a:pt x="17189" y="356900"/>
                </a:lnTo>
                <a:lnTo>
                  <a:pt x="8655" y="356900"/>
                </a:lnTo>
                <a:lnTo>
                  <a:pt x="0" y="365387"/>
                </a:lnTo>
                <a:lnTo>
                  <a:pt x="22337" y="371628"/>
                </a:lnTo>
                <a:lnTo>
                  <a:pt x="49510" y="377073"/>
                </a:lnTo>
                <a:lnTo>
                  <a:pt x="79905" y="380924"/>
                </a:lnTo>
                <a:lnTo>
                  <a:pt x="111911" y="382385"/>
                </a:lnTo>
                <a:lnTo>
                  <a:pt x="173675" y="376471"/>
                </a:lnTo>
                <a:lnTo>
                  <a:pt x="223853" y="359544"/>
                </a:lnTo>
                <a:lnTo>
                  <a:pt x="261215" y="332829"/>
                </a:lnTo>
                <a:lnTo>
                  <a:pt x="267775" y="322903"/>
                </a:lnTo>
                <a:lnTo>
                  <a:pt x="120567" y="322903"/>
                </a:lnTo>
                <a:lnTo>
                  <a:pt x="97936" y="318521"/>
                </a:lnTo>
                <a:lnTo>
                  <a:pt x="81785" y="306969"/>
                </a:lnTo>
                <a:lnTo>
                  <a:pt x="72103" y="290639"/>
                </a:lnTo>
                <a:lnTo>
                  <a:pt x="68878" y="271921"/>
                </a:lnTo>
                <a:lnTo>
                  <a:pt x="68878" y="263422"/>
                </a:lnTo>
                <a:close/>
              </a:path>
              <a:path w="327659" h="382904">
                <a:moveTo>
                  <a:pt x="180790" y="0"/>
                </a:moveTo>
                <a:lnTo>
                  <a:pt x="145132" y="1458"/>
                </a:lnTo>
                <a:lnTo>
                  <a:pt x="115142" y="5305"/>
                </a:lnTo>
                <a:lnTo>
                  <a:pt x="89998" y="10746"/>
                </a:lnTo>
                <a:lnTo>
                  <a:pt x="68878" y="16986"/>
                </a:lnTo>
                <a:lnTo>
                  <a:pt x="81501" y="31328"/>
                </a:lnTo>
                <a:lnTo>
                  <a:pt x="92513" y="48856"/>
                </a:lnTo>
                <a:lnTo>
                  <a:pt x="100302" y="69568"/>
                </a:lnTo>
                <a:lnTo>
                  <a:pt x="103256" y="93465"/>
                </a:lnTo>
                <a:lnTo>
                  <a:pt x="103256" y="101964"/>
                </a:lnTo>
                <a:lnTo>
                  <a:pt x="94722" y="110463"/>
                </a:lnTo>
                <a:lnTo>
                  <a:pt x="94722" y="118962"/>
                </a:lnTo>
                <a:lnTo>
                  <a:pt x="0" y="118962"/>
                </a:lnTo>
                <a:lnTo>
                  <a:pt x="4710" y="142992"/>
                </a:lnTo>
                <a:lnTo>
                  <a:pt x="18301" y="164634"/>
                </a:lnTo>
                <a:lnTo>
                  <a:pt x="39961" y="184685"/>
                </a:lnTo>
                <a:lnTo>
                  <a:pt x="68878" y="203941"/>
                </a:lnTo>
                <a:lnTo>
                  <a:pt x="137756" y="237925"/>
                </a:lnTo>
                <a:lnTo>
                  <a:pt x="150379" y="244565"/>
                </a:lnTo>
                <a:lnTo>
                  <a:pt x="161391" y="252798"/>
                </a:lnTo>
                <a:lnTo>
                  <a:pt x="169180" y="264219"/>
                </a:lnTo>
                <a:lnTo>
                  <a:pt x="172134" y="280420"/>
                </a:lnTo>
                <a:lnTo>
                  <a:pt x="168911" y="297810"/>
                </a:lnTo>
                <a:lnTo>
                  <a:pt x="159242" y="311219"/>
                </a:lnTo>
                <a:lnTo>
                  <a:pt x="143128" y="319849"/>
                </a:lnTo>
                <a:lnTo>
                  <a:pt x="120567" y="322903"/>
                </a:lnTo>
                <a:lnTo>
                  <a:pt x="267775" y="322903"/>
                </a:lnTo>
                <a:lnTo>
                  <a:pt x="284534" y="297547"/>
                </a:lnTo>
                <a:lnTo>
                  <a:pt x="292580" y="254923"/>
                </a:lnTo>
                <a:lnTo>
                  <a:pt x="289222" y="231021"/>
                </a:lnTo>
                <a:lnTo>
                  <a:pt x="259922" y="192784"/>
                </a:lnTo>
                <a:lnTo>
                  <a:pt x="163479" y="144459"/>
                </a:lnTo>
                <a:lnTo>
                  <a:pt x="145922" y="136491"/>
                </a:lnTo>
                <a:lnTo>
                  <a:pt x="132377" y="125336"/>
                </a:lnTo>
                <a:lnTo>
                  <a:pt x="123655" y="110994"/>
                </a:lnTo>
                <a:lnTo>
                  <a:pt x="120567" y="93465"/>
                </a:lnTo>
                <a:lnTo>
                  <a:pt x="123655" y="80984"/>
                </a:lnTo>
                <a:lnTo>
                  <a:pt x="132377" y="70099"/>
                </a:lnTo>
                <a:lnTo>
                  <a:pt x="145922" y="62401"/>
                </a:lnTo>
                <a:lnTo>
                  <a:pt x="163479" y="59481"/>
                </a:lnTo>
                <a:lnTo>
                  <a:pt x="316647" y="59481"/>
                </a:lnTo>
                <a:lnTo>
                  <a:pt x="312691" y="46596"/>
                </a:lnTo>
                <a:lnTo>
                  <a:pt x="276518" y="18052"/>
                </a:lnTo>
                <a:lnTo>
                  <a:pt x="229054" y="3849"/>
                </a:lnTo>
                <a:lnTo>
                  <a:pt x="180790" y="0"/>
                </a:lnTo>
                <a:close/>
              </a:path>
              <a:path w="327659" h="382904">
                <a:moveTo>
                  <a:pt x="316647" y="59481"/>
                </a:moveTo>
                <a:lnTo>
                  <a:pt x="163479" y="59481"/>
                </a:lnTo>
                <a:lnTo>
                  <a:pt x="186110" y="62533"/>
                </a:lnTo>
                <a:lnTo>
                  <a:pt x="202261" y="71161"/>
                </a:lnTo>
                <a:lnTo>
                  <a:pt x="211943" y="84569"/>
                </a:lnTo>
                <a:lnTo>
                  <a:pt x="215168" y="101964"/>
                </a:lnTo>
                <a:lnTo>
                  <a:pt x="206512" y="110463"/>
                </a:lnTo>
                <a:lnTo>
                  <a:pt x="327080" y="110463"/>
                </a:lnTo>
                <a:lnTo>
                  <a:pt x="327080" y="93465"/>
                </a:lnTo>
                <a:lnTo>
                  <a:pt x="316647" y="59481"/>
                </a:lnTo>
                <a:close/>
              </a:path>
            </a:pathLst>
          </a:custGeom>
          <a:solidFill>
            <a:srgbClr val="0047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349142" y="6337058"/>
            <a:ext cx="422275" cy="365760"/>
          </a:xfrm>
          <a:custGeom>
            <a:avLst/>
            <a:gdLst/>
            <a:ahLst/>
            <a:cxnLst/>
            <a:rect l="l" t="t" r="r" b="b"/>
            <a:pathLst>
              <a:path w="422275" h="365759">
                <a:moveTo>
                  <a:pt x="180668" y="8487"/>
                </a:moveTo>
                <a:lnTo>
                  <a:pt x="51567" y="8487"/>
                </a:lnTo>
                <a:lnTo>
                  <a:pt x="51567" y="16986"/>
                </a:lnTo>
                <a:lnTo>
                  <a:pt x="72846" y="31328"/>
                </a:lnTo>
                <a:lnTo>
                  <a:pt x="86021" y="48856"/>
                </a:lnTo>
                <a:lnTo>
                  <a:pt x="92728" y="69568"/>
                </a:lnTo>
                <a:lnTo>
                  <a:pt x="94600" y="93465"/>
                </a:lnTo>
                <a:lnTo>
                  <a:pt x="94600" y="118962"/>
                </a:lnTo>
                <a:lnTo>
                  <a:pt x="25844" y="118962"/>
                </a:lnTo>
                <a:lnTo>
                  <a:pt x="24356" y="131709"/>
                </a:lnTo>
                <a:lnTo>
                  <a:pt x="20434" y="144453"/>
                </a:lnTo>
                <a:lnTo>
                  <a:pt x="14889" y="157198"/>
                </a:lnTo>
                <a:lnTo>
                  <a:pt x="8533" y="169944"/>
                </a:lnTo>
                <a:lnTo>
                  <a:pt x="31164" y="189198"/>
                </a:lnTo>
                <a:lnTo>
                  <a:pt x="47315" y="209247"/>
                </a:lnTo>
                <a:lnTo>
                  <a:pt x="56997" y="230888"/>
                </a:lnTo>
                <a:lnTo>
                  <a:pt x="60222" y="254923"/>
                </a:lnTo>
                <a:lnTo>
                  <a:pt x="56997" y="285194"/>
                </a:lnTo>
                <a:lnTo>
                  <a:pt x="47315" y="312281"/>
                </a:lnTo>
                <a:lnTo>
                  <a:pt x="31164" y="336183"/>
                </a:lnTo>
                <a:lnTo>
                  <a:pt x="8533" y="356900"/>
                </a:lnTo>
                <a:lnTo>
                  <a:pt x="0" y="365387"/>
                </a:lnTo>
                <a:lnTo>
                  <a:pt x="86067" y="365387"/>
                </a:lnTo>
                <a:lnTo>
                  <a:pt x="137634" y="178444"/>
                </a:lnTo>
                <a:lnTo>
                  <a:pt x="152551" y="141002"/>
                </a:lnTo>
                <a:lnTo>
                  <a:pt x="173125" y="108337"/>
                </a:lnTo>
                <a:lnTo>
                  <a:pt x="201768" y="85231"/>
                </a:lnTo>
                <a:lnTo>
                  <a:pt x="240891" y="76467"/>
                </a:lnTo>
                <a:lnTo>
                  <a:pt x="163479" y="76467"/>
                </a:lnTo>
                <a:lnTo>
                  <a:pt x="180668" y="8487"/>
                </a:lnTo>
                <a:close/>
              </a:path>
              <a:path w="422275" h="365759">
                <a:moveTo>
                  <a:pt x="318424" y="0"/>
                </a:moveTo>
                <a:lnTo>
                  <a:pt x="278459" y="4778"/>
                </a:lnTo>
                <a:lnTo>
                  <a:pt x="237706" y="19115"/>
                </a:lnTo>
                <a:lnTo>
                  <a:pt x="198575" y="43011"/>
                </a:lnTo>
                <a:lnTo>
                  <a:pt x="163479" y="76467"/>
                </a:lnTo>
                <a:lnTo>
                  <a:pt x="240891" y="76467"/>
                </a:lnTo>
                <a:lnTo>
                  <a:pt x="258518" y="78193"/>
                </a:lnTo>
                <a:lnTo>
                  <a:pt x="272099" y="83904"/>
                </a:lnTo>
                <a:lnTo>
                  <a:pt x="280835" y="94395"/>
                </a:lnTo>
                <a:lnTo>
                  <a:pt x="283924" y="110463"/>
                </a:lnTo>
                <a:lnTo>
                  <a:pt x="283791" y="118298"/>
                </a:lnTo>
                <a:lnTo>
                  <a:pt x="282858" y="128522"/>
                </a:lnTo>
                <a:lnTo>
                  <a:pt x="280324" y="140338"/>
                </a:lnTo>
                <a:lnTo>
                  <a:pt x="275391" y="152946"/>
                </a:lnTo>
                <a:lnTo>
                  <a:pt x="223701" y="322903"/>
                </a:lnTo>
                <a:lnTo>
                  <a:pt x="215046" y="348401"/>
                </a:lnTo>
                <a:lnTo>
                  <a:pt x="215046" y="365387"/>
                </a:lnTo>
                <a:lnTo>
                  <a:pt x="344147" y="365387"/>
                </a:lnTo>
                <a:lnTo>
                  <a:pt x="404370" y="161445"/>
                </a:lnTo>
                <a:lnTo>
                  <a:pt x="413025" y="127461"/>
                </a:lnTo>
                <a:lnTo>
                  <a:pt x="418029" y="119759"/>
                </a:lnTo>
                <a:lnTo>
                  <a:pt x="420599" y="110463"/>
                </a:lnTo>
                <a:lnTo>
                  <a:pt x="421546" y="101167"/>
                </a:lnTo>
                <a:lnTo>
                  <a:pt x="421681" y="93465"/>
                </a:lnTo>
                <a:lnTo>
                  <a:pt x="414016" y="53767"/>
                </a:lnTo>
                <a:lnTo>
                  <a:pt x="392636" y="24427"/>
                </a:lnTo>
                <a:lnTo>
                  <a:pt x="359965" y="6239"/>
                </a:lnTo>
                <a:lnTo>
                  <a:pt x="318424" y="0"/>
                </a:lnTo>
                <a:close/>
              </a:path>
            </a:pathLst>
          </a:custGeom>
          <a:solidFill>
            <a:srgbClr val="0047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0267" y="232155"/>
            <a:ext cx="7503464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8776" y="1225570"/>
            <a:ext cx="5346446" cy="141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0" y="6013703"/>
            <a:ext cx="1676400" cy="844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066800"/>
                </a:moveTo>
                <a:lnTo>
                  <a:pt x="9144000" y="1066800"/>
                </a:lnTo>
                <a:lnTo>
                  <a:pt x="91440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33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3675" marR="5080" indent="-1379855">
              <a:lnSpc>
                <a:spcPct val="140100"/>
              </a:lnSpc>
            </a:pPr>
            <a:r>
              <a:rPr spc="-5" dirty="0"/>
              <a:t>Histogram equalization </a:t>
            </a:r>
            <a:r>
              <a:rPr dirty="0"/>
              <a:t>&amp;  </a:t>
            </a:r>
            <a:r>
              <a:rPr spc="-5" dirty="0"/>
              <a:t>specification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7450">
              <a:lnSpc>
                <a:spcPct val="100000"/>
              </a:lnSpc>
            </a:pPr>
            <a:r>
              <a:rPr spc="-5" dirty="0"/>
              <a:t>Distributions </a:t>
            </a:r>
            <a:r>
              <a:rPr dirty="0"/>
              <a:t>(PMF,</a:t>
            </a:r>
            <a:r>
              <a:rPr spc="-70" dirty="0"/>
              <a:t> </a:t>
            </a:r>
            <a:r>
              <a:rPr spc="-5" dirty="0"/>
              <a:t>CDF)</a:t>
            </a:r>
          </a:p>
        </p:txBody>
      </p:sp>
      <p:sp>
        <p:nvSpPr>
          <p:cNvPr id="3" name="object 3"/>
          <p:cNvSpPr/>
          <p:nvPr/>
        </p:nvSpPr>
        <p:spPr>
          <a:xfrm>
            <a:off x="3286842" y="2362715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6307" y="236772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86842" y="3264118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56307" y="326912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49362" y="2362715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9014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56307" y="236772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86842" y="2362715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9014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3809" y="236772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86842" y="3264118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56307" y="326912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86842" y="2362715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9014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93809" y="236772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86842" y="3243777"/>
            <a:ext cx="0" cy="20955"/>
          </a:xfrm>
          <a:custGeom>
            <a:avLst/>
            <a:gdLst/>
            <a:ahLst/>
            <a:cxnLst/>
            <a:rect l="l" t="t" r="r" b="b"/>
            <a:pathLst>
              <a:path h="20954">
                <a:moveTo>
                  <a:pt x="0" y="203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93809" y="324878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86842" y="2362715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100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3809" y="237773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32388" y="3297339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3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73989" y="3243777"/>
            <a:ext cx="0" cy="20955"/>
          </a:xfrm>
          <a:custGeom>
            <a:avLst/>
            <a:gdLst/>
            <a:ahLst/>
            <a:cxnLst/>
            <a:rect l="l" t="t" r="r" b="b"/>
            <a:pathLst>
              <a:path h="20954">
                <a:moveTo>
                  <a:pt x="0" y="203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0934" y="324878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3989" y="2362715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100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80934" y="237773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19535" y="3297339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3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61114" y="3243777"/>
            <a:ext cx="0" cy="20955"/>
          </a:xfrm>
          <a:custGeom>
            <a:avLst/>
            <a:gdLst/>
            <a:ahLst/>
            <a:cxnLst/>
            <a:rect l="l" t="t" r="r" b="b"/>
            <a:pathLst>
              <a:path h="20954">
                <a:moveTo>
                  <a:pt x="0" y="203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68080" y="324878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61114" y="2362715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100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68080" y="237773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06681" y="3297339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3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48261" y="3243777"/>
            <a:ext cx="0" cy="20955"/>
          </a:xfrm>
          <a:custGeom>
            <a:avLst/>
            <a:gdLst/>
            <a:ahLst/>
            <a:cxnLst/>
            <a:rect l="l" t="t" r="r" b="b"/>
            <a:pathLst>
              <a:path h="20954">
                <a:moveTo>
                  <a:pt x="0" y="203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5205" y="324878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45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48261" y="2362715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100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5205" y="237773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45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993806" y="3297339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35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49362" y="3243777"/>
            <a:ext cx="0" cy="20955"/>
          </a:xfrm>
          <a:custGeom>
            <a:avLst/>
            <a:gdLst/>
            <a:ahLst/>
            <a:cxnLst/>
            <a:rect l="l" t="t" r="r" b="b"/>
            <a:pathLst>
              <a:path h="20954">
                <a:moveTo>
                  <a:pt x="0" y="203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56307" y="324878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49362" y="2362715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100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56307" y="237773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94343" y="3297339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35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86842" y="326411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07720" y="3269125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453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21583" y="326411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77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28528" y="326912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120536" y="3187187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3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286842" y="281349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07720" y="2818345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453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21583" y="281349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77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28528" y="281834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86842" y="236271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07720" y="2367722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453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21583" y="236271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77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28528" y="236772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966929" y="2285628"/>
            <a:ext cx="28003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10" dirty="0">
                <a:latin typeface="Arial"/>
                <a:cs typeface="Arial"/>
              </a:rPr>
              <a:t>0</a:t>
            </a:r>
            <a:r>
              <a:rPr sz="1000" spc="150" dirty="0">
                <a:latin typeface="Arial"/>
                <a:cs typeface="Arial"/>
              </a:rPr>
              <a:t>.</a:t>
            </a:r>
            <a:r>
              <a:rPr sz="1000" spc="23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210" dirty="0">
                <a:latin typeface="Arial"/>
                <a:cs typeface="Arial"/>
              </a:rPr>
              <a:t>0</a:t>
            </a:r>
            <a:r>
              <a:rPr sz="1000" spc="150" dirty="0">
                <a:latin typeface="Arial"/>
                <a:cs typeface="Arial"/>
              </a:rPr>
              <a:t>.</a:t>
            </a:r>
            <a:r>
              <a:rPr sz="1000" spc="23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286842" y="2362715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56307" y="236772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86842" y="3264118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56307" y="326912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49362" y="2362715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9014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56307" y="236772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86842" y="2362715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9014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93809" y="236772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24479" y="2793467"/>
            <a:ext cx="112395" cy="80010"/>
          </a:xfrm>
          <a:custGeom>
            <a:avLst/>
            <a:gdLst/>
            <a:ahLst/>
            <a:cxnLst/>
            <a:rect l="l" t="t" r="r" b="b"/>
            <a:pathLst>
              <a:path w="112395" h="80010">
                <a:moveTo>
                  <a:pt x="0" y="39898"/>
                </a:moveTo>
                <a:lnTo>
                  <a:pt x="4793" y="54606"/>
                </a:lnTo>
                <a:lnTo>
                  <a:pt x="17467" y="67436"/>
                </a:lnTo>
                <a:lnTo>
                  <a:pt x="35459" y="76512"/>
                </a:lnTo>
                <a:lnTo>
                  <a:pt x="56208" y="79954"/>
                </a:lnTo>
                <a:lnTo>
                  <a:pt x="76643" y="76512"/>
                </a:lnTo>
                <a:lnTo>
                  <a:pt x="94474" y="67436"/>
                </a:lnTo>
                <a:lnTo>
                  <a:pt x="107088" y="54606"/>
                </a:lnTo>
                <a:lnTo>
                  <a:pt x="111873" y="39898"/>
                </a:lnTo>
                <a:lnTo>
                  <a:pt x="107088" y="25281"/>
                </a:lnTo>
                <a:lnTo>
                  <a:pt x="94474" y="12497"/>
                </a:lnTo>
                <a:lnTo>
                  <a:pt x="76643" y="3439"/>
                </a:lnTo>
                <a:lnTo>
                  <a:pt x="56208" y="0"/>
                </a:lnTo>
                <a:lnTo>
                  <a:pt x="35459" y="3439"/>
                </a:lnTo>
                <a:lnTo>
                  <a:pt x="17467" y="12497"/>
                </a:lnTo>
                <a:lnTo>
                  <a:pt x="4793" y="25281"/>
                </a:lnTo>
                <a:lnTo>
                  <a:pt x="0" y="398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8323" y="2653117"/>
            <a:ext cx="112395" cy="80010"/>
          </a:xfrm>
          <a:custGeom>
            <a:avLst/>
            <a:gdLst/>
            <a:ahLst/>
            <a:cxnLst/>
            <a:rect l="l" t="t" r="r" b="b"/>
            <a:pathLst>
              <a:path w="112395" h="80010">
                <a:moveTo>
                  <a:pt x="0" y="40055"/>
                </a:moveTo>
                <a:lnTo>
                  <a:pt x="4782" y="54738"/>
                </a:lnTo>
                <a:lnTo>
                  <a:pt x="17391" y="67515"/>
                </a:lnTo>
                <a:lnTo>
                  <a:pt x="35221" y="76536"/>
                </a:lnTo>
                <a:lnTo>
                  <a:pt x="55665" y="79954"/>
                </a:lnTo>
                <a:lnTo>
                  <a:pt x="76182" y="76536"/>
                </a:lnTo>
                <a:lnTo>
                  <a:pt x="94191" y="67515"/>
                </a:lnTo>
                <a:lnTo>
                  <a:pt x="106985" y="54738"/>
                </a:lnTo>
                <a:lnTo>
                  <a:pt x="111851" y="40055"/>
                </a:lnTo>
                <a:lnTo>
                  <a:pt x="106985" y="25347"/>
                </a:lnTo>
                <a:lnTo>
                  <a:pt x="94191" y="12517"/>
                </a:lnTo>
                <a:lnTo>
                  <a:pt x="76182" y="3442"/>
                </a:lnTo>
                <a:lnTo>
                  <a:pt x="55665" y="0"/>
                </a:lnTo>
                <a:lnTo>
                  <a:pt x="35221" y="3442"/>
                </a:lnTo>
                <a:lnTo>
                  <a:pt x="17391" y="12517"/>
                </a:lnTo>
                <a:lnTo>
                  <a:pt x="4782" y="25347"/>
                </a:lnTo>
                <a:lnTo>
                  <a:pt x="0" y="400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11626" y="2743085"/>
            <a:ext cx="112395" cy="80645"/>
          </a:xfrm>
          <a:custGeom>
            <a:avLst/>
            <a:gdLst/>
            <a:ahLst/>
            <a:cxnLst/>
            <a:rect l="l" t="t" r="r" b="b"/>
            <a:pathLst>
              <a:path w="112395" h="80644">
                <a:moveTo>
                  <a:pt x="0" y="40368"/>
                </a:moveTo>
                <a:lnTo>
                  <a:pt x="4790" y="55051"/>
                </a:lnTo>
                <a:lnTo>
                  <a:pt x="17456" y="67828"/>
                </a:lnTo>
                <a:lnTo>
                  <a:pt x="35441" y="76849"/>
                </a:lnTo>
                <a:lnTo>
                  <a:pt x="56186" y="80267"/>
                </a:lnTo>
                <a:lnTo>
                  <a:pt x="76630" y="76849"/>
                </a:lnTo>
                <a:lnTo>
                  <a:pt x="94460" y="67828"/>
                </a:lnTo>
                <a:lnTo>
                  <a:pt x="107069" y="55051"/>
                </a:lnTo>
                <a:lnTo>
                  <a:pt x="111851" y="40368"/>
                </a:lnTo>
                <a:lnTo>
                  <a:pt x="107069" y="25479"/>
                </a:lnTo>
                <a:lnTo>
                  <a:pt x="94460" y="12556"/>
                </a:lnTo>
                <a:lnTo>
                  <a:pt x="76630" y="3447"/>
                </a:lnTo>
                <a:lnTo>
                  <a:pt x="56186" y="0"/>
                </a:lnTo>
                <a:lnTo>
                  <a:pt x="35441" y="3447"/>
                </a:lnTo>
                <a:lnTo>
                  <a:pt x="17456" y="12556"/>
                </a:lnTo>
                <a:lnTo>
                  <a:pt x="4790" y="25479"/>
                </a:lnTo>
                <a:lnTo>
                  <a:pt x="0" y="403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05448" y="2863407"/>
            <a:ext cx="111760" cy="80645"/>
          </a:xfrm>
          <a:custGeom>
            <a:avLst/>
            <a:gdLst/>
            <a:ahLst/>
            <a:cxnLst/>
            <a:rect l="l" t="t" r="r" b="b"/>
            <a:pathLst>
              <a:path w="111760" h="80644">
                <a:moveTo>
                  <a:pt x="0" y="39898"/>
                </a:moveTo>
                <a:lnTo>
                  <a:pt x="4785" y="54655"/>
                </a:lnTo>
                <a:lnTo>
                  <a:pt x="17399" y="67593"/>
                </a:lnTo>
                <a:lnTo>
                  <a:pt x="35230" y="76776"/>
                </a:lnTo>
                <a:lnTo>
                  <a:pt x="55665" y="80267"/>
                </a:lnTo>
                <a:lnTo>
                  <a:pt x="76109" y="76776"/>
                </a:lnTo>
                <a:lnTo>
                  <a:pt x="93939" y="67593"/>
                </a:lnTo>
                <a:lnTo>
                  <a:pt x="106548" y="54655"/>
                </a:lnTo>
                <a:lnTo>
                  <a:pt x="111331" y="39898"/>
                </a:lnTo>
                <a:lnTo>
                  <a:pt x="106548" y="25281"/>
                </a:lnTo>
                <a:lnTo>
                  <a:pt x="93939" y="12497"/>
                </a:lnTo>
                <a:lnTo>
                  <a:pt x="76109" y="3439"/>
                </a:lnTo>
                <a:lnTo>
                  <a:pt x="55665" y="0"/>
                </a:lnTo>
                <a:lnTo>
                  <a:pt x="35230" y="3439"/>
                </a:lnTo>
                <a:lnTo>
                  <a:pt x="17399" y="12497"/>
                </a:lnTo>
                <a:lnTo>
                  <a:pt x="4785" y="25281"/>
                </a:lnTo>
                <a:lnTo>
                  <a:pt x="0" y="398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98751" y="3043657"/>
            <a:ext cx="112395" cy="80645"/>
          </a:xfrm>
          <a:custGeom>
            <a:avLst/>
            <a:gdLst/>
            <a:ahLst/>
            <a:cxnLst/>
            <a:rect l="l" t="t" r="r" b="b"/>
            <a:pathLst>
              <a:path w="112395" h="80644">
                <a:moveTo>
                  <a:pt x="0" y="39898"/>
                </a:moveTo>
                <a:lnTo>
                  <a:pt x="4785" y="54787"/>
                </a:lnTo>
                <a:lnTo>
                  <a:pt x="17399" y="67710"/>
                </a:lnTo>
                <a:lnTo>
                  <a:pt x="35230" y="76820"/>
                </a:lnTo>
                <a:lnTo>
                  <a:pt x="55665" y="80267"/>
                </a:lnTo>
                <a:lnTo>
                  <a:pt x="76414" y="76820"/>
                </a:lnTo>
                <a:lnTo>
                  <a:pt x="94406" y="67710"/>
                </a:lnTo>
                <a:lnTo>
                  <a:pt x="107079" y="54787"/>
                </a:lnTo>
                <a:lnTo>
                  <a:pt x="111873" y="39898"/>
                </a:lnTo>
                <a:lnTo>
                  <a:pt x="107079" y="25215"/>
                </a:lnTo>
                <a:lnTo>
                  <a:pt x="94406" y="12439"/>
                </a:lnTo>
                <a:lnTo>
                  <a:pt x="76414" y="3417"/>
                </a:lnTo>
                <a:lnTo>
                  <a:pt x="55665" y="0"/>
                </a:lnTo>
                <a:lnTo>
                  <a:pt x="35230" y="3417"/>
                </a:lnTo>
                <a:lnTo>
                  <a:pt x="17399" y="12439"/>
                </a:lnTo>
                <a:lnTo>
                  <a:pt x="4785" y="25215"/>
                </a:lnTo>
                <a:lnTo>
                  <a:pt x="0" y="398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92053" y="3083556"/>
            <a:ext cx="112395" cy="80645"/>
          </a:xfrm>
          <a:custGeom>
            <a:avLst/>
            <a:gdLst/>
            <a:ahLst/>
            <a:cxnLst/>
            <a:rect l="l" t="t" r="r" b="b"/>
            <a:pathLst>
              <a:path w="112395" h="80644">
                <a:moveTo>
                  <a:pt x="0" y="40368"/>
                </a:moveTo>
                <a:lnTo>
                  <a:pt x="4867" y="55051"/>
                </a:lnTo>
                <a:lnTo>
                  <a:pt x="17662" y="67828"/>
                </a:lnTo>
                <a:lnTo>
                  <a:pt x="35679" y="76849"/>
                </a:lnTo>
                <a:lnTo>
                  <a:pt x="56208" y="80267"/>
                </a:lnTo>
                <a:lnTo>
                  <a:pt x="76616" y="76849"/>
                </a:lnTo>
                <a:lnTo>
                  <a:pt x="94474" y="67828"/>
                </a:lnTo>
                <a:lnTo>
                  <a:pt x="107131" y="55051"/>
                </a:lnTo>
                <a:lnTo>
                  <a:pt x="111938" y="40368"/>
                </a:lnTo>
                <a:lnTo>
                  <a:pt x="107131" y="25611"/>
                </a:lnTo>
                <a:lnTo>
                  <a:pt x="94474" y="12673"/>
                </a:lnTo>
                <a:lnTo>
                  <a:pt x="76616" y="3491"/>
                </a:lnTo>
                <a:lnTo>
                  <a:pt x="56208" y="0"/>
                </a:lnTo>
                <a:lnTo>
                  <a:pt x="35679" y="3491"/>
                </a:lnTo>
                <a:lnTo>
                  <a:pt x="17662" y="12673"/>
                </a:lnTo>
                <a:lnTo>
                  <a:pt x="4867" y="25611"/>
                </a:lnTo>
                <a:lnTo>
                  <a:pt x="0" y="403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85854" y="3153809"/>
            <a:ext cx="112395" cy="80010"/>
          </a:xfrm>
          <a:custGeom>
            <a:avLst/>
            <a:gdLst/>
            <a:ahLst/>
            <a:cxnLst/>
            <a:rect l="l" t="t" r="r" b="b"/>
            <a:pathLst>
              <a:path w="112395" h="80010">
                <a:moveTo>
                  <a:pt x="0" y="40055"/>
                </a:moveTo>
                <a:lnTo>
                  <a:pt x="4777" y="54738"/>
                </a:lnTo>
                <a:lnTo>
                  <a:pt x="17388" y="67515"/>
                </a:lnTo>
                <a:lnTo>
                  <a:pt x="35248" y="76536"/>
                </a:lnTo>
                <a:lnTo>
                  <a:pt x="55774" y="79954"/>
                </a:lnTo>
                <a:lnTo>
                  <a:pt x="76458" y="76536"/>
                </a:lnTo>
                <a:lnTo>
                  <a:pt x="94457" y="67515"/>
                </a:lnTo>
                <a:lnTo>
                  <a:pt x="107167" y="54738"/>
                </a:lnTo>
                <a:lnTo>
                  <a:pt x="111982" y="40055"/>
                </a:lnTo>
                <a:lnTo>
                  <a:pt x="107167" y="25347"/>
                </a:lnTo>
                <a:lnTo>
                  <a:pt x="94457" y="12517"/>
                </a:lnTo>
                <a:lnTo>
                  <a:pt x="76458" y="3442"/>
                </a:lnTo>
                <a:lnTo>
                  <a:pt x="55774" y="0"/>
                </a:lnTo>
                <a:lnTo>
                  <a:pt x="35248" y="3442"/>
                </a:lnTo>
                <a:lnTo>
                  <a:pt x="17388" y="12517"/>
                </a:lnTo>
                <a:lnTo>
                  <a:pt x="4777" y="25347"/>
                </a:lnTo>
                <a:lnTo>
                  <a:pt x="0" y="400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93154" y="3153809"/>
            <a:ext cx="111760" cy="80010"/>
          </a:xfrm>
          <a:custGeom>
            <a:avLst/>
            <a:gdLst/>
            <a:ahLst/>
            <a:cxnLst/>
            <a:rect l="l" t="t" r="r" b="b"/>
            <a:pathLst>
              <a:path w="111760" h="80010">
                <a:moveTo>
                  <a:pt x="0" y="40055"/>
                </a:moveTo>
                <a:lnTo>
                  <a:pt x="4876" y="54738"/>
                </a:lnTo>
                <a:lnTo>
                  <a:pt x="17687" y="67515"/>
                </a:lnTo>
                <a:lnTo>
                  <a:pt x="35706" y="76536"/>
                </a:lnTo>
                <a:lnTo>
                  <a:pt x="56208" y="79954"/>
                </a:lnTo>
                <a:lnTo>
                  <a:pt x="76607" y="76536"/>
                </a:lnTo>
                <a:lnTo>
                  <a:pt x="94403" y="67515"/>
                </a:lnTo>
                <a:lnTo>
                  <a:pt x="106990" y="54738"/>
                </a:lnTo>
                <a:lnTo>
                  <a:pt x="111765" y="40055"/>
                </a:lnTo>
                <a:lnTo>
                  <a:pt x="106990" y="25347"/>
                </a:lnTo>
                <a:lnTo>
                  <a:pt x="94403" y="12517"/>
                </a:lnTo>
                <a:lnTo>
                  <a:pt x="76607" y="3442"/>
                </a:lnTo>
                <a:lnTo>
                  <a:pt x="56208" y="0"/>
                </a:lnTo>
                <a:lnTo>
                  <a:pt x="35706" y="3442"/>
                </a:lnTo>
                <a:lnTo>
                  <a:pt x="17687" y="12517"/>
                </a:lnTo>
                <a:lnTo>
                  <a:pt x="4876" y="25347"/>
                </a:lnTo>
                <a:lnTo>
                  <a:pt x="0" y="400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80687" y="2833366"/>
            <a:ext cx="0" cy="431165"/>
          </a:xfrm>
          <a:custGeom>
            <a:avLst/>
            <a:gdLst/>
            <a:ahLst/>
            <a:cxnLst/>
            <a:rect l="l" t="t" r="r" b="b"/>
            <a:pathLst>
              <a:path h="431164">
                <a:moveTo>
                  <a:pt x="0" y="43075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73989" y="2693172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57094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67812" y="2783453"/>
            <a:ext cx="0" cy="480695"/>
          </a:xfrm>
          <a:custGeom>
            <a:avLst/>
            <a:gdLst/>
            <a:ahLst/>
            <a:cxnLst/>
            <a:rect l="l" t="t" r="r" b="b"/>
            <a:pathLst>
              <a:path h="480695">
                <a:moveTo>
                  <a:pt x="0" y="480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61114" y="2903306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36081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54416" y="308355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1805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48261" y="3123924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14019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341628" y="319386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5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49362" y="319386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5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86842" y="3264118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86842" y="3614602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56307" y="361960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86842" y="4525705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56307" y="453071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649362" y="3614602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9111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56307" y="361960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86842" y="3614602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9111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93809" y="361960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86842" y="4525705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56307" y="453071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86842" y="3614602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9111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93809" y="361960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286842" y="4505678"/>
            <a:ext cx="0" cy="20320"/>
          </a:xfrm>
          <a:custGeom>
            <a:avLst/>
            <a:gdLst/>
            <a:ahLst/>
            <a:cxnLst/>
            <a:rect l="l" t="t" r="r" b="b"/>
            <a:pathLst>
              <a:path h="20320">
                <a:moveTo>
                  <a:pt x="0" y="2002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293809" y="451068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286842" y="3614602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100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293809" y="36296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3232388" y="4558943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3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873989" y="4505678"/>
            <a:ext cx="0" cy="20320"/>
          </a:xfrm>
          <a:custGeom>
            <a:avLst/>
            <a:gdLst/>
            <a:ahLst/>
            <a:cxnLst/>
            <a:rect l="l" t="t" r="r" b="b"/>
            <a:pathLst>
              <a:path h="20320">
                <a:moveTo>
                  <a:pt x="0" y="2002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80934" y="451068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73989" y="3614602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100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880934" y="36296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819535" y="4558943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3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4461114" y="4505678"/>
            <a:ext cx="0" cy="20320"/>
          </a:xfrm>
          <a:custGeom>
            <a:avLst/>
            <a:gdLst/>
            <a:ahLst/>
            <a:cxnLst/>
            <a:rect l="l" t="t" r="r" b="b"/>
            <a:pathLst>
              <a:path h="20320">
                <a:moveTo>
                  <a:pt x="0" y="2002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468081" y="451068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461114" y="3614602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100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68080" y="36296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4406681" y="4558943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3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5048261" y="4505678"/>
            <a:ext cx="0" cy="20320"/>
          </a:xfrm>
          <a:custGeom>
            <a:avLst/>
            <a:gdLst/>
            <a:ahLst/>
            <a:cxnLst/>
            <a:rect l="l" t="t" r="r" b="b"/>
            <a:pathLst>
              <a:path h="20320">
                <a:moveTo>
                  <a:pt x="0" y="2002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55206" y="451068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45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048261" y="3614602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100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55205" y="36296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45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4993806" y="4558943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35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649362" y="4505678"/>
            <a:ext cx="0" cy="20320"/>
          </a:xfrm>
          <a:custGeom>
            <a:avLst/>
            <a:gdLst/>
            <a:ahLst/>
            <a:cxnLst/>
            <a:rect l="l" t="t" r="r" b="b"/>
            <a:pathLst>
              <a:path h="20320">
                <a:moveTo>
                  <a:pt x="0" y="2002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656307" y="451068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49362" y="3614602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100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656307" y="36296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5594343" y="4558943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35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286842" y="452570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07720" y="4530712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453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621583" y="452570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77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628528" y="453071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3120536" y="4449088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3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286842" y="406538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07720" y="4070389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453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621583" y="4065382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77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628528" y="407038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286842" y="361460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307720" y="3619609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453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621583" y="3614602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77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628528" y="361960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2966929" y="3537515"/>
            <a:ext cx="28003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735">
              <a:lnSpc>
                <a:spcPct val="100000"/>
              </a:lnSpc>
            </a:pPr>
            <a:r>
              <a:rPr sz="1000" spc="23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210" dirty="0">
                <a:latin typeface="Arial"/>
                <a:cs typeface="Arial"/>
              </a:rPr>
              <a:t>0</a:t>
            </a:r>
            <a:r>
              <a:rPr sz="1000" spc="150" dirty="0">
                <a:latin typeface="Arial"/>
                <a:cs typeface="Arial"/>
              </a:rPr>
              <a:t>.</a:t>
            </a:r>
            <a:r>
              <a:rPr sz="1000" spc="235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3286842" y="3614602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656307" y="361960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286842" y="4525705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656307" y="453071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649362" y="3614602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9111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656307" y="361960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286842" y="3614602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9111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293809" y="361960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524479" y="4305558"/>
            <a:ext cx="112395" cy="80010"/>
          </a:xfrm>
          <a:custGeom>
            <a:avLst/>
            <a:gdLst/>
            <a:ahLst/>
            <a:cxnLst/>
            <a:rect l="l" t="t" r="r" b="b"/>
            <a:pathLst>
              <a:path w="112395" h="80010">
                <a:moveTo>
                  <a:pt x="0" y="39898"/>
                </a:moveTo>
                <a:lnTo>
                  <a:pt x="4793" y="54606"/>
                </a:lnTo>
                <a:lnTo>
                  <a:pt x="17467" y="67436"/>
                </a:lnTo>
                <a:lnTo>
                  <a:pt x="35459" y="76512"/>
                </a:lnTo>
                <a:lnTo>
                  <a:pt x="56208" y="79954"/>
                </a:lnTo>
                <a:lnTo>
                  <a:pt x="76643" y="76512"/>
                </a:lnTo>
                <a:lnTo>
                  <a:pt x="94474" y="67436"/>
                </a:lnTo>
                <a:lnTo>
                  <a:pt x="107088" y="54606"/>
                </a:lnTo>
                <a:lnTo>
                  <a:pt x="111873" y="39898"/>
                </a:lnTo>
                <a:lnTo>
                  <a:pt x="107088" y="25281"/>
                </a:lnTo>
                <a:lnTo>
                  <a:pt x="94474" y="12497"/>
                </a:lnTo>
                <a:lnTo>
                  <a:pt x="76643" y="3439"/>
                </a:lnTo>
                <a:lnTo>
                  <a:pt x="56208" y="0"/>
                </a:lnTo>
                <a:lnTo>
                  <a:pt x="35459" y="3439"/>
                </a:lnTo>
                <a:lnTo>
                  <a:pt x="17467" y="12497"/>
                </a:lnTo>
                <a:lnTo>
                  <a:pt x="4793" y="25281"/>
                </a:lnTo>
                <a:lnTo>
                  <a:pt x="0" y="398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818323" y="4075396"/>
            <a:ext cx="112395" cy="80010"/>
          </a:xfrm>
          <a:custGeom>
            <a:avLst/>
            <a:gdLst/>
            <a:ahLst/>
            <a:cxnLst/>
            <a:rect l="l" t="t" r="r" b="b"/>
            <a:pathLst>
              <a:path w="112395" h="80010">
                <a:moveTo>
                  <a:pt x="0" y="39898"/>
                </a:moveTo>
                <a:lnTo>
                  <a:pt x="4782" y="54606"/>
                </a:lnTo>
                <a:lnTo>
                  <a:pt x="17391" y="67436"/>
                </a:lnTo>
                <a:lnTo>
                  <a:pt x="35221" y="76512"/>
                </a:lnTo>
                <a:lnTo>
                  <a:pt x="55665" y="79954"/>
                </a:lnTo>
                <a:lnTo>
                  <a:pt x="76182" y="76512"/>
                </a:lnTo>
                <a:lnTo>
                  <a:pt x="94191" y="67436"/>
                </a:lnTo>
                <a:lnTo>
                  <a:pt x="106985" y="54606"/>
                </a:lnTo>
                <a:lnTo>
                  <a:pt x="111851" y="39898"/>
                </a:lnTo>
                <a:lnTo>
                  <a:pt x="106985" y="25215"/>
                </a:lnTo>
                <a:lnTo>
                  <a:pt x="94191" y="12439"/>
                </a:lnTo>
                <a:lnTo>
                  <a:pt x="76182" y="3417"/>
                </a:lnTo>
                <a:lnTo>
                  <a:pt x="55665" y="0"/>
                </a:lnTo>
                <a:lnTo>
                  <a:pt x="35221" y="3417"/>
                </a:lnTo>
                <a:lnTo>
                  <a:pt x="17391" y="12439"/>
                </a:lnTo>
                <a:lnTo>
                  <a:pt x="4782" y="25215"/>
                </a:lnTo>
                <a:lnTo>
                  <a:pt x="0" y="398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111626" y="3884820"/>
            <a:ext cx="112395" cy="80645"/>
          </a:xfrm>
          <a:custGeom>
            <a:avLst/>
            <a:gdLst/>
            <a:ahLst/>
            <a:cxnLst/>
            <a:rect l="l" t="t" r="r" b="b"/>
            <a:pathLst>
              <a:path w="112395" h="80645">
                <a:moveTo>
                  <a:pt x="0" y="40211"/>
                </a:moveTo>
                <a:lnTo>
                  <a:pt x="4790" y="54919"/>
                </a:lnTo>
                <a:lnTo>
                  <a:pt x="17456" y="67749"/>
                </a:lnTo>
                <a:lnTo>
                  <a:pt x="35441" y="76824"/>
                </a:lnTo>
                <a:lnTo>
                  <a:pt x="56186" y="80267"/>
                </a:lnTo>
                <a:lnTo>
                  <a:pt x="76630" y="76824"/>
                </a:lnTo>
                <a:lnTo>
                  <a:pt x="94460" y="67749"/>
                </a:lnTo>
                <a:lnTo>
                  <a:pt x="107069" y="54919"/>
                </a:lnTo>
                <a:lnTo>
                  <a:pt x="111851" y="40211"/>
                </a:lnTo>
                <a:lnTo>
                  <a:pt x="107069" y="25545"/>
                </a:lnTo>
                <a:lnTo>
                  <a:pt x="94460" y="12654"/>
                </a:lnTo>
                <a:lnTo>
                  <a:pt x="76630" y="3488"/>
                </a:lnTo>
                <a:lnTo>
                  <a:pt x="56186" y="0"/>
                </a:lnTo>
                <a:lnTo>
                  <a:pt x="35441" y="3488"/>
                </a:lnTo>
                <a:lnTo>
                  <a:pt x="17456" y="12654"/>
                </a:lnTo>
                <a:lnTo>
                  <a:pt x="4790" y="25545"/>
                </a:lnTo>
                <a:lnTo>
                  <a:pt x="0" y="402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405448" y="3744939"/>
            <a:ext cx="111760" cy="80010"/>
          </a:xfrm>
          <a:custGeom>
            <a:avLst/>
            <a:gdLst/>
            <a:ahLst/>
            <a:cxnLst/>
            <a:rect l="l" t="t" r="r" b="b"/>
            <a:pathLst>
              <a:path w="111760" h="80010">
                <a:moveTo>
                  <a:pt x="0" y="39898"/>
                </a:moveTo>
                <a:lnTo>
                  <a:pt x="4785" y="54582"/>
                </a:lnTo>
                <a:lnTo>
                  <a:pt x="17399" y="67358"/>
                </a:lnTo>
                <a:lnTo>
                  <a:pt x="35230" y="76380"/>
                </a:lnTo>
                <a:lnTo>
                  <a:pt x="55665" y="79797"/>
                </a:lnTo>
                <a:lnTo>
                  <a:pt x="76109" y="76380"/>
                </a:lnTo>
                <a:lnTo>
                  <a:pt x="93939" y="67358"/>
                </a:lnTo>
                <a:lnTo>
                  <a:pt x="106548" y="54582"/>
                </a:lnTo>
                <a:lnTo>
                  <a:pt x="111331" y="39898"/>
                </a:lnTo>
                <a:lnTo>
                  <a:pt x="106548" y="25215"/>
                </a:lnTo>
                <a:lnTo>
                  <a:pt x="93939" y="12439"/>
                </a:lnTo>
                <a:lnTo>
                  <a:pt x="76109" y="3417"/>
                </a:lnTo>
                <a:lnTo>
                  <a:pt x="55665" y="0"/>
                </a:lnTo>
                <a:lnTo>
                  <a:pt x="35230" y="3417"/>
                </a:lnTo>
                <a:lnTo>
                  <a:pt x="17399" y="12439"/>
                </a:lnTo>
                <a:lnTo>
                  <a:pt x="4785" y="25215"/>
                </a:lnTo>
                <a:lnTo>
                  <a:pt x="0" y="398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698751" y="3674529"/>
            <a:ext cx="112395" cy="80645"/>
          </a:xfrm>
          <a:custGeom>
            <a:avLst/>
            <a:gdLst/>
            <a:ahLst/>
            <a:cxnLst/>
            <a:rect l="l" t="t" r="r" b="b"/>
            <a:pathLst>
              <a:path w="112395" h="80645">
                <a:moveTo>
                  <a:pt x="0" y="40055"/>
                </a:moveTo>
                <a:lnTo>
                  <a:pt x="4785" y="54746"/>
                </a:lnTo>
                <a:lnTo>
                  <a:pt x="17399" y="67691"/>
                </a:lnTo>
                <a:lnTo>
                  <a:pt x="35230" y="76910"/>
                </a:lnTo>
                <a:lnTo>
                  <a:pt x="55665" y="80423"/>
                </a:lnTo>
                <a:lnTo>
                  <a:pt x="76414" y="76910"/>
                </a:lnTo>
                <a:lnTo>
                  <a:pt x="94406" y="67691"/>
                </a:lnTo>
                <a:lnTo>
                  <a:pt x="107079" y="54746"/>
                </a:lnTo>
                <a:lnTo>
                  <a:pt x="111873" y="40055"/>
                </a:lnTo>
                <a:lnTo>
                  <a:pt x="107079" y="25347"/>
                </a:lnTo>
                <a:lnTo>
                  <a:pt x="94406" y="12517"/>
                </a:lnTo>
                <a:lnTo>
                  <a:pt x="76414" y="3442"/>
                </a:lnTo>
                <a:lnTo>
                  <a:pt x="55665" y="0"/>
                </a:lnTo>
                <a:lnTo>
                  <a:pt x="35230" y="3442"/>
                </a:lnTo>
                <a:lnTo>
                  <a:pt x="17399" y="12517"/>
                </a:lnTo>
                <a:lnTo>
                  <a:pt x="4785" y="25347"/>
                </a:lnTo>
                <a:lnTo>
                  <a:pt x="0" y="400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992053" y="3614602"/>
            <a:ext cx="112395" cy="80010"/>
          </a:xfrm>
          <a:custGeom>
            <a:avLst/>
            <a:gdLst/>
            <a:ahLst/>
            <a:cxnLst/>
            <a:rect l="l" t="t" r="r" b="b"/>
            <a:pathLst>
              <a:path w="112395" h="80010">
                <a:moveTo>
                  <a:pt x="0" y="40055"/>
                </a:moveTo>
                <a:lnTo>
                  <a:pt x="4867" y="54672"/>
                </a:lnTo>
                <a:lnTo>
                  <a:pt x="17662" y="67456"/>
                </a:lnTo>
                <a:lnTo>
                  <a:pt x="35679" y="76514"/>
                </a:lnTo>
                <a:lnTo>
                  <a:pt x="56208" y="79954"/>
                </a:lnTo>
                <a:lnTo>
                  <a:pt x="76616" y="76514"/>
                </a:lnTo>
                <a:lnTo>
                  <a:pt x="94474" y="67456"/>
                </a:lnTo>
                <a:lnTo>
                  <a:pt x="107131" y="54672"/>
                </a:lnTo>
                <a:lnTo>
                  <a:pt x="111938" y="40055"/>
                </a:lnTo>
                <a:lnTo>
                  <a:pt x="107131" y="25347"/>
                </a:lnTo>
                <a:lnTo>
                  <a:pt x="94474" y="12517"/>
                </a:lnTo>
                <a:lnTo>
                  <a:pt x="76616" y="3442"/>
                </a:lnTo>
                <a:lnTo>
                  <a:pt x="56208" y="0"/>
                </a:lnTo>
                <a:lnTo>
                  <a:pt x="35679" y="3442"/>
                </a:lnTo>
                <a:lnTo>
                  <a:pt x="17662" y="12517"/>
                </a:lnTo>
                <a:lnTo>
                  <a:pt x="4867" y="25347"/>
                </a:lnTo>
                <a:lnTo>
                  <a:pt x="0" y="400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85854" y="3584717"/>
            <a:ext cx="112395" cy="80010"/>
          </a:xfrm>
          <a:custGeom>
            <a:avLst/>
            <a:gdLst/>
            <a:ahLst/>
            <a:cxnLst/>
            <a:rect l="l" t="t" r="r" b="b"/>
            <a:pathLst>
              <a:path w="112395" h="80010">
                <a:moveTo>
                  <a:pt x="0" y="39898"/>
                </a:moveTo>
                <a:lnTo>
                  <a:pt x="4777" y="54582"/>
                </a:lnTo>
                <a:lnTo>
                  <a:pt x="17388" y="67358"/>
                </a:lnTo>
                <a:lnTo>
                  <a:pt x="35248" y="76380"/>
                </a:lnTo>
                <a:lnTo>
                  <a:pt x="55774" y="79797"/>
                </a:lnTo>
                <a:lnTo>
                  <a:pt x="76458" y="76380"/>
                </a:lnTo>
                <a:lnTo>
                  <a:pt x="94457" y="67358"/>
                </a:lnTo>
                <a:lnTo>
                  <a:pt x="107167" y="54582"/>
                </a:lnTo>
                <a:lnTo>
                  <a:pt x="111982" y="39898"/>
                </a:lnTo>
                <a:lnTo>
                  <a:pt x="107167" y="25215"/>
                </a:lnTo>
                <a:lnTo>
                  <a:pt x="94457" y="12439"/>
                </a:lnTo>
                <a:lnTo>
                  <a:pt x="76458" y="3417"/>
                </a:lnTo>
                <a:lnTo>
                  <a:pt x="55774" y="0"/>
                </a:lnTo>
                <a:lnTo>
                  <a:pt x="35248" y="3417"/>
                </a:lnTo>
                <a:lnTo>
                  <a:pt x="17388" y="12439"/>
                </a:lnTo>
                <a:lnTo>
                  <a:pt x="4777" y="25215"/>
                </a:lnTo>
                <a:lnTo>
                  <a:pt x="0" y="398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593154" y="3574234"/>
            <a:ext cx="111760" cy="80645"/>
          </a:xfrm>
          <a:custGeom>
            <a:avLst/>
            <a:gdLst/>
            <a:ahLst/>
            <a:cxnLst/>
            <a:rect l="l" t="t" r="r" b="b"/>
            <a:pathLst>
              <a:path w="111760" h="80645">
                <a:moveTo>
                  <a:pt x="0" y="40368"/>
                </a:moveTo>
                <a:lnTo>
                  <a:pt x="4876" y="55076"/>
                </a:lnTo>
                <a:lnTo>
                  <a:pt x="17687" y="67906"/>
                </a:lnTo>
                <a:lnTo>
                  <a:pt x="35706" y="76981"/>
                </a:lnTo>
                <a:lnTo>
                  <a:pt x="56208" y="80423"/>
                </a:lnTo>
                <a:lnTo>
                  <a:pt x="76607" y="76981"/>
                </a:lnTo>
                <a:lnTo>
                  <a:pt x="94403" y="67906"/>
                </a:lnTo>
                <a:lnTo>
                  <a:pt x="106990" y="55076"/>
                </a:lnTo>
                <a:lnTo>
                  <a:pt x="111765" y="40368"/>
                </a:lnTo>
                <a:lnTo>
                  <a:pt x="106990" y="25611"/>
                </a:lnTo>
                <a:lnTo>
                  <a:pt x="94403" y="12673"/>
                </a:lnTo>
                <a:lnTo>
                  <a:pt x="76607" y="3491"/>
                </a:lnTo>
                <a:lnTo>
                  <a:pt x="56208" y="0"/>
                </a:lnTo>
                <a:lnTo>
                  <a:pt x="35706" y="3491"/>
                </a:lnTo>
                <a:lnTo>
                  <a:pt x="17687" y="12673"/>
                </a:lnTo>
                <a:lnTo>
                  <a:pt x="4876" y="25611"/>
                </a:lnTo>
                <a:lnTo>
                  <a:pt x="0" y="403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580687" y="4345456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1802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873989" y="4115294"/>
            <a:ext cx="0" cy="410845"/>
          </a:xfrm>
          <a:custGeom>
            <a:avLst/>
            <a:gdLst/>
            <a:ahLst/>
            <a:cxnLst/>
            <a:rect l="l" t="t" r="r" b="b"/>
            <a:pathLst>
              <a:path h="410845">
                <a:moveTo>
                  <a:pt x="0" y="41041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167812" y="3925031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60067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461114" y="3784837"/>
            <a:ext cx="0" cy="741045"/>
          </a:xfrm>
          <a:custGeom>
            <a:avLst/>
            <a:gdLst/>
            <a:ahLst/>
            <a:cxnLst/>
            <a:rect l="l" t="t" r="r" b="b"/>
            <a:pathLst>
              <a:path h="741045">
                <a:moveTo>
                  <a:pt x="0" y="74086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754416" y="3714584"/>
            <a:ext cx="0" cy="811530"/>
          </a:xfrm>
          <a:custGeom>
            <a:avLst/>
            <a:gdLst/>
            <a:ahLst/>
            <a:cxnLst/>
            <a:rect l="l" t="t" r="r" b="b"/>
            <a:pathLst>
              <a:path h="811529">
                <a:moveTo>
                  <a:pt x="0" y="81112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048261" y="3654658"/>
            <a:ext cx="0" cy="871219"/>
          </a:xfrm>
          <a:custGeom>
            <a:avLst/>
            <a:gdLst/>
            <a:ahLst/>
            <a:cxnLst/>
            <a:rect l="l" t="t" r="r" b="b"/>
            <a:pathLst>
              <a:path h="871220">
                <a:moveTo>
                  <a:pt x="0" y="87104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341628" y="3624616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9010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649362" y="3614602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9111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286842" y="4525705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286842" y="4876550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56307" y="488154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286843" y="5787638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656307" y="579262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49362" y="4876550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91108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656307" y="488154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286842" y="4876550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91108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293809" y="488154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286843" y="5787638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656307" y="579262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286842" y="4876550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91108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293809" y="488154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286843" y="5767657"/>
            <a:ext cx="0" cy="20320"/>
          </a:xfrm>
          <a:custGeom>
            <a:avLst/>
            <a:gdLst/>
            <a:ahLst/>
            <a:cxnLst/>
            <a:rect l="l" t="t" r="r" b="b"/>
            <a:pathLst>
              <a:path h="20320">
                <a:moveTo>
                  <a:pt x="0" y="199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293809" y="577264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286842" y="487655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9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293809" y="489152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3232388" y="5820875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3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3873989" y="5767657"/>
            <a:ext cx="0" cy="20320"/>
          </a:xfrm>
          <a:custGeom>
            <a:avLst/>
            <a:gdLst/>
            <a:ahLst/>
            <a:cxnLst/>
            <a:rect l="l" t="t" r="r" b="b"/>
            <a:pathLst>
              <a:path h="20320">
                <a:moveTo>
                  <a:pt x="0" y="199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880934" y="577264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873989" y="487655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9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880934" y="489152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 txBox="1"/>
          <p:nvPr/>
        </p:nvSpPr>
        <p:spPr>
          <a:xfrm>
            <a:off x="3819535" y="5820875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3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4461114" y="5767657"/>
            <a:ext cx="0" cy="20320"/>
          </a:xfrm>
          <a:custGeom>
            <a:avLst/>
            <a:gdLst/>
            <a:ahLst/>
            <a:cxnLst/>
            <a:rect l="l" t="t" r="r" b="b"/>
            <a:pathLst>
              <a:path h="20320">
                <a:moveTo>
                  <a:pt x="0" y="199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468081" y="577264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461114" y="487655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9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68081" y="489152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4406681" y="5820875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3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5048261" y="5767657"/>
            <a:ext cx="0" cy="20320"/>
          </a:xfrm>
          <a:custGeom>
            <a:avLst/>
            <a:gdLst/>
            <a:ahLst/>
            <a:cxnLst/>
            <a:rect l="l" t="t" r="r" b="b"/>
            <a:pathLst>
              <a:path h="20320">
                <a:moveTo>
                  <a:pt x="0" y="199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055206" y="577264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45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048261" y="487655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9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055206" y="489152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45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4993806" y="5820875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35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5649362" y="5767657"/>
            <a:ext cx="0" cy="20320"/>
          </a:xfrm>
          <a:custGeom>
            <a:avLst/>
            <a:gdLst/>
            <a:ahLst/>
            <a:cxnLst/>
            <a:rect l="l" t="t" r="r" b="b"/>
            <a:pathLst>
              <a:path h="20320">
                <a:moveTo>
                  <a:pt x="0" y="199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656307" y="577264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649362" y="487655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9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656307" y="489152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/>
          <p:nvPr/>
        </p:nvSpPr>
        <p:spPr>
          <a:xfrm>
            <a:off x="5594343" y="5820875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35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3286843" y="57876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307720" y="5792629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453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621583" y="578763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77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628528" y="579262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 txBox="1"/>
          <p:nvPr/>
        </p:nvSpPr>
        <p:spPr>
          <a:xfrm>
            <a:off x="3120536" y="5710597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3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3286843" y="5326907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307720" y="5331898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453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621583" y="5326907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77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628528" y="533189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286842" y="487655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307720" y="4881541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453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621583" y="487655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77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628528" y="488154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 txBox="1"/>
          <p:nvPr/>
        </p:nvSpPr>
        <p:spPr>
          <a:xfrm>
            <a:off x="2966929" y="4799494"/>
            <a:ext cx="28003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735">
              <a:lnSpc>
                <a:spcPct val="100000"/>
              </a:lnSpc>
            </a:pPr>
            <a:r>
              <a:rPr sz="1000" spc="23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210" dirty="0">
                <a:latin typeface="Arial"/>
                <a:cs typeface="Arial"/>
              </a:rPr>
              <a:t>0</a:t>
            </a:r>
            <a:r>
              <a:rPr sz="1000" spc="150" dirty="0">
                <a:latin typeface="Arial"/>
                <a:cs typeface="Arial"/>
              </a:rPr>
              <a:t>.</a:t>
            </a:r>
            <a:r>
              <a:rPr sz="1000" spc="235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3286842" y="4876550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656307" y="488154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286843" y="5787638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656307" y="579262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649362" y="4876550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91108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656307" y="488154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889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286842" y="4876550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91108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293809" y="488154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10" y="0"/>
                </a:lnTo>
              </a:path>
            </a:pathLst>
          </a:custGeom>
          <a:ln w="9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524479" y="5747676"/>
            <a:ext cx="112395" cy="80010"/>
          </a:xfrm>
          <a:custGeom>
            <a:avLst/>
            <a:gdLst/>
            <a:ahLst/>
            <a:cxnLst/>
            <a:rect l="l" t="t" r="r" b="b"/>
            <a:pathLst>
              <a:path w="112395" h="80010">
                <a:moveTo>
                  <a:pt x="0" y="39961"/>
                </a:moveTo>
                <a:lnTo>
                  <a:pt x="4793" y="54634"/>
                </a:lnTo>
                <a:lnTo>
                  <a:pt x="17467" y="67435"/>
                </a:lnTo>
                <a:lnTo>
                  <a:pt x="35459" y="76488"/>
                </a:lnTo>
                <a:lnTo>
                  <a:pt x="56208" y="79922"/>
                </a:lnTo>
                <a:lnTo>
                  <a:pt x="76643" y="76488"/>
                </a:lnTo>
                <a:lnTo>
                  <a:pt x="94474" y="67435"/>
                </a:lnTo>
                <a:lnTo>
                  <a:pt x="107088" y="54634"/>
                </a:lnTo>
                <a:lnTo>
                  <a:pt x="111873" y="39961"/>
                </a:lnTo>
                <a:lnTo>
                  <a:pt x="107088" y="25288"/>
                </a:lnTo>
                <a:lnTo>
                  <a:pt x="94474" y="12487"/>
                </a:lnTo>
                <a:lnTo>
                  <a:pt x="76643" y="3434"/>
                </a:lnTo>
                <a:lnTo>
                  <a:pt x="56208" y="0"/>
                </a:lnTo>
                <a:lnTo>
                  <a:pt x="35459" y="3434"/>
                </a:lnTo>
                <a:lnTo>
                  <a:pt x="17467" y="12487"/>
                </a:lnTo>
                <a:lnTo>
                  <a:pt x="4793" y="25288"/>
                </a:lnTo>
                <a:lnTo>
                  <a:pt x="0" y="399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818324" y="5567458"/>
            <a:ext cx="112395" cy="80010"/>
          </a:xfrm>
          <a:custGeom>
            <a:avLst/>
            <a:gdLst/>
            <a:ahLst/>
            <a:cxnLst/>
            <a:rect l="l" t="t" r="r" b="b"/>
            <a:pathLst>
              <a:path w="112395" h="80010">
                <a:moveTo>
                  <a:pt x="0" y="39961"/>
                </a:moveTo>
                <a:lnTo>
                  <a:pt x="4782" y="54634"/>
                </a:lnTo>
                <a:lnTo>
                  <a:pt x="17391" y="67435"/>
                </a:lnTo>
                <a:lnTo>
                  <a:pt x="35221" y="76488"/>
                </a:lnTo>
                <a:lnTo>
                  <a:pt x="55665" y="79922"/>
                </a:lnTo>
                <a:lnTo>
                  <a:pt x="76182" y="76488"/>
                </a:lnTo>
                <a:lnTo>
                  <a:pt x="94191" y="67435"/>
                </a:lnTo>
                <a:lnTo>
                  <a:pt x="106985" y="54634"/>
                </a:lnTo>
                <a:lnTo>
                  <a:pt x="111851" y="39961"/>
                </a:lnTo>
                <a:lnTo>
                  <a:pt x="106985" y="25288"/>
                </a:lnTo>
                <a:lnTo>
                  <a:pt x="94191" y="12487"/>
                </a:lnTo>
                <a:lnTo>
                  <a:pt x="76182" y="3434"/>
                </a:lnTo>
                <a:lnTo>
                  <a:pt x="55665" y="0"/>
                </a:lnTo>
                <a:lnTo>
                  <a:pt x="35221" y="3434"/>
                </a:lnTo>
                <a:lnTo>
                  <a:pt x="17391" y="12487"/>
                </a:lnTo>
                <a:lnTo>
                  <a:pt x="4782" y="25288"/>
                </a:lnTo>
                <a:lnTo>
                  <a:pt x="0" y="399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111626" y="5747676"/>
            <a:ext cx="112395" cy="80010"/>
          </a:xfrm>
          <a:custGeom>
            <a:avLst/>
            <a:gdLst/>
            <a:ahLst/>
            <a:cxnLst/>
            <a:rect l="l" t="t" r="r" b="b"/>
            <a:pathLst>
              <a:path w="112395" h="80010">
                <a:moveTo>
                  <a:pt x="0" y="39961"/>
                </a:moveTo>
                <a:lnTo>
                  <a:pt x="4790" y="54634"/>
                </a:lnTo>
                <a:lnTo>
                  <a:pt x="17456" y="67435"/>
                </a:lnTo>
                <a:lnTo>
                  <a:pt x="35441" y="76488"/>
                </a:lnTo>
                <a:lnTo>
                  <a:pt x="56186" y="79922"/>
                </a:lnTo>
                <a:lnTo>
                  <a:pt x="76630" y="76488"/>
                </a:lnTo>
                <a:lnTo>
                  <a:pt x="94460" y="67435"/>
                </a:lnTo>
                <a:lnTo>
                  <a:pt x="107069" y="54634"/>
                </a:lnTo>
                <a:lnTo>
                  <a:pt x="111851" y="39961"/>
                </a:lnTo>
                <a:lnTo>
                  <a:pt x="107069" y="25288"/>
                </a:lnTo>
                <a:lnTo>
                  <a:pt x="94460" y="12487"/>
                </a:lnTo>
                <a:lnTo>
                  <a:pt x="76630" y="3434"/>
                </a:lnTo>
                <a:lnTo>
                  <a:pt x="56186" y="0"/>
                </a:lnTo>
                <a:lnTo>
                  <a:pt x="35441" y="3434"/>
                </a:lnTo>
                <a:lnTo>
                  <a:pt x="17456" y="12487"/>
                </a:lnTo>
                <a:lnTo>
                  <a:pt x="4790" y="25288"/>
                </a:lnTo>
                <a:lnTo>
                  <a:pt x="0" y="399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405449" y="5336889"/>
            <a:ext cx="111760" cy="80645"/>
          </a:xfrm>
          <a:custGeom>
            <a:avLst/>
            <a:gdLst/>
            <a:ahLst/>
            <a:cxnLst/>
            <a:rect l="l" t="t" r="r" b="b"/>
            <a:pathLst>
              <a:path w="111760" h="80645">
                <a:moveTo>
                  <a:pt x="0" y="40352"/>
                </a:moveTo>
                <a:lnTo>
                  <a:pt x="4785" y="55026"/>
                </a:lnTo>
                <a:lnTo>
                  <a:pt x="17399" y="67826"/>
                </a:lnTo>
                <a:lnTo>
                  <a:pt x="35230" y="76879"/>
                </a:lnTo>
                <a:lnTo>
                  <a:pt x="55665" y="80314"/>
                </a:lnTo>
                <a:lnTo>
                  <a:pt x="76109" y="76879"/>
                </a:lnTo>
                <a:lnTo>
                  <a:pt x="93939" y="67826"/>
                </a:lnTo>
                <a:lnTo>
                  <a:pt x="106548" y="55026"/>
                </a:lnTo>
                <a:lnTo>
                  <a:pt x="111331" y="40352"/>
                </a:lnTo>
                <a:lnTo>
                  <a:pt x="106548" y="25453"/>
                </a:lnTo>
                <a:lnTo>
                  <a:pt x="93939" y="12536"/>
                </a:lnTo>
                <a:lnTo>
                  <a:pt x="76109" y="3440"/>
                </a:lnTo>
                <a:lnTo>
                  <a:pt x="55665" y="0"/>
                </a:lnTo>
                <a:lnTo>
                  <a:pt x="35230" y="3440"/>
                </a:lnTo>
                <a:lnTo>
                  <a:pt x="17399" y="12536"/>
                </a:lnTo>
                <a:lnTo>
                  <a:pt x="4785" y="25453"/>
                </a:lnTo>
                <a:lnTo>
                  <a:pt x="0" y="4035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698751" y="5747676"/>
            <a:ext cx="112395" cy="80010"/>
          </a:xfrm>
          <a:custGeom>
            <a:avLst/>
            <a:gdLst/>
            <a:ahLst/>
            <a:cxnLst/>
            <a:rect l="l" t="t" r="r" b="b"/>
            <a:pathLst>
              <a:path w="112395" h="80010">
                <a:moveTo>
                  <a:pt x="0" y="39961"/>
                </a:moveTo>
                <a:lnTo>
                  <a:pt x="4785" y="54634"/>
                </a:lnTo>
                <a:lnTo>
                  <a:pt x="17399" y="67435"/>
                </a:lnTo>
                <a:lnTo>
                  <a:pt x="35230" y="76488"/>
                </a:lnTo>
                <a:lnTo>
                  <a:pt x="55665" y="79922"/>
                </a:lnTo>
                <a:lnTo>
                  <a:pt x="76414" y="76488"/>
                </a:lnTo>
                <a:lnTo>
                  <a:pt x="94406" y="67435"/>
                </a:lnTo>
                <a:lnTo>
                  <a:pt x="107079" y="54634"/>
                </a:lnTo>
                <a:lnTo>
                  <a:pt x="111873" y="39961"/>
                </a:lnTo>
                <a:lnTo>
                  <a:pt x="107079" y="25288"/>
                </a:lnTo>
                <a:lnTo>
                  <a:pt x="94406" y="12487"/>
                </a:lnTo>
                <a:lnTo>
                  <a:pt x="76414" y="3434"/>
                </a:lnTo>
                <a:lnTo>
                  <a:pt x="55665" y="0"/>
                </a:lnTo>
                <a:lnTo>
                  <a:pt x="35230" y="3434"/>
                </a:lnTo>
                <a:lnTo>
                  <a:pt x="17399" y="12487"/>
                </a:lnTo>
                <a:lnTo>
                  <a:pt x="4785" y="25288"/>
                </a:lnTo>
                <a:lnTo>
                  <a:pt x="0" y="399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992053" y="5146689"/>
            <a:ext cx="112395" cy="80645"/>
          </a:xfrm>
          <a:custGeom>
            <a:avLst/>
            <a:gdLst/>
            <a:ahLst/>
            <a:cxnLst/>
            <a:rect l="l" t="t" r="r" b="b"/>
            <a:pathLst>
              <a:path w="112395" h="80645">
                <a:moveTo>
                  <a:pt x="0" y="39961"/>
                </a:moveTo>
                <a:lnTo>
                  <a:pt x="4867" y="54851"/>
                </a:lnTo>
                <a:lnTo>
                  <a:pt x="17662" y="67763"/>
                </a:lnTo>
                <a:lnTo>
                  <a:pt x="35679" y="76858"/>
                </a:lnTo>
                <a:lnTo>
                  <a:pt x="56208" y="80298"/>
                </a:lnTo>
                <a:lnTo>
                  <a:pt x="76616" y="76858"/>
                </a:lnTo>
                <a:lnTo>
                  <a:pt x="94474" y="67763"/>
                </a:lnTo>
                <a:lnTo>
                  <a:pt x="107131" y="54851"/>
                </a:lnTo>
                <a:lnTo>
                  <a:pt x="111938" y="39961"/>
                </a:lnTo>
                <a:lnTo>
                  <a:pt x="107131" y="25288"/>
                </a:lnTo>
                <a:lnTo>
                  <a:pt x="94474" y="12487"/>
                </a:lnTo>
                <a:lnTo>
                  <a:pt x="76616" y="3434"/>
                </a:lnTo>
                <a:lnTo>
                  <a:pt x="56208" y="0"/>
                </a:lnTo>
                <a:lnTo>
                  <a:pt x="35679" y="3434"/>
                </a:lnTo>
                <a:lnTo>
                  <a:pt x="17662" y="12487"/>
                </a:lnTo>
                <a:lnTo>
                  <a:pt x="4867" y="25288"/>
                </a:lnTo>
                <a:lnTo>
                  <a:pt x="0" y="399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285854" y="4936492"/>
            <a:ext cx="112395" cy="80010"/>
          </a:xfrm>
          <a:custGeom>
            <a:avLst/>
            <a:gdLst/>
            <a:ahLst/>
            <a:cxnLst/>
            <a:rect l="l" t="t" r="r" b="b"/>
            <a:pathLst>
              <a:path w="112395" h="80010">
                <a:moveTo>
                  <a:pt x="0" y="39961"/>
                </a:moveTo>
                <a:lnTo>
                  <a:pt x="4777" y="54634"/>
                </a:lnTo>
                <a:lnTo>
                  <a:pt x="17388" y="67435"/>
                </a:lnTo>
                <a:lnTo>
                  <a:pt x="35248" y="76488"/>
                </a:lnTo>
                <a:lnTo>
                  <a:pt x="55774" y="79922"/>
                </a:lnTo>
                <a:lnTo>
                  <a:pt x="76458" y="76488"/>
                </a:lnTo>
                <a:lnTo>
                  <a:pt x="94457" y="67435"/>
                </a:lnTo>
                <a:lnTo>
                  <a:pt x="107167" y="54634"/>
                </a:lnTo>
                <a:lnTo>
                  <a:pt x="111982" y="39961"/>
                </a:lnTo>
                <a:lnTo>
                  <a:pt x="107167" y="25288"/>
                </a:lnTo>
                <a:lnTo>
                  <a:pt x="94457" y="12487"/>
                </a:lnTo>
                <a:lnTo>
                  <a:pt x="76458" y="3434"/>
                </a:lnTo>
                <a:lnTo>
                  <a:pt x="55774" y="0"/>
                </a:lnTo>
                <a:lnTo>
                  <a:pt x="35248" y="3434"/>
                </a:lnTo>
                <a:lnTo>
                  <a:pt x="17388" y="12487"/>
                </a:lnTo>
                <a:lnTo>
                  <a:pt x="4777" y="25288"/>
                </a:lnTo>
                <a:lnTo>
                  <a:pt x="0" y="399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593154" y="4836197"/>
            <a:ext cx="111760" cy="80645"/>
          </a:xfrm>
          <a:custGeom>
            <a:avLst/>
            <a:gdLst/>
            <a:ahLst/>
            <a:cxnLst/>
            <a:rect l="l" t="t" r="r" b="b"/>
            <a:pathLst>
              <a:path w="111760" h="80645">
                <a:moveTo>
                  <a:pt x="0" y="40352"/>
                </a:moveTo>
                <a:lnTo>
                  <a:pt x="4876" y="55026"/>
                </a:lnTo>
                <a:lnTo>
                  <a:pt x="17687" y="67826"/>
                </a:lnTo>
                <a:lnTo>
                  <a:pt x="35706" y="76879"/>
                </a:lnTo>
                <a:lnTo>
                  <a:pt x="56208" y="80314"/>
                </a:lnTo>
                <a:lnTo>
                  <a:pt x="76607" y="76879"/>
                </a:lnTo>
                <a:lnTo>
                  <a:pt x="94403" y="67826"/>
                </a:lnTo>
                <a:lnTo>
                  <a:pt x="106990" y="55026"/>
                </a:lnTo>
                <a:lnTo>
                  <a:pt x="111765" y="40352"/>
                </a:lnTo>
                <a:lnTo>
                  <a:pt x="106990" y="25453"/>
                </a:lnTo>
                <a:lnTo>
                  <a:pt x="94403" y="12536"/>
                </a:lnTo>
                <a:lnTo>
                  <a:pt x="76607" y="3440"/>
                </a:lnTo>
                <a:lnTo>
                  <a:pt x="56208" y="0"/>
                </a:lnTo>
                <a:lnTo>
                  <a:pt x="35706" y="3440"/>
                </a:lnTo>
                <a:lnTo>
                  <a:pt x="17687" y="12536"/>
                </a:lnTo>
                <a:lnTo>
                  <a:pt x="4876" y="25453"/>
                </a:lnTo>
                <a:lnTo>
                  <a:pt x="0" y="4035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566776" y="5777639"/>
            <a:ext cx="41910" cy="11430"/>
          </a:xfrm>
          <a:custGeom>
            <a:avLst/>
            <a:gdLst/>
            <a:ahLst/>
            <a:cxnLst/>
            <a:rect l="l" t="t" r="r" b="b"/>
            <a:pathLst>
              <a:path w="41910" h="11429">
                <a:moveTo>
                  <a:pt x="13910" y="0"/>
                </a:moveTo>
                <a:lnTo>
                  <a:pt x="0" y="0"/>
                </a:lnTo>
                <a:lnTo>
                  <a:pt x="0" y="11156"/>
                </a:lnTo>
                <a:lnTo>
                  <a:pt x="41355" y="11156"/>
                </a:lnTo>
                <a:lnTo>
                  <a:pt x="41732" y="9998"/>
                </a:lnTo>
                <a:lnTo>
                  <a:pt x="39341" y="4217"/>
                </a:lnTo>
                <a:lnTo>
                  <a:pt x="33038" y="1249"/>
                </a:lnTo>
                <a:lnTo>
                  <a:pt x="24126" y="156"/>
                </a:lnTo>
                <a:lnTo>
                  <a:pt x="139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873989" y="5607420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18021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153359" y="5777639"/>
            <a:ext cx="42545" cy="11430"/>
          </a:xfrm>
          <a:custGeom>
            <a:avLst/>
            <a:gdLst/>
            <a:ahLst/>
            <a:cxnLst/>
            <a:rect l="l" t="t" r="r" b="b"/>
            <a:pathLst>
              <a:path w="42545" h="11429">
                <a:moveTo>
                  <a:pt x="14453" y="0"/>
                </a:moveTo>
                <a:lnTo>
                  <a:pt x="0" y="0"/>
                </a:lnTo>
                <a:lnTo>
                  <a:pt x="0" y="11156"/>
                </a:lnTo>
                <a:lnTo>
                  <a:pt x="41919" y="11156"/>
                </a:lnTo>
                <a:lnTo>
                  <a:pt x="42297" y="9998"/>
                </a:lnTo>
                <a:lnTo>
                  <a:pt x="39902" y="4217"/>
                </a:lnTo>
                <a:lnTo>
                  <a:pt x="33591" y="1249"/>
                </a:lnTo>
                <a:lnTo>
                  <a:pt x="24672" y="156"/>
                </a:lnTo>
                <a:lnTo>
                  <a:pt x="14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461114" y="5377242"/>
            <a:ext cx="0" cy="410845"/>
          </a:xfrm>
          <a:custGeom>
            <a:avLst/>
            <a:gdLst/>
            <a:ahLst/>
            <a:cxnLst/>
            <a:rect l="l" t="t" r="r" b="b"/>
            <a:pathLst>
              <a:path h="410845">
                <a:moveTo>
                  <a:pt x="0" y="4103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740505" y="5777639"/>
            <a:ext cx="42545" cy="11430"/>
          </a:xfrm>
          <a:custGeom>
            <a:avLst/>
            <a:gdLst/>
            <a:ahLst/>
            <a:cxnLst/>
            <a:rect l="l" t="t" r="r" b="b"/>
            <a:pathLst>
              <a:path w="42545" h="11429">
                <a:moveTo>
                  <a:pt x="13910" y="0"/>
                </a:moveTo>
                <a:lnTo>
                  <a:pt x="0" y="0"/>
                </a:lnTo>
                <a:lnTo>
                  <a:pt x="0" y="11156"/>
                </a:lnTo>
                <a:lnTo>
                  <a:pt x="41896" y="11156"/>
                </a:lnTo>
                <a:lnTo>
                  <a:pt x="42275" y="9998"/>
                </a:lnTo>
                <a:lnTo>
                  <a:pt x="39876" y="4217"/>
                </a:lnTo>
                <a:lnTo>
                  <a:pt x="33513" y="1249"/>
                </a:lnTo>
                <a:lnTo>
                  <a:pt x="24440" y="156"/>
                </a:lnTo>
                <a:lnTo>
                  <a:pt x="139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048261" y="5186650"/>
            <a:ext cx="0" cy="601345"/>
          </a:xfrm>
          <a:custGeom>
            <a:avLst/>
            <a:gdLst/>
            <a:ahLst/>
            <a:cxnLst/>
            <a:rect l="l" t="t" r="r" b="b"/>
            <a:pathLst>
              <a:path h="601345">
                <a:moveTo>
                  <a:pt x="0" y="60098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341628" y="4976453"/>
            <a:ext cx="0" cy="811530"/>
          </a:xfrm>
          <a:custGeom>
            <a:avLst/>
            <a:gdLst/>
            <a:ahLst/>
            <a:cxnLst/>
            <a:rect l="l" t="t" r="r" b="b"/>
            <a:pathLst>
              <a:path h="811529">
                <a:moveTo>
                  <a:pt x="0" y="81118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649362" y="4876550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91108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286843" y="5787638"/>
            <a:ext cx="2362835" cy="0"/>
          </a:xfrm>
          <a:custGeom>
            <a:avLst/>
            <a:gdLst/>
            <a:ahLst/>
            <a:cxnLst/>
            <a:rect l="l" t="t" r="r" b="b"/>
            <a:pathLst>
              <a:path w="2362835">
                <a:moveTo>
                  <a:pt x="0" y="0"/>
                </a:moveTo>
                <a:lnTo>
                  <a:pt x="2362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5755">
              <a:lnSpc>
                <a:spcPct val="100000"/>
              </a:lnSpc>
            </a:pPr>
            <a:r>
              <a:rPr spc="-5" dirty="0"/>
              <a:t>Map</a:t>
            </a:r>
            <a:r>
              <a:rPr spc="5" dirty="0"/>
              <a:t>p</a:t>
            </a:r>
            <a:r>
              <a:rPr spc="-5"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72946"/>
            <a:ext cx="155321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Segoe Print"/>
                <a:cs typeface="Segoe Print"/>
              </a:rPr>
              <a:t>Mapping:</a:t>
            </a:r>
            <a:endParaRPr sz="2000">
              <a:latin typeface="Segoe Print"/>
              <a:cs typeface="Segoe Prin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5250" y="2279650"/>
          <a:ext cx="6115050" cy="361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640079">
                <a:tc>
                  <a:txBody>
                    <a:bodyPr/>
                    <a:lstStyle/>
                    <a:p>
                      <a:pPr marL="85090" marR="3314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Old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gray</a:t>
                      </a:r>
                      <a:r>
                        <a:rPr sz="1800" spc="-8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level 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values</a:t>
                      </a:r>
                      <a:endParaRPr sz="18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22606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New gray</a:t>
                      </a:r>
                      <a:r>
                        <a:rPr sz="1800" spc="-7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level 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values</a:t>
                      </a:r>
                      <a:endParaRPr sz="18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572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Frequency</a:t>
                      </a:r>
                      <a:r>
                        <a:rPr sz="1800" spc="-7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of  occurrence</a:t>
                      </a:r>
                      <a:endParaRPr sz="18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Segoe Print"/>
                          <a:cs typeface="Segoe Print"/>
                        </a:rPr>
                        <a:t>0</a:t>
                      </a:r>
                      <a:endParaRPr sz="18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Segoe Print"/>
                          <a:cs typeface="Segoe Print"/>
                        </a:rPr>
                        <a:t>1</a:t>
                      </a:r>
                      <a:endParaRPr sz="18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790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Segoe Print"/>
                          <a:cs typeface="Segoe Print"/>
                        </a:rPr>
                        <a:t>1</a:t>
                      </a:r>
                      <a:endParaRPr sz="18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Segoe Print"/>
                          <a:cs typeface="Segoe Print"/>
                        </a:rPr>
                        <a:t>3</a:t>
                      </a:r>
                      <a:endParaRPr sz="18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1023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egoe Print"/>
                          <a:cs typeface="Segoe Print"/>
                        </a:rPr>
                        <a:t>2</a:t>
                      </a:r>
                      <a:endParaRPr sz="18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egoe Print"/>
                          <a:cs typeface="Segoe Print"/>
                        </a:rPr>
                        <a:t>5</a:t>
                      </a:r>
                      <a:endParaRPr sz="18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850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egoe Print"/>
                          <a:cs typeface="Segoe Print"/>
                        </a:rPr>
                        <a:t>3</a:t>
                      </a:r>
                      <a:endParaRPr sz="18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egoe Print"/>
                          <a:cs typeface="Segoe Print"/>
                        </a:rPr>
                        <a:t>6</a:t>
                      </a:r>
                      <a:endParaRPr sz="18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656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egoe Print"/>
                          <a:cs typeface="Segoe Print"/>
                        </a:rPr>
                        <a:t>4</a:t>
                      </a:r>
                      <a:endParaRPr sz="18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egoe Print"/>
                          <a:cs typeface="Segoe Print"/>
                        </a:rPr>
                        <a:t>6</a:t>
                      </a:r>
                      <a:endParaRPr sz="18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329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egoe Print"/>
                          <a:cs typeface="Segoe Print"/>
                        </a:rPr>
                        <a:t>5</a:t>
                      </a:r>
                      <a:endParaRPr sz="18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egoe Print"/>
                          <a:cs typeface="Segoe Print"/>
                        </a:rPr>
                        <a:t>7</a:t>
                      </a:r>
                      <a:endParaRPr sz="18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245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egoe Print"/>
                          <a:cs typeface="Segoe Print"/>
                        </a:rPr>
                        <a:t>6</a:t>
                      </a:r>
                      <a:endParaRPr sz="18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egoe Print"/>
                          <a:cs typeface="Segoe Print"/>
                        </a:rPr>
                        <a:t>7</a:t>
                      </a:r>
                      <a:endParaRPr sz="18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122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egoe Print"/>
                          <a:cs typeface="Segoe Print"/>
                        </a:rPr>
                        <a:t>7</a:t>
                      </a:r>
                      <a:endParaRPr sz="18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Segoe Print"/>
                          <a:cs typeface="Segoe Print"/>
                        </a:rPr>
                        <a:t>7</a:t>
                      </a:r>
                      <a:endParaRPr sz="18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81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5740">
              <a:lnSpc>
                <a:spcPct val="100000"/>
              </a:lnSpc>
            </a:pPr>
            <a:r>
              <a:rPr spc="-5" dirty="0"/>
              <a:t>Histogram</a:t>
            </a:r>
            <a:r>
              <a:rPr spc="-65" dirty="0"/>
              <a:t> </a:t>
            </a:r>
            <a:r>
              <a:rPr dirty="0"/>
              <a:t>equalization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98172" y="4008075"/>
            <a:ext cx="1960198" cy="2365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69019" y="3974298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13995" y="3977675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69019" y="6108255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13995" y="6111621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09930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13995" y="3977675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69019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3096" y="3977675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9019" y="6108255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13995" y="6111621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69019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73096" y="3977675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69019" y="6074305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339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3096" y="6077680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69019" y="3974298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9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73096" y="4004578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2590" y="6074305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339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6654" y="6077680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2590" y="3974298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9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6654" y="4004578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56072" y="6074305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339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60136" y="6077680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56072" y="3974298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9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60136" y="4004578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49554" y="6074305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339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53618" y="6077680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49554" y="3974298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9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53618" y="4004578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43036" y="6074305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339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47101" y="6077680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43036" y="3974298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9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47100" y="4004578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36518" y="6074305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339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40710" y="6077680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36518" y="3974298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9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40710" y="4004578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69019" y="6108255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05979" y="6111621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69160" y="610825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73225" y="6111621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69019" y="5844742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05979" y="5848107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69160" y="5844742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73225" y="5848107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69019" y="558823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05979" y="559159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69160" y="558823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73225" y="559159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69019" y="5331483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05979" y="533485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69160" y="5331483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73225" y="533485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69019" y="5074901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05979" y="5078277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69160" y="5074901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73225" y="5078277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69019" y="481842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05979" y="4821800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69160" y="481842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73225" y="4821800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69019" y="4561631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05979" y="4565007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69160" y="4561631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73224" y="4565007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69019" y="430515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05979" y="4308530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69160" y="430515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73224" y="4308530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69019" y="4041926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05979" y="4045301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69160" y="4041926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73224" y="4045301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595386" y="3986681"/>
            <a:ext cx="255904" cy="218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5" dirty="0">
                <a:latin typeface="Arial"/>
                <a:cs typeface="Arial"/>
              </a:rPr>
              <a:t>1600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700" spc="55" dirty="0">
                <a:latin typeface="Arial"/>
                <a:cs typeface="Arial"/>
              </a:rPr>
              <a:t>1400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55" dirty="0">
                <a:latin typeface="Arial"/>
                <a:cs typeface="Arial"/>
              </a:rPr>
              <a:t>1200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00" spc="55" dirty="0">
                <a:latin typeface="Arial"/>
                <a:cs typeface="Arial"/>
              </a:rPr>
              <a:t>1000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</a:pPr>
            <a:r>
              <a:rPr sz="700" spc="55" dirty="0">
                <a:latin typeface="Arial"/>
                <a:cs typeface="Arial"/>
              </a:rPr>
              <a:t>800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</a:pPr>
            <a:r>
              <a:rPr sz="700" spc="55" dirty="0">
                <a:latin typeface="Arial"/>
                <a:cs typeface="Arial"/>
              </a:rPr>
              <a:t>600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700" spc="55" dirty="0">
                <a:latin typeface="Arial"/>
                <a:cs typeface="Arial"/>
              </a:rPr>
              <a:t>400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</a:pPr>
            <a:r>
              <a:rPr sz="700" spc="55" dirty="0">
                <a:latin typeface="Arial"/>
                <a:cs typeface="Arial"/>
              </a:rPr>
              <a:t>200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430"/>
              </a:spcBef>
            </a:pPr>
            <a:r>
              <a:rPr sz="700" spc="75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869019" y="3974298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13995" y="3977675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69019" y="6108255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413995" y="6111621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409930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413995" y="3977675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69019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73096" y="3977675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869019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6901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41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85302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54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01915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10056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2633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50776" y="4149960"/>
            <a:ext cx="0" cy="1958339"/>
          </a:xfrm>
          <a:custGeom>
            <a:avLst/>
            <a:gdLst/>
            <a:ahLst/>
            <a:cxnLst/>
            <a:rect l="l" t="t" r="r" b="b"/>
            <a:pathLst>
              <a:path h="1958339">
                <a:moveTo>
                  <a:pt x="0" y="19582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950776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705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98335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99963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00777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032215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04035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04849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54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073253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081395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089536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113973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122115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13841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146551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16283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17913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187271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11708" y="4041926"/>
            <a:ext cx="0" cy="2066925"/>
          </a:xfrm>
          <a:custGeom>
            <a:avLst/>
            <a:gdLst/>
            <a:ahLst/>
            <a:cxnLst/>
            <a:rect l="l" t="t" r="r" b="b"/>
            <a:pathLst>
              <a:path h="2066925">
                <a:moveTo>
                  <a:pt x="0" y="20663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21985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227991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41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252733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6088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7717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285311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30160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31789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334172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34232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35860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366751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38304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39932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423766" y="4163464"/>
            <a:ext cx="0" cy="1945005"/>
          </a:xfrm>
          <a:custGeom>
            <a:avLst/>
            <a:gdLst/>
            <a:ahLst/>
            <a:cxnLst/>
            <a:rect l="l" t="t" r="r" b="b"/>
            <a:pathLst>
              <a:path h="1945004">
                <a:moveTo>
                  <a:pt x="0" y="194479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423766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41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44036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45665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46480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481086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505523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50552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521806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98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546205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55433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56259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586976" y="4318658"/>
            <a:ext cx="0" cy="1790064"/>
          </a:xfrm>
          <a:custGeom>
            <a:avLst/>
            <a:gdLst/>
            <a:ahLst/>
            <a:cxnLst/>
            <a:rect l="l" t="t" r="r" b="b"/>
            <a:pathLst>
              <a:path h="1790064">
                <a:moveTo>
                  <a:pt x="0" y="178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595105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67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60323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67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619872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63612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65238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668771" y="4082333"/>
            <a:ext cx="0" cy="2026285"/>
          </a:xfrm>
          <a:custGeom>
            <a:avLst/>
            <a:gdLst/>
            <a:ahLst/>
            <a:cxnLst/>
            <a:rect l="l" t="t" r="r" b="b"/>
            <a:pathLst>
              <a:path h="2026285">
                <a:moveTo>
                  <a:pt x="0" y="202592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67690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693158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709415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71754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733928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74205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766443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774572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67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9121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9933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81559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83185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848238" y="4318658"/>
            <a:ext cx="0" cy="1790064"/>
          </a:xfrm>
          <a:custGeom>
            <a:avLst/>
            <a:gdLst/>
            <a:ahLst/>
            <a:cxnLst/>
            <a:rect l="l" t="t" r="r" b="b"/>
            <a:pathLst>
              <a:path h="1790064">
                <a:moveTo>
                  <a:pt x="0" y="178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85636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872625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888882" y="4534728"/>
            <a:ext cx="0" cy="1573530"/>
          </a:xfrm>
          <a:custGeom>
            <a:avLst/>
            <a:gdLst/>
            <a:ahLst/>
            <a:cxnLst/>
            <a:rect l="l" t="t" r="r" b="b"/>
            <a:pathLst>
              <a:path h="1573529">
                <a:moveTo>
                  <a:pt x="0" y="157352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897011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913395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937781" y="4446844"/>
            <a:ext cx="0" cy="1661795"/>
          </a:xfrm>
          <a:custGeom>
            <a:avLst/>
            <a:gdLst/>
            <a:ahLst/>
            <a:cxnLst/>
            <a:rect l="l" t="t" r="r" b="b"/>
            <a:pathLst>
              <a:path h="1661795">
                <a:moveTo>
                  <a:pt x="0" y="166141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937781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95403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67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97067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78806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9506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9576" y="4419941"/>
            <a:ext cx="0" cy="1688464"/>
          </a:xfrm>
          <a:custGeom>
            <a:avLst/>
            <a:gdLst/>
            <a:ahLst/>
            <a:cxnLst/>
            <a:rect l="l" t="t" r="r" b="b"/>
            <a:pathLst>
              <a:path h="1688464">
                <a:moveTo>
                  <a:pt x="0" y="168831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1957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3583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60220" y="4446844"/>
            <a:ext cx="0" cy="1661795"/>
          </a:xfrm>
          <a:custGeom>
            <a:avLst/>
            <a:gdLst/>
            <a:ahLst/>
            <a:cxnLst/>
            <a:rect l="l" t="t" r="r" b="b"/>
            <a:pathLst>
              <a:path h="1661795">
                <a:moveTo>
                  <a:pt x="0" y="166141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6834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076605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100991" y="4730646"/>
            <a:ext cx="0" cy="1377950"/>
          </a:xfrm>
          <a:custGeom>
            <a:avLst/>
            <a:gdLst/>
            <a:ahLst/>
            <a:cxnLst/>
            <a:rect l="l" t="t" r="r" b="b"/>
            <a:pathLst>
              <a:path h="1377950">
                <a:moveTo>
                  <a:pt x="0" y="137760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10912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117248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141762" y="5162784"/>
            <a:ext cx="0" cy="945515"/>
          </a:xfrm>
          <a:custGeom>
            <a:avLst/>
            <a:gdLst/>
            <a:ahLst/>
            <a:cxnLst/>
            <a:rect l="l" t="t" r="r" b="b"/>
            <a:pathLst>
              <a:path h="945514">
                <a:moveTo>
                  <a:pt x="0" y="9454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15014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158273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182786" y="5284323"/>
            <a:ext cx="0" cy="824230"/>
          </a:xfrm>
          <a:custGeom>
            <a:avLst/>
            <a:gdLst/>
            <a:ahLst/>
            <a:cxnLst/>
            <a:rect l="l" t="t" r="r" b="b"/>
            <a:pathLst>
              <a:path h="824229">
                <a:moveTo>
                  <a:pt x="0" y="82393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190915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07172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23430" y="5385605"/>
            <a:ext cx="0" cy="723265"/>
          </a:xfrm>
          <a:custGeom>
            <a:avLst/>
            <a:gdLst/>
            <a:ahLst/>
            <a:cxnLst/>
            <a:rect l="l" t="t" r="r" b="b"/>
            <a:pathLst>
              <a:path h="723264">
                <a:moveTo>
                  <a:pt x="0" y="7226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23155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247943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56072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7232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8858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313100" y="5365455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7428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31310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640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329611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345996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362253" y="5453233"/>
            <a:ext cx="0" cy="655320"/>
          </a:xfrm>
          <a:custGeom>
            <a:avLst/>
            <a:gdLst/>
            <a:ahLst/>
            <a:cxnLst/>
            <a:rect l="l" t="t" r="r" b="b"/>
            <a:pathLst>
              <a:path h="655320">
                <a:moveTo>
                  <a:pt x="0" y="65502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370382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38664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402897" y="5459984"/>
            <a:ext cx="0" cy="648335"/>
          </a:xfrm>
          <a:custGeom>
            <a:avLst/>
            <a:gdLst/>
            <a:ahLst/>
            <a:cxnLst/>
            <a:rect l="l" t="t" r="r" b="b"/>
            <a:pathLst>
              <a:path h="648335">
                <a:moveTo>
                  <a:pt x="0" y="6482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411153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42741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443668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45179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46805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492567" y="5439517"/>
            <a:ext cx="0" cy="669290"/>
          </a:xfrm>
          <a:custGeom>
            <a:avLst/>
            <a:gdLst/>
            <a:ahLst/>
            <a:cxnLst/>
            <a:rect l="l" t="t" r="r" b="b"/>
            <a:pathLst>
              <a:path h="669289">
                <a:moveTo>
                  <a:pt x="0" y="66873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49256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67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50907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533592" y="5493640"/>
            <a:ext cx="0" cy="614680"/>
          </a:xfrm>
          <a:custGeom>
            <a:avLst/>
            <a:gdLst/>
            <a:ahLst/>
            <a:cxnLst/>
            <a:rect l="l" t="t" r="r" b="b"/>
            <a:pathLst>
              <a:path h="614679">
                <a:moveTo>
                  <a:pt x="0" y="6146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533592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54984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56610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582491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59062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615006" y="5473489"/>
            <a:ext cx="0" cy="635000"/>
          </a:xfrm>
          <a:custGeom>
            <a:avLst/>
            <a:gdLst/>
            <a:ahLst/>
            <a:cxnLst/>
            <a:rect l="l" t="t" r="r" b="b"/>
            <a:pathLst>
              <a:path h="635000">
                <a:moveTo>
                  <a:pt x="0" y="63476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623135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63126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655777" y="5331483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77677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663905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67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67203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67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696801" y="4480816"/>
            <a:ext cx="0" cy="1627505"/>
          </a:xfrm>
          <a:custGeom>
            <a:avLst/>
            <a:gdLst/>
            <a:ahLst/>
            <a:cxnLst/>
            <a:rect l="l" t="t" r="r" b="b"/>
            <a:pathLst>
              <a:path h="1627504">
                <a:moveTo>
                  <a:pt x="0" y="16274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70493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72118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737445" y="5223448"/>
            <a:ext cx="0" cy="885190"/>
          </a:xfrm>
          <a:custGeom>
            <a:avLst/>
            <a:gdLst/>
            <a:ahLst/>
            <a:cxnLst/>
            <a:rect l="l" t="t" r="r" b="b"/>
            <a:pathLst>
              <a:path h="885189">
                <a:moveTo>
                  <a:pt x="0" y="88480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74557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761958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778215" y="5196439"/>
            <a:ext cx="0" cy="911860"/>
          </a:xfrm>
          <a:custGeom>
            <a:avLst/>
            <a:gdLst/>
            <a:ahLst/>
            <a:cxnLst/>
            <a:rect l="l" t="t" r="r" b="b"/>
            <a:pathLst>
              <a:path h="911860">
                <a:moveTo>
                  <a:pt x="0" y="9118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78634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802602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1073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27115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843373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67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868140" y="5169536"/>
            <a:ext cx="0" cy="939165"/>
          </a:xfrm>
          <a:custGeom>
            <a:avLst/>
            <a:gdLst/>
            <a:ahLst/>
            <a:cxnLst/>
            <a:rect l="l" t="t" r="r" b="b"/>
            <a:pathLst>
              <a:path h="939164">
                <a:moveTo>
                  <a:pt x="0" y="9387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86814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88439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908783" y="5068254"/>
            <a:ext cx="0" cy="1040130"/>
          </a:xfrm>
          <a:custGeom>
            <a:avLst/>
            <a:gdLst/>
            <a:ahLst/>
            <a:cxnLst/>
            <a:rect l="l" t="t" r="r" b="b"/>
            <a:pathLst>
              <a:path h="1040129">
                <a:moveTo>
                  <a:pt x="0" y="104000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908783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925168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941425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957683" y="4872336"/>
            <a:ext cx="0" cy="1236345"/>
          </a:xfrm>
          <a:custGeom>
            <a:avLst/>
            <a:gdLst/>
            <a:ahLst/>
            <a:cxnLst/>
            <a:rect l="l" t="t" r="r" b="b"/>
            <a:pathLst>
              <a:path h="1236345">
                <a:moveTo>
                  <a:pt x="0" y="1235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965811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8206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006582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006582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02284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67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039478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04760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06386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088377" y="4561631"/>
            <a:ext cx="0" cy="1546860"/>
          </a:xfrm>
          <a:custGeom>
            <a:avLst/>
            <a:gdLst/>
            <a:ahLst/>
            <a:cxnLst/>
            <a:rect l="l" t="t" r="r" b="b"/>
            <a:pathLst>
              <a:path h="1546860">
                <a:moveTo>
                  <a:pt x="0" y="154662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096506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104635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129021" y="4852079"/>
            <a:ext cx="0" cy="1256665"/>
          </a:xfrm>
          <a:custGeom>
            <a:avLst/>
            <a:gdLst/>
            <a:ahLst/>
            <a:cxnLst/>
            <a:rect l="l" t="t" r="r" b="b"/>
            <a:pathLst>
              <a:path h="1256664">
                <a:moveTo>
                  <a:pt x="0" y="12561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13715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14527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169792" y="4811672"/>
            <a:ext cx="0" cy="1296670"/>
          </a:xfrm>
          <a:custGeom>
            <a:avLst/>
            <a:gdLst/>
            <a:ahLst/>
            <a:cxnLst/>
            <a:rect l="l" t="t" r="r" b="b"/>
            <a:pathLst>
              <a:path h="1296670">
                <a:moveTo>
                  <a:pt x="0" y="129658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17792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18604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210435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218945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235203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251460" y="4703637"/>
            <a:ext cx="0" cy="1404620"/>
          </a:xfrm>
          <a:custGeom>
            <a:avLst/>
            <a:gdLst/>
            <a:ahLst/>
            <a:cxnLst/>
            <a:rect l="l" t="t" r="r" b="b"/>
            <a:pathLst>
              <a:path h="1404620">
                <a:moveTo>
                  <a:pt x="0" y="140461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259716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275973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284102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30036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31661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333001" y="4953467"/>
            <a:ext cx="0" cy="1155065"/>
          </a:xfrm>
          <a:custGeom>
            <a:avLst/>
            <a:gdLst/>
            <a:ahLst/>
            <a:cxnLst/>
            <a:rect l="l" t="t" r="r" b="b"/>
            <a:pathLst>
              <a:path h="1155064">
                <a:moveTo>
                  <a:pt x="0" y="115478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34113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35738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381774" y="3974298"/>
            <a:ext cx="0" cy="2134235"/>
          </a:xfrm>
          <a:custGeom>
            <a:avLst/>
            <a:gdLst/>
            <a:ahLst/>
            <a:cxnLst/>
            <a:rect l="l" t="t" r="r" b="b"/>
            <a:pathLst>
              <a:path h="2134235">
                <a:moveTo>
                  <a:pt x="0" y="21339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38177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67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398412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422798" y="4825176"/>
            <a:ext cx="0" cy="1283335"/>
          </a:xfrm>
          <a:custGeom>
            <a:avLst/>
            <a:gdLst/>
            <a:ahLst/>
            <a:cxnLst/>
            <a:rect l="l" t="t" r="r" b="b"/>
            <a:pathLst>
              <a:path h="1283335">
                <a:moveTo>
                  <a:pt x="0" y="12830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42279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439183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463569" y="5061502"/>
            <a:ext cx="0" cy="1047115"/>
          </a:xfrm>
          <a:custGeom>
            <a:avLst/>
            <a:gdLst/>
            <a:ahLst/>
            <a:cxnLst/>
            <a:rect l="l" t="t" r="r" b="b"/>
            <a:pathLst>
              <a:path h="1047114">
                <a:moveTo>
                  <a:pt x="0" y="104675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46356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479826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496211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51246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52059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536855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553112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767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561368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640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57787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602392" y="4224023"/>
            <a:ext cx="0" cy="1884680"/>
          </a:xfrm>
          <a:custGeom>
            <a:avLst/>
            <a:gdLst/>
            <a:ahLst/>
            <a:cxnLst/>
            <a:rect l="l" t="t" r="r" b="b"/>
            <a:pathLst>
              <a:path h="1884679">
                <a:moveTo>
                  <a:pt x="0" y="188423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602393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61865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643036" y="5176288"/>
            <a:ext cx="0" cy="932180"/>
          </a:xfrm>
          <a:custGeom>
            <a:avLst/>
            <a:gdLst/>
            <a:ahLst/>
            <a:cxnLst/>
            <a:rect l="l" t="t" r="r" b="b"/>
            <a:pathLst>
              <a:path h="932179">
                <a:moveTo>
                  <a:pt x="0" y="93196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651165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65929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683806" y="5365455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7428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691935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70006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724450" y="5446269"/>
            <a:ext cx="0" cy="662305"/>
          </a:xfrm>
          <a:custGeom>
            <a:avLst/>
            <a:gdLst/>
            <a:ahLst/>
            <a:cxnLst/>
            <a:rect l="l" t="t" r="r" b="b"/>
            <a:pathLst>
              <a:path h="662304">
                <a:moveTo>
                  <a:pt x="0" y="6619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732706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640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74896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767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765602" y="5527295"/>
            <a:ext cx="0" cy="581025"/>
          </a:xfrm>
          <a:custGeom>
            <a:avLst/>
            <a:gdLst/>
            <a:ahLst/>
            <a:cxnLst/>
            <a:rect l="l" t="t" r="r" b="b"/>
            <a:pathLst>
              <a:path h="581025">
                <a:moveTo>
                  <a:pt x="0" y="58096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773731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789988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806245" y="5547552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4">
                <a:moveTo>
                  <a:pt x="0" y="5607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81437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830632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847016" y="5621910"/>
            <a:ext cx="0" cy="486409"/>
          </a:xfrm>
          <a:custGeom>
            <a:avLst/>
            <a:gdLst/>
            <a:ahLst/>
            <a:cxnLst/>
            <a:rect l="l" t="t" r="r" b="b"/>
            <a:pathLst>
              <a:path h="486410">
                <a:moveTo>
                  <a:pt x="0" y="48634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855145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871403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895789" y="5331483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77677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89578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912173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767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936940" y="5723224"/>
            <a:ext cx="0" cy="385445"/>
          </a:xfrm>
          <a:custGeom>
            <a:avLst/>
            <a:gdLst/>
            <a:ahLst/>
            <a:cxnLst/>
            <a:rect l="l" t="t" r="r" b="b"/>
            <a:pathLst>
              <a:path h="385445">
                <a:moveTo>
                  <a:pt x="0" y="38503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93694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953198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977584" y="5763642"/>
            <a:ext cx="0" cy="344805"/>
          </a:xfrm>
          <a:custGeom>
            <a:avLst/>
            <a:gdLst/>
            <a:ahLst/>
            <a:cxnLst/>
            <a:rect l="l" t="t" r="r" b="b"/>
            <a:pathLst>
              <a:path h="344804">
                <a:moveTo>
                  <a:pt x="0" y="34461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97758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993842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7010226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026483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034612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058998" y="5648866"/>
            <a:ext cx="0" cy="459740"/>
          </a:xfrm>
          <a:custGeom>
            <a:avLst/>
            <a:gdLst/>
            <a:ahLst/>
            <a:cxnLst/>
            <a:rect l="l" t="t" r="r" b="b"/>
            <a:pathLst>
              <a:path h="459739">
                <a:moveTo>
                  <a:pt x="0" y="4593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067127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075383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099769" y="5905627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262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710827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116408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132665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157051" y="5946056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16219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16518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7173435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7197821" y="5959528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14872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20595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21407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238593" y="5959528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14872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246721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25485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279236" y="5986474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12178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287746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304003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320260" y="5892155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2161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328389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344774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361032" y="6027156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8109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369160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385418" y="610527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80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409931" y="5183040"/>
            <a:ext cx="0" cy="925830"/>
          </a:xfrm>
          <a:custGeom>
            <a:avLst/>
            <a:gdLst/>
            <a:ahLst/>
            <a:cxnLst/>
            <a:rect l="l" t="t" r="r" b="b"/>
            <a:pathLst>
              <a:path h="925829">
                <a:moveTo>
                  <a:pt x="0" y="92521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868280" y="6107517"/>
            <a:ext cx="3542388" cy="176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869019" y="6108255"/>
            <a:ext cx="3541395" cy="175895"/>
          </a:xfrm>
          <a:custGeom>
            <a:avLst/>
            <a:gdLst/>
            <a:ahLst/>
            <a:cxnLst/>
            <a:rect l="l" t="t" r="r" b="b"/>
            <a:pathLst>
              <a:path w="3541395" h="175895">
                <a:moveTo>
                  <a:pt x="0" y="0"/>
                </a:moveTo>
                <a:lnTo>
                  <a:pt x="3540911" y="0"/>
                </a:lnTo>
                <a:lnTo>
                  <a:pt x="3540911" y="175408"/>
                </a:lnTo>
                <a:lnTo>
                  <a:pt x="0" y="175408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869019" y="6283664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413995" y="628702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869019" y="6108255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413995" y="6111621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409931" y="6108255"/>
            <a:ext cx="0" cy="175895"/>
          </a:xfrm>
          <a:custGeom>
            <a:avLst/>
            <a:gdLst/>
            <a:ahLst/>
            <a:cxnLst/>
            <a:rect l="l" t="t" r="r" b="b"/>
            <a:pathLst>
              <a:path h="175895">
                <a:moveTo>
                  <a:pt x="0" y="0"/>
                </a:moveTo>
                <a:lnTo>
                  <a:pt x="0" y="1754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413995" y="628702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3869019" y="6108255"/>
            <a:ext cx="0" cy="175895"/>
          </a:xfrm>
          <a:custGeom>
            <a:avLst/>
            <a:gdLst/>
            <a:ahLst/>
            <a:cxnLst/>
            <a:rect l="l" t="t" r="r" b="b"/>
            <a:pathLst>
              <a:path h="175895">
                <a:moveTo>
                  <a:pt x="0" y="0"/>
                </a:moveTo>
                <a:lnTo>
                  <a:pt x="0" y="1754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873096" y="628702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869019" y="6283664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413995" y="628702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869019" y="6108255"/>
            <a:ext cx="0" cy="175895"/>
          </a:xfrm>
          <a:custGeom>
            <a:avLst/>
            <a:gdLst/>
            <a:ahLst/>
            <a:cxnLst/>
            <a:rect l="l" t="t" r="r" b="b"/>
            <a:pathLst>
              <a:path h="175895">
                <a:moveTo>
                  <a:pt x="0" y="0"/>
                </a:moveTo>
                <a:lnTo>
                  <a:pt x="0" y="1754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873096" y="628702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869019" y="6249977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3368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873096" y="6253353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869019" y="6108255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9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873096" y="6138566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 txBox="1"/>
          <p:nvPr/>
        </p:nvSpPr>
        <p:spPr>
          <a:xfrm>
            <a:off x="3831882" y="6302809"/>
            <a:ext cx="84455" cy="11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75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360" name="object 360"/>
          <p:cNvSpPr/>
          <p:nvPr/>
        </p:nvSpPr>
        <p:spPr>
          <a:xfrm>
            <a:off x="4562590" y="6249977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3368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566654" y="6253353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562590" y="6108255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9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566654" y="6138566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 txBox="1"/>
          <p:nvPr/>
        </p:nvSpPr>
        <p:spPr>
          <a:xfrm>
            <a:off x="4492824" y="6302809"/>
            <a:ext cx="139700" cy="11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5" dirty="0">
                <a:latin typeface="Arial"/>
                <a:cs typeface="Arial"/>
              </a:rPr>
              <a:t>50</a:t>
            </a:r>
            <a:endParaRPr sz="700">
              <a:latin typeface="Arial"/>
              <a:cs typeface="Arial"/>
            </a:endParaRPr>
          </a:p>
        </p:txBody>
      </p:sp>
      <p:sp>
        <p:nvSpPr>
          <p:cNvPr id="365" name="object 365"/>
          <p:cNvSpPr/>
          <p:nvPr/>
        </p:nvSpPr>
        <p:spPr>
          <a:xfrm>
            <a:off x="5256072" y="6249977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3368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260136" y="6253353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256072" y="6108255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9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260136" y="6138566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 txBox="1"/>
          <p:nvPr/>
        </p:nvSpPr>
        <p:spPr>
          <a:xfrm>
            <a:off x="5161958" y="6302809"/>
            <a:ext cx="196850" cy="11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5" dirty="0">
                <a:latin typeface="Arial"/>
                <a:cs typeface="Arial"/>
              </a:rPr>
              <a:t>100</a:t>
            </a:r>
            <a:endParaRPr sz="700">
              <a:latin typeface="Arial"/>
              <a:cs typeface="Arial"/>
            </a:endParaRPr>
          </a:p>
        </p:txBody>
      </p:sp>
      <p:sp>
        <p:nvSpPr>
          <p:cNvPr id="370" name="object 370"/>
          <p:cNvSpPr/>
          <p:nvPr/>
        </p:nvSpPr>
        <p:spPr>
          <a:xfrm>
            <a:off x="5949554" y="6249977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3368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953618" y="6253353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949554" y="6108255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9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953618" y="6138566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 txBox="1"/>
          <p:nvPr/>
        </p:nvSpPr>
        <p:spPr>
          <a:xfrm>
            <a:off x="5855440" y="6302809"/>
            <a:ext cx="196850" cy="11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5" dirty="0">
                <a:latin typeface="Arial"/>
                <a:cs typeface="Arial"/>
              </a:rPr>
              <a:t>150</a:t>
            </a:r>
            <a:endParaRPr sz="700">
              <a:latin typeface="Arial"/>
              <a:cs typeface="Arial"/>
            </a:endParaRPr>
          </a:p>
        </p:txBody>
      </p:sp>
      <p:sp>
        <p:nvSpPr>
          <p:cNvPr id="375" name="object 375"/>
          <p:cNvSpPr/>
          <p:nvPr/>
        </p:nvSpPr>
        <p:spPr>
          <a:xfrm>
            <a:off x="6643036" y="6249977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3368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647101" y="6253353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643036" y="6108255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9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647101" y="6138566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 txBox="1"/>
          <p:nvPr/>
        </p:nvSpPr>
        <p:spPr>
          <a:xfrm>
            <a:off x="6548668" y="6302809"/>
            <a:ext cx="196850" cy="11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5" dirty="0">
                <a:latin typeface="Arial"/>
                <a:cs typeface="Arial"/>
              </a:rPr>
              <a:t>200</a:t>
            </a:r>
            <a:endParaRPr sz="700">
              <a:latin typeface="Arial"/>
              <a:cs typeface="Arial"/>
            </a:endParaRPr>
          </a:p>
        </p:txBody>
      </p:sp>
      <p:sp>
        <p:nvSpPr>
          <p:cNvPr id="380" name="object 380"/>
          <p:cNvSpPr/>
          <p:nvPr/>
        </p:nvSpPr>
        <p:spPr>
          <a:xfrm>
            <a:off x="7336518" y="6249977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3368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340710" y="6253353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336518" y="6108255"/>
            <a:ext cx="0" cy="27305"/>
          </a:xfrm>
          <a:custGeom>
            <a:avLst/>
            <a:gdLst/>
            <a:ahLst/>
            <a:cxnLst/>
            <a:rect l="l" t="t" r="r" b="b"/>
            <a:pathLst>
              <a:path h="27304">
                <a:moveTo>
                  <a:pt x="0" y="0"/>
                </a:moveTo>
                <a:lnTo>
                  <a:pt x="0" y="269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340710" y="6138566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 txBox="1"/>
          <p:nvPr/>
        </p:nvSpPr>
        <p:spPr>
          <a:xfrm>
            <a:off x="7242150" y="6302809"/>
            <a:ext cx="196850" cy="11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5" dirty="0">
                <a:latin typeface="Arial"/>
                <a:cs typeface="Arial"/>
              </a:rPr>
              <a:t>250</a:t>
            </a:r>
            <a:endParaRPr sz="700">
              <a:latin typeface="Arial"/>
              <a:cs typeface="Arial"/>
            </a:endParaRPr>
          </a:p>
        </p:txBody>
      </p:sp>
      <p:sp>
        <p:nvSpPr>
          <p:cNvPr id="385" name="object 385"/>
          <p:cNvSpPr/>
          <p:nvPr/>
        </p:nvSpPr>
        <p:spPr>
          <a:xfrm>
            <a:off x="3869019" y="6108255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3905979" y="6111621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369160" y="610825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373225" y="6111621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3869019" y="6195833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3905979" y="619919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369160" y="6195833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373225" y="619919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3869019" y="628366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3905979" y="628702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369160" y="628366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373225" y="628702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869019" y="6283664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413995" y="628702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869019" y="6108255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413995" y="6111621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409931" y="6108255"/>
            <a:ext cx="0" cy="175895"/>
          </a:xfrm>
          <a:custGeom>
            <a:avLst/>
            <a:gdLst/>
            <a:ahLst/>
            <a:cxnLst/>
            <a:rect l="l" t="t" r="r" b="b"/>
            <a:pathLst>
              <a:path h="175895">
                <a:moveTo>
                  <a:pt x="0" y="0"/>
                </a:moveTo>
                <a:lnTo>
                  <a:pt x="0" y="1754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413995" y="628702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869019" y="6108255"/>
            <a:ext cx="0" cy="175895"/>
          </a:xfrm>
          <a:custGeom>
            <a:avLst/>
            <a:gdLst/>
            <a:ahLst/>
            <a:cxnLst/>
            <a:rect l="l" t="t" r="r" b="b"/>
            <a:pathLst>
              <a:path h="175895">
                <a:moveTo>
                  <a:pt x="0" y="0"/>
                </a:moveTo>
                <a:lnTo>
                  <a:pt x="0" y="1754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3873096" y="628702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6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28600" y="946403"/>
            <a:ext cx="3299460" cy="3066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3276600" y="940308"/>
            <a:ext cx="4565904" cy="2973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dirty="0"/>
              <a:t>Histogram matching or</a:t>
            </a:r>
            <a:r>
              <a:rPr spc="-120" dirty="0"/>
              <a:t> </a:t>
            </a:r>
            <a:r>
              <a:rPr spc="-5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72946"/>
            <a:ext cx="8003540" cy="391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Segoe Print"/>
                <a:cs typeface="Segoe Print"/>
              </a:rPr>
              <a:t>Specify the shape </a:t>
            </a:r>
            <a:r>
              <a:rPr sz="2000" spc="-5" dirty="0">
                <a:latin typeface="Segoe Print"/>
                <a:cs typeface="Segoe Print"/>
              </a:rPr>
              <a:t>of </a:t>
            </a:r>
            <a:r>
              <a:rPr sz="2000" dirty="0">
                <a:latin typeface="Segoe Print"/>
                <a:cs typeface="Segoe Print"/>
              </a:rPr>
              <a:t>the histogram we </a:t>
            </a:r>
            <a:r>
              <a:rPr sz="2000" spc="-5" dirty="0">
                <a:latin typeface="Segoe Print"/>
                <a:cs typeface="Segoe Print"/>
              </a:rPr>
              <a:t>wish </a:t>
            </a:r>
            <a:r>
              <a:rPr sz="2000" dirty="0">
                <a:latin typeface="Segoe Print"/>
                <a:cs typeface="Segoe Print"/>
              </a:rPr>
              <a:t>the</a:t>
            </a:r>
            <a:r>
              <a:rPr sz="2000" spc="-5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processed</a:t>
            </a:r>
            <a:endParaRPr sz="2000">
              <a:latin typeface="Segoe Print"/>
              <a:cs typeface="Segoe Print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Segoe Print"/>
                <a:cs typeface="Segoe Print"/>
              </a:rPr>
              <a:t>image </a:t>
            </a:r>
            <a:r>
              <a:rPr sz="2000" dirty="0">
                <a:latin typeface="Segoe Print"/>
                <a:cs typeface="Segoe Print"/>
              </a:rPr>
              <a:t>should</a:t>
            </a:r>
            <a:r>
              <a:rPr sz="2000" spc="-8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have</a:t>
            </a:r>
            <a:endParaRPr sz="2000">
              <a:latin typeface="Segoe Print"/>
              <a:cs typeface="Segoe Print"/>
            </a:endParaRPr>
          </a:p>
          <a:p>
            <a:pPr marL="355600" marR="5080" indent="-342900">
              <a:lnSpc>
                <a:spcPct val="140000"/>
              </a:lnSpc>
              <a:spcBef>
                <a:spcPts val="480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Segoe Print"/>
                <a:cs typeface="Segoe Print"/>
              </a:rPr>
              <a:t>The method used to generate a </a:t>
            </a:r>
            <a:r>
              <a:rPr sz="2000" spc="-5" dirty="0">
                <a:latin typeface="Segoe Print"/>
                <a:cs typeface="Segoe Print"/>
              </a:rPr>
              <a:t>processed </a:t>
            </a:r>
            <a:r>
              <a:rPr sz="2000" dirty="0">
                <a:latin typeface="Segoe Print"/>
                <a:cs typeface="Segoe Print"/>
              </a:rPr>
              <a:t>image that has</a:t>
            </a:r>
            <a:r>
              <a:rPr sz="2000" spc="-11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a  specified histogram </a:t>
            </a:r>
            <a:r>
              <a:rPr sz="2000" spc="-5" dirty="0">
                <a:latin typeface="Segoe Print"/>
                <a:cs typeface="Segoe Print"/>
              </a:rPr>
              <a:t>is </a:t>
            </a:r>
            <a:r>
              <a:rPr sz="2000" dirty="0">
                <a:latin typeface="Segoe Print"/>
                <a:cs typeface="Segoe Print"/>
              </a:rPr>
              <a:t>called histogram matching </a:t>
            </a:r>
            <a:r>
              <a:rPr sz="2000" spc="-5" dirty="0">
                <a:latin typeface="Segoe Print"/>
                <a:cs typeface="Segoe Print"/>
              </a:rPr>
              <a:t>or  </a:t>
            </a:r>
            <a:r>
              <a:rPr sz="2000" dirty="0">
                <a:latin typeface="Segoe Print"/>
                <a:cs typeface="Segoe Print"/>
              </a:rPr>
              <a:t>histogram</a:t>
            </a:r>
            <a:r>
              <a:rPr sz="2000" spc="-9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specification</a:t>
            </a:r>
            <a:endParaRPr sz="200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Segoe Print"/>
                <a:cs typeface="Segoe Print"/>
              </a:rPr>
              <a:t>Steps</a:t>
            </a:r>
            <a:r>
              <a:rPr sz="2000" spc="-10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involved:</a:t>
            </a:r>
            <a:endParaRPr sz="2000">
              <a:latin typeface="Segoe Print"/>
              <a:cs typeface="Segoe Print"/>
            </a:endParaRPr>
          </a:p>
          <a:p>
            <a:pPr marL="756285" lvl="1" indent="-286385">
              <a:lnSpc>
                <a:spcPct val="100000"/>
              </a:lnSpc>
              <a:spcBef>
                <a:spcPts val="1350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Segoe Print"/>
                <a:cs typeface="Segoe Print"/>
              </a:rPr>
              <a:t>Equalize </a:t>
            </a:r>
            <a:r>
              <a:rPr sz="1800" dirty="0">
                <a:latin typeface="Segoe Print"/>
                <a:cs typeface="Segoe Print"/>
              </a:rPr>
              <a:t>the </a:t>
            </a:r>
            <a:r>
              <a:rPr sz="1800" spc="-5" dirty="0">
                <a:latin typeface="Segoe Print"/>
                <a:cs typeface="Segoe Print"/>
              </a:rPr>
              <a:t>histogram of </a:t>
            </a:r>
            <a:r>
              <a:rPr sz="1800" dirty="0">
                <a:latin typeface="Segoe Print"/>
                <a:cs typeface="Segoe Print"/>
              </a:rPr>
              <a:t>the </a:t>
            </a:r>
            <a:r>
              <a:rPr sz="1800" spc="-5" dirty="0">
                <a:latin typeface="Segoe Print"/>
                <a:cs typeface="Segoe Print"/>
              </a:rPr>
              <a:t>input</a:t>
            </a:r>
            <a:r>
              <a:rPr sz="1800" spc="5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image</a:t>
            </a:r>
            <a:endParaRPr sz="1800">
              <a:latin typeface="Segoe Print"/>
              <a:cs typeface="Segoe Print"/>
            </a:endParaRPr>
          </a:p>
          <a:p>
            <a:pPr marL="756285" lvl="1" indent="-286385">
              <a:lnSpc>
                <a:spcPct val="100000"/>
              </a:lnSpc>
              <a:spcBef>
                <a:spcPts val="1295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Segoe Print"/>
                <a:cs typeface="Segoe Print"/>
              </a:rPr>
              <a:t>Equalize </a:t>
            </a:r>
            <a:r>
              <a:rPr sz="1800" dirty="0">
                <a:latin typeface="Segoe Print"/>
                <a:cs typeface="Segoe Print"/>
              </a:rPr>
              <a:t>the </a:t>
            </a:r>
            <a:r>
              <a:rPr sz="1800" spc="-5" dirty="0">
                <a:latin typeface="Segoe Print"/>
                <a:cs typeface="Segoe Print"/>
              </a:rPr>
              <a:t>specified</a:t>
            </a:r>
            <a:r>
              <a:rPr sz="1800" spc="5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histogram</a:t>
            </a:r>
            <a:endParaRPr sz="1800">
              <a:latin typeface="Segoe Print"/>
              <a:cs typeface="Segoe Print"/>
            </a:endParaRPr>
          </a:p>
          <a:p>
            <a:pPr marL="756285" lvl="1" indent="-286385">
              <a:lnSpc>
                <a:spcPct val="100000"/>
              </a:lnSpc>
              <a:spcBef>
                <a:spcPts val="1295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Segoe Print"/>
                <a:cs typeface="Segoe Print"/>
              </a:rPr>
              <a:t>Relate the two equalized</a:t>
            </a:r>
            <a:r>
              <a:rPr sz="1800" spc="6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histograms</a:t>
            </a:r>
            <a:endParaRPr sz="180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0205">
              <a:lnSpc>
                <a:spcPct val="100000"/>
              </a:lnSpc>
            </a:pPr>
            <a:r>
              <a:rPr spc="-5" dirty="0"/>
              <a:t>Histogram</a:t>
            </a:r>
            <a:r>
              <a:rPr spc="-75" dirty="0"/>
              <a:t> </a:t>
            </a:r>
            <a:r>
              <a:rPr dirty="0"/>
              <a:t>matching</a:t>
            </a:r>
          </a:p>
        </p:txBody>
      </p:sp>
      <p:sp>
        <p:nvSpPr>
          <p:cNvPr id="3" name="object 3"/>
          <p:cNvSpPr/>
          <p:nvPr/>
        </p:nvSpPr>
        <p:spPr>
          <a:xfrm>
            <a:off x="1600200" y="25527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76200"/>
                </a:lnTo>
                <a:lnTo>
                  <a:pt x="1130300" y="44450"/>
                </a:lnTo>
                <a:lnTo>
                  <a:pt x="1079500" y="44450"/>
                </a:lnTo>
                <a:lnTo>
                  <a:pt x="1079500" y="31750"/>
                </a:lnTo>
                <a:lnTo>
                  <a:pt x="1130300" y="31750"/>
                </a:lnTo>
                <a:lnTo>
                  <a:pt x="1066800" y="0"/>
                </a:lnTo>
                <a:close/>
              </a:path>
              <a:path w="1143000" h="76200">
                <a:moveTo>
                  <a:pt x="1066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1143000" h="76200">
                <a:moveTo>
                  <a:pt x="11303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130300" y="44450"/>
                </a:lnTo>
                <a:lnTo>
                  <a:pt x="1143000" y="38100"/>
                </a:lnTo>
                <a:lnTo>
                  <a:pt x="1130300" y="31750"/>
                </a:lnTo>
                <a:close/>
              </a:path>
            </a:pathLst>
          </a:custGeom>
          <a:solidFill>
            <a:srgbClr val="B6D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3200" y="2133600"/>
            <a:ext cx="28956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048000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31750" y="762000"/>
                </a:moveTo>
                <a:lnTo>
                  <a:pt x="0" y="762000"/>
                </a:lnTo>
                <a:lnTo>
                  <a:pt x="38100" y="838200"/>
                </a:lnTo>
                <a:lnTo>
                  <a:pt x="69850" y="774700"/>
                </a:lnTo>
                <a:lnTo>
                  <a:pt x="31750" y="774700"/>
                </a:lnTo>
                <a:lnTo>
                  <a:pt x="31750" y="762000"/>
                </a:lnTo>
                <a:close/>
              </a:path>
              <a:path w="76200" h="838200">
                <a:moveTo>
                  <a:pt x="44450" y="0"/>
                </a:moveTo>
                <a:lnTo>
                  <a:pt x="31750" y="0"/>
                </a:lnTo>
                <a:lnTo>
                  <a:pt x="31750" y="774700"/>
                </a:lnTo>
                <a:lnTo>
                  <a:pt x="44450" y="774700"/>
                </a:lnTo>
                <a:lnTo>
                  <a:pt x="44450" y="0"/>
                </a:lnTo>
                <a:close/>
              </a:path>
              <a:path w="76200" h="838200">
                <a:moveTo>
                  <a:pt x="76200" y="762000"/>
                </a:moveTo>
                <a:lnTo>
                  <a:pt x="44450" y="762000"/>
                </a:lnTo>
                <a:lnTo>
                  <a:pt x="44450" y="774700"/>
                </a:lnTo>
                <a:lnTo>
                  <a:pt x="69850" y="774700"/>
                </a:lnTo>
                <a:lnTo>
                  <a:pt x="76200" y="762000"/>
                </a:lnTo>
                <a:close/>
              </a:path>
            </a:pathLst>
          </a:custGeom>
          <a:solidFill>
            <a:srgbClr val="B6D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7000" y="3852671"/>
            <a:ext cx="19812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0" y="5605271"/>
            <a:ext cx="28956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43200" y="3855720"/>
            <a:ext cx="28956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38800" y="4272026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825905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762021" y="44497"/>
                </a:lnTo>
                <a:lnTo>
                  <a:pt x="762126" y="76200"/>
                </a:lnTo>
                <a:lnTo>
                  <a:pt x="838200" y="37846"/>
                </a:lnTo>
                <a:lnTo>
                  <a:pt x="825905" y="31750"/>
                </a:lnTo>
                <a:close/>
              </a:path>
              <a:path w="838200" h="76200">
                <a:moveTo>
                  <a:pt x="761978" y="31797"/>
                </a:moveTo>
                <a:lnTo>
                  <a:pt x="0" y="34671"/>
                </a:lnTo>
                <a:lnTo>
                  <a:pt x="0" y="47371"/>
                </a:lnTo>
                <a:lnTo>
                  <a:pt x="762021" y="44497"/>
                </a:lnTo>
                <a:lnTo>
                  <a:pt x="761978" y="31797"/>
                </a:lnTo>
                <a:close/>
              </a:path>
              <a:path w="838200" h="76200">
                <a:moveTo>
                  <a:pt x="774700" y="31750"/>
                </a:moveTo>
                <a:lnTo>
                  <a:pt x="761978" y="31797"/>
                </a:lnTo>
                <a:lnTo>
                  <a:pt x="762021" y="44497"/>
                </a:lnTo>
                <a:lnTo>
                  <a:pt x="774700" y="44450"/>
                </a:lnTo>
                <a:lnTo>
                  <a:pt x="774700" y="31750"/>
                </a:lnTo>
                <a:close/>
              </a:path>
              <a:path w="838200" h="76200">
                <a:moveTo>
                  <a:pt x="761873" y="0"/>
                </a:moveTo>
                <a:lnTo>
                  <a:pt x="761978" y="31797"/>
                </a:lnTo>
                <a:lnTo>
                  <a:pt x="825905" y="31750"/>
                </a:lnTo>
                <a:lnTo>
                  <a:pt x="761873" y="0"/>
                </a:lnTo>
                <a:close/>
              </a:path>
            </a:pathLst>
          </a:custGeom>
          <a:solidFill>
            <a:srgbClr val="B6D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8996" y="4767071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31750" y="761999"/>
                </a:moveTo>
                <a:lnTo>
                  <a:pt x="0" y="761999"/>
                </a:lnTo>
                <a:lnTo>
                  <a:pt x="38100" y="838199"/>
                </a:lnTo>
                <a:lnTo>
                  <a:pt x="69850" y="774699"/>
                </a:lnTo>
                <a:lnTo>
                  <a:pt x="31750" y="774699"/>
                </a:lnTo>
                <a:lnTo>
                  <a:pt x="31750" y="761999"/>
                </a:lnTo>
                <a:close/>
              </a:path>
              <a:path w="76200" h="838200">
                <a:moveTo>
                  <a:pt x="44450" y="0"/>
                </a:moveTo>
                <a:lnTo>
                  <a:pt x="31750" y="0"/>
                </a:lnTo>
                <a:lnTo>
                  <a:pt x="31750" y="774699"/>
                </a:lnTo>
                <a:lnTo>
                  <a:pt x="44450" y="774699"/>
                </a:lnTo>
                <a:lnTo>
                  <a:pt x="44450" y="0"/>
                </a:lnTo>
                <a:close/>
              </a:path>
              <a:path w="76200" h="838200">
                <a:moveTo>
                  <a:pt x="76200" y="761999"/>
                </a:moveTo>
                <a:lnTo>
                  <a:pt x="44450" y="761999"/>
                </a:lnTo>
                <a:lnTo>
                  <a:pt x="44450" y="774699"/>
                </a:lnTo>
                <a:lnTo>
                  <a:pt x="69850" y="774699"/>
                </a:lnTo>
                <a:lnTo>
                  <a:pt x="76200" y="761999"/>
                </a:lnTo>
                <a:close/>
              </a:path>
            </a:pathLst>
          </a:custGeom>
          <a:solidFill>
            <a:srgbClr val="B6D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0200" y="5995415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76200"/>
                </a:lnTo>
                <a:lnTo>
                  <a:pt x="1130300" y="44450"/>
                </a:lnTo>
                <a:lnTo>
                  <a:pt x="1079500" y="44450"/>
                </a:lnTo>
                <a:lnTo>
                  <a:pt x="1079500" y="31750"/>
                </a:lnTo>
                <a:lnTo>
                  <a:pt x="1130300" y="31750"/>
                </a:lnTo>
                <a:lnTo>
                  <a:pt x="1066800" y="0"/>
                </a:lnTo>
                <a:close/>
              </a:path>
              <a:path w="1143000" h="76200">
                <a:moveTo>
                  <a:pt x="1066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1143000" h="76200">
                <a:moveTo>
                  <a:pt x="11303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130300" y="44450"/>
                </a:lnTo>
                <a:lnTo>
                  <a:pt x="1143000" y="38100"/>
                </a:lnTo>
                <a:lnTo>
                  <a:pt x="1130300" y="31750"/>
                </a:lnTo>
                <a:close/>
              </a:path>
            </a:pathLst>
          </a:custGeom>
          <a:solidFill>
            <a:srgbClr val="B6D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58200" y="430987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799" y="0"/>
                </a:lnTo>
              </a:path>
            </a:pathLst>
          </a:custGeom>
          <a:ln w="12700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3525">
              <a:lnSpc>
                <a:spcPct val="100000"/>
              </a:lnSpc>
            </a:pPr>
            <a:r>
              <a:rPr spc="-5" dirty="0"/>
              <a:t>Matching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71600"/>
            <a:ext cx="8229600" cy="4754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472946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7820">
              <a:lnSpc>
                <a:spcPct val="100000"/>
              </a:lnSpc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571244" y="2691383"/>
            <a:ext cx="6001511" cy="2113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7820">
              <a:lnSpc>
                <a:spcPct val="100000"/>
              </a:lnSpc>
            </a:pPr>
            <a:r>
              <a:rPr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350" y="2432050"/>
          <a:ext cx="489585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795147">
                <a:tc>
                  <a:txBody>
                    <a:bodyPr/>
                    <a:lstStyle/>
                    <a:p>
                      <a:pPr marL="85090" marR="21971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Gray</a:t>
                      </a:r>
                      <a:r>
                        <a:rPr sz="1400" spc="-8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level  values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543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Number</a:t>
                      </a:r>
                      <a:r>
                        <a:rPr sz="1400" spc="-10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of  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pixels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 marR="109220" algn="ctr">
                        <a:lnSpc>
                          <a:spcPct val="1071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P</a:t>
                      </a:r>
                      <a:r>
                        <a:rPr sz="1400" spc="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r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obabil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i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ty  mass  function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74930" indent="-3175" algn="ctr">
                        <a:lnSpc>
                          <a:spcPct val="1071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Cumulative  dis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tribution  function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0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790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0.19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0.19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1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1023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0.25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0.44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2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850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0.21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0.65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3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656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0.16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0.81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4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329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0.08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0.89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245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5" dirty="0">
                          <a:latin typeface="Segoe Print"/>
                          <a:cs typeface="Segoe Print"/>
                        </a:rPr>
                        <a:t>0.06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5" dirty="0">
                          <a:latin typeface="Segoe Print"/>
                          <a:cs typeface="Segoe Print"/>
                        </a:rPr>
                        <a:t>0.95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6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122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0.03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0.98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1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7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81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0.02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1.00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49901" y="2432050"/>
          <a:ext cx="367665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</a:tblGrid>
              <a:tr h="795147">
                <a:tc>
                  <a:txBody>
                    <a:bodyPr/>
                    <a:lstStyle/>
                    <a:p>
                      <a:pPr marL="85725" marR="21907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Gray</a:t>
                      </a:r>
                      <a:r>
                        <a:rPr sz="1400" spc="-8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level  values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4033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P</a:t>
                      </a:r>
                      <a:r>
                        <a:rPr sz="1400" spc="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r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obabil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i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ty  mass  function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4295" indent="-3175" algn="ctr">
                        <a:lnSpc>
                          <a:spcPct val="1071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Cumulative  dis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tribution  function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0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0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0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1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0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0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2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0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0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3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0.15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0.15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4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0.2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0.35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0.3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5" dirty="0">
                          <a:latin typeface="Segoe Print"/>
                          <a:cs typeface="Segoe Print"/>
                        </a:rPr>
                        <a:t>0.65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6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5" dirty="0">
                          <a:latin typeface="Segoe Print"/>
                          <a:cs typeface="Segoe Print"/>
                        </a:rPr>
                        <a:t>0.2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0.85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1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7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0.15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1.0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7820">
              <a:lnSpc>
                <a:spcPct val="100000"/>
              </a:lnSpc>
            </a:pPr>
            <a:r>
              <a:rPr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279650"/>
          <a:ext cx="4210050" cy="3429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1156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2225" marR="187960">
                        <a:lnSpc>
                          <a:spcPct val="107500"/>
                        </a:lnSpc>
                      </a:pPr>
                      <a:r>
                        <a:rPr sz="12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Input</a:t>
                      </a:r>
                      <a:r>
                        <a:rPr sz="1200" spc="-8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 </a:t>
                      </a:r>
                      <a:r>
                        <a:rPr sz="12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gray  </a:t>
                      </a:r>
                      <a:r>
                        <a:rPr sz="12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level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2225" marR="117475" algn="just">
                        <a:lnSpc>
                          <a:spcPct val="1071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Cumulative  dis</a:t>
                      </a:r>
                      <a:r>
                        <a:rPr sz="12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tributi</a:t>
                      </a:r>
                      <a:r>
                        <a:rPr sz="1200" spc="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o</a:t>
                      </a:r>
                      <a:r>
                        <a:rPr sz="12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n  </a:t>
                      </a:r>
                      <a:r>
                        <a:rPr sz="12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function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2225" marR="117475" algn="just">
                        <a:lnSpc>
                          <a:spcPct val="1071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Cumulative  dis</a:t>
                      </a:r>
                      <a:r>
                        <a:rPr sz="12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tributi</a:t>
                      </a:r>
                      <a:r>
                        <a:rPr sz="1200" spc="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o</a:t>
                      </a:r>
                      <a:r>
                        <a:rPr sz="12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n  </a:t>
                      </a:r>
                      <a:r>
                        <a:rPr sz="12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function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2225" marR="48895">
                        <a:lnSpc>
                          <a:spcPct val="107500"/>
                        </a:lnSpc>
                      </a:pPr>
                      <a:r>
                        <a:rPr sz="12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Output</a:t>
                      </a:r>
                      <a:r>
                        <a:rPr sz="1200" spc="-6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 </a:t>
                      </a:r>
                      <a:r>
                        <a:rPr sz="12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gray  </a:t>
                      </a:r>
                      <a:r>
                        <a:rPr sz="12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level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0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Segoe Print"/>
                          <a:cs typeface="Segoe Print"/>
                        </a:rPr>
                        <a:t>0.19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Segoe Print"/>
                          <a:cs typeface="Segoe Print"/>
                        </a:rPr>
                        <a:t>0.0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3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448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1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Segoe Print"/>
                          <a:cs typeface="Segoe Print"/>
                        </a:rPr>
                        <a:t>0.44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Segoe Print"/>
                          <a:cs typeface="Segoe Print"/>
                        </a:rPr>
                        <a:t>0.0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4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448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2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Segoe Print"/>
                          <a:cs typeface="Segoe Print"/>
                        </a:rPr>
                        <a:t>0.65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Segoe Print"/>
                          <a:cs typeface="Segoe Print"/>
                        </a:rPr>
                        <a:t>0.0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5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44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3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Segoe Print"/>
                          <a:cs typeface="Segoe Print"/>
                        </a:rPr>
                        <a:t>0.81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Segoe Print"/>
                          <a:cs typeface="Segoe Print"/>
                        </a:rPr>
                        <a:t>0.15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6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448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4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Segoe Print"/>
                          <a:cs typeface="Segoe Print"/>
                        </a:rPr>
                        <a:t>0.89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Segoe Print"/>
                          <a:cs typeface="Segoe Print"/>
                        </a:rPr>
                        <a:t>0.35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6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5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Segoe Print"/>
                          <a:cs typeface="Segoe Print"/>
                        </a:rPr>
                        <a:t>0.95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Segoe Print"/>
                          <a:cs typeface="Segoe Print"/>
                        </a:rPr>
                        <a:t>0.65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7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44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6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Segoe Print"/>
                          <a:cs typeface="Segoe Print"/>
                        </a:rPr>
                        <a:t>0.98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Segoe Print"/>
                          <a:cs typeface="Segoe Print"/>
                        </a:rPr>
                        <a:t>0.85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7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448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7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Segoe Print"/>
                          <a:cs typeface="Segoe Print"/>
                        </a:rPr>
                        <a:t>1.0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Segoe Print"/>
                          <a:cs typeface="Segoe Print"/>
                        </a:rPr>
                        <a:t>1.0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7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46650" y="3575050"/>
          <a:ext cx="3310254" cy="519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260350"/>
                <a:gridCol w="400303"/>
                <a:gridCol w="400304"/>
                <a:gridCol w="400176"/>
                <a:gridCol w="400304"/>
                <a:gridCol w="400303"/>
                <a:gridCol w="400303"/>
                <a:gridCol w="400303"/>
              </a:tblGrid>
              <a:tr h="253237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i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0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1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2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3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4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5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6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7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237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j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3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4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5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6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6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7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7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Segoe Print"/>
                          <a:cs typeface="Segoe Print"/>
                        </a:rPr>
                        <a:t>7</a:t>
                      </a:r>
                      <a:endParaRPr sz="12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2100">
              <a:lnSpc>
                <a:spcPct val="100000"/>
              </a:lnSpc>
            </a:pPr>
            <a:r>
              <a:rPr dirty="0"/>
              <a:t>Histogram</a:t>
            </a:r>
            <a:r>
              <a:rPr spc="-114" dirty="0"/>
              <a:t> </a:t>
            </a:r>
            <a:r>
              <a:rPr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72946"/>
            <a:ext cx="8039100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Segoe Print"/>
                <a:cs typeface="Segoe Print"/>
              </a:rPr>
              <a:t>Histogram: </a:t>
            </a:r>
            <a:r>
              <a:rPr sz="2000" spc="-5" dirty="0">
                <a:latin typeface="Segoe Print"/>
                <a:cs typeface="Segoe Print"/>
              </a:rPr>
              <a:t>of </a:t>
            </a:r>
            <a:r>
              <a:rPr sz="2000" dirty="0">
                <a:latin typeface="Segoe Print"/>
                <a:cs typeface="Segoe Print"/>
              </a:rPr>
              <a:t>a </a:t>
            </a:r>
            <a:r>
              <a:rPr sz="2000" spc="-5" dirty="0">
                <a:latin typeface="Segoe Print"/>
                <a:cs typeface="Segoe Print"/>
              </a:rPr>
              <a:t>digital </a:t>
            </a:r>
            <a:r>
              <a:rPr sz="2000" dirty="0">
                <a:latin typeface="Segoe Print"/>
                <a:cs typeface="Segoe Print"/>
              </a:rPr>
              <a:t>image </a:t>
            </a:r>
            <a:r>
              <a:rPr sz="2000" spc="-5" dirty="0">
                <a:latin typeface="Segoe Print"/>
                <a:cs typeface="Segoe Print"/>
              </a:rPr>
              <a:t>with </a:t>
            </a:r>
            <a:r>
              <a:rPr sz="2000" dirty="0">
                <a:latin typeface="Segoe Print"/>
                <a:cs typeface="Segoe Print"/>
              </a:rPr>
              <a:t>gray levels 0 to </a:t>
            </a:r>
            <a:r>
              <a:rPr sz="2000" spc="-30" dirty="0">
                <a:latin typeface="Segoe Print"/>
                <a:cs typeface="Segoe Print"/>
              </a:rPr>
              <a:t>L-1 </a:t>
            </a:r>
            <a:r>
              <a:rPr sz="2000" spc="-5" dirty="0">
                <a:latin typeface="Segoe Print"/>
                <a:cs typeface="Segoe Print"/>
              </a:rPr>
              <a:t>is</a:t>
            </a:r>
            <a:r>
              <a:rPr sz="2000" spc="-3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a</a:t>
            </a:r>
            <a:endParaRPr sz="2000">
              <a:latin typeface="Segoe Print"/>
              <a:cs typeface="Segoe Print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Segoe Print"/>
                <a:cs typeface="Segoe Print"/>
              </a:rPr>
              <a:t>discrete function of </a:t>
            </a:r>
            <a:r>
              <a:rPr sz="2000" spc="-5" dirty="0">
                <a:latin typeface="Segoe Print"/>
                <a:cs typeface="Segoe Print"/>
              </a:rPr>
              <a:t>h(r</a:t>
            </a:r>
            <a:r>
              <a:rPr sz="1950" spc="-7" baseline="-21367" dirty="0">
                <a:latin typeface="Segoe Print"/>
                <a:cs typeface="Segoe Print"/>
              </a:rPr>
              <a:t>k</a:t>
            </a:r>
            <a:r>
              <a:rPr sz="2000" spc="-5" dirty="0">
                <a:latin typeface="Segoe Print"/>
                <a:cs typeface="Segoe Print"/>
              </a:rPr>
              <a:t>) </a:t>
            </a:r>
            <a:r>
              <a:rPr sz="2000" dirty="0">
                <a:latin typeface="Segoe Print"/>
                <a:cs typeface="Segoe Print"/>
              </a:rPr>
              <a:t>=</a:t>
            </a:r>
            <a:r>
              <a:rPr sz="2000" spc="-125" dirty="0">
                <a:latin typeface="Segoe Print"/>
                <a:cs typeface="Segoe Print"/>
              </a:rPr>
              <a:t> </a:t>
            </a:r>
            <a:r>
              <a:rPr sz="2000" spc="10" dirty="0">
                <a:latin typeface="Segoe Print"/>
                <a:cs typeface="Segoe Print"/>
              </a:rPr>
              <a:t>n</a:t>
            </a:r>
            <a:r>
              <a:rPr sz="1950" spc="15" baseline="-21367" dirty="0">
                <a:latin typeface="Segoe Print"/>
                <a:cs typeface="Segoe Print"/>
              </a:rPr>
              <a:t>k</a:t>
            </a:r>
            <a:endParaRPr sz="1950" baseline="-21367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387727"/>
            <a:ext cx="59817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Segoe Print"/>
                <a:cs typeface="Segoe Print"/>
              </a:rPr>
              <a:t>r</a:t>
            </a:r>
            <a:r>
              <a:rPr sz="1950" spc="22" baseline="-21367" dirty="0">
                <a:latin typeface="Segoe Print"/>
                <a:cs typeface="Segoe Print"/>
              </a:rPr>
              <a:t>k</a:t>
            </a:r>
            <a:endParaRPr sz="1950" baseline="-21367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9852" y="2311527"/>
            <a:ext cx="668020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i="1" baseline="-16666" dirty="0">
                <a:latin typeface="Segoe Print"/>
                <a:cs typeface="Segoe Print"/>
              </a:rPr>
              <a:t>–</a:t>
            </a:r>
            <a:r>
              <a:rPr sz="3000" i="1" spc="-135" baseline="-16666" dirty="0">
                <a:latin typeface="Segoe Print"/>
                <a:cs typeface="Segoe Print"/>
              </a:rPr>
              <a:t> </a:t>
            </a:r>
            <a:r>
              <a:rPr sz="3000" spc="7" baseline="-16666" dirty="0">
                <a:latin typeface="Segoe Print"/>
                <a:cs typeface="Segoe Print"/>
              </a:rPr>
              <a:t>k</a:t>
            </a:r>
            <a:r>
              <a:rPr sz="1300" spc="5" dirty="0">
                <a:latin typeface="Segoe Print"/>
                <a:cs typeface="Segoe Print"/>
              </a:rPr>
              <a:t>th</a:t>
            </a:r>
            <a:endParaRPr sz="1300">
              <a:latin typeface="Segoe Print"/>
              <a:cs typeface="Segoe Prin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3514" y="2387727"/>
            <a:ext cx="1251585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Segoe Print"/>
                <a:cs typeface="Segoe Print"/>
              </a:rPr>
              <a:t>gray</a:t>
            </a:r>
            <a:r>
              <a:rPr sz="2000" spc="-8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level</a:t>
            </a:r>
            <a:endParaRPr sz="2000">
              <a:latin typeface="Segoe Print"/>
              <a:cs typeface="Segoe Prin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875407"/>
            <a:ext cx="7702550" cy="314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734">
              <a:lnSpc>
                <a:spcPct val="100000"/>
              </a:lnSpc>
            </a:pPr>
            <a:r>
              <a:rPr sz="2000" spc="10" dirty="0">
                <a:latin typeface="Segoe Print"/>
                <a:cs typeface="Segoe Print"/>
              </a:rPr>
              <a:t>n</a:t>
            </a:r>
            <a:r>
              <a:rPr sz="1950" spc="15" baseline="-21367" dirty="0">
                <a:latin typeface="Segoe Print"/>
                <a:cs typeface="Segoe Print"/>
              </a:rPr>
              <a:t>k </a:t>
            </a:r>
            <a:r>
              <a:rPr sz="2000" i="1" dirty="0">
                <a:latin typeface="Segoe Print"/>
                <a:cs typeface="Segoe Print"/>
              </a:rPr>
              <a:t>– </a:t>
            </a:r>
            <a:r>
              <a:rPr sz="2000" dirty="0">
                <a:latin typeface="Segoe Print"/>
                <a:cs typeface="Segoe Print"/>
              </a:rPr>
              <a:t>number </a:t>
            </a:r>
            <a:r>
              <a:rPr sz="2000" spc="-5" dirty="0">
                <a:latin typeface="Segoe Print"/>
                <a:cs typeface="Segoe Print"/>
              </a:rPr>
              <a:t>of pixels </a:t>
            </a:r>
            <a:r>
              <a:rPr sz="2000" dirty="0">
                <a:latin typeface="Segoe Print"/>
                <a:cs typeface="Segoe Print"/>
              </a:rPr>
              <a:t>having </a:t>
            </a:r>
            <a:r>
              <a:rPr sz="2000" spc="-5" dirty="0">
                <a:latin typeface="Segoe Print"/>
                <a:cs typeface="Segoe Print"/>
              </a:rPr>
              <a:t>gray levels</a:t>
            </a:r>
            <a:r>
              <a:rPr sz="2000" spc="140" dirty="0">
                <a:latin typeface="Segoe Print"/>
                <a:cs typeface="Segoe Print"/>
              </a:rPr>
              <a:t> </a:t>
            </a:r>
            <a:r>
              <a:rPr sz="2000" spc="5" dirty="0">
                <a:latin typeface="Segoe Print"/>
                <a:cs typeface="Segoe Print"/>
              </a:rPr>
              <a:t>r</a:t>
            </a:r>
            <a:r>
              <a:rPr sz="1950" spc="7" baseline="-21367" dirty="0">
                <a:latin typeface="Segoe Print"/>
                <a:cs typeface="Segoe Print"/>
              </a:rPr>
              <a:t>k</a:t>
            </a:r>
            <a:endParaRPr sz="1950" baseline="-21367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latin typeface="Segoe Print"/>
                <a:cs typeface="Segoe Print"/>
              </a:rPr>
              <a:t>Normalized </a:t>
            </a:r>
            <a:r>
              <a:rPr sz="2000" dirty="0">
                <a:latin typeface="Segoe Print"/>
                <a:cs typeface="Segoe Print"/>
              </a:rPr>
              <a:t>histogram p(r</a:t>
            </a:r>
            <a:r>
              <a:rPr sz="1950" baseline="-21367" dirty="0">
                <a:latin typeface="Segoe Print"/>
                <a:cs typeface="Segoe Print"/>
              </a:rPr>
              <a:t>k</a:t>
            </a:r>
            <a:r>
              <a:rPr sz="2000" dirty="0">
                <a:latin typeface="Segoe Print"/>
                <a:cs typeface="Segoe Print"/>
              </a:rPr>
              <a:t>) =</a:t>
            </a:r>
            <a:r>
              <a:rPr sz="2000" spc="-155" dirty="0">
                <a:latin typeface="Segoe Print"/>
                <a:cs typeface="Segoe Print"/>
              </a:rPr>
              <a:t> </a:t>
            </a:r>
            <a:r>
              <a:rPr sz="2000" spc="5" dirty="0">
                <a:latin typeface="Segoe Print"/>
                <a:cs typeface="Segoe Print"/>
              </a:rPr>
              <a:t>n</a:t>
            </a:r>
            <a:r>
              <a:rPr sz="1950" spc="7" baseline="-21367" dirty="0">
                <a:latin typeface="Segoe Print"/>
                <a:cs typeface="Segoe Print"/>
              </a:rPr>
              <a:t>k</a:t>
            </a:r>
            <a:r>
              <a:rPr sz="2000" spc="5" dirty="0">
                <a:latin typeface="Segoe Print"/>
                <a:cs typeface="Segoe Print"/>
              </a:rPr>
              <a:t>/n</a:t>
            </a:r>
            <a:endParaRPr sz="20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latin typeface="Segoe Print"/>
                <a:cs typeface="Segoe Print"/>
              </a:rPr>
              <a:t>n </a:t>
            </a:r>
            <a:r>
              <a:rPr sz="2000" i="1" dirty="0">
                <a:latin typeface="Segoe Print"/>
                <a:cs typeface="Segoe Print"/>
              </a:rPr>
              <a:t>– </a:t>
            </a:r>
            <a:r>
              <a:rPr sz="2000" spc="-5" dirty="0">
                <a:latin typeface="Segoe Print"/>
                <a:cs typeface="Segoe Print"/>
              </a:rPr>
              <a:t>total </a:t>
            </a:r>
            <a:r>
              <a:rPr sz="2000" dirty="0">
                <a:latin typeface="Segoe Print"/>
                <a:cs typeface="Segoe Print"/>
              </a:rPr>
              <a:t>number </a:t>
            </a:r>
            <a:r>
              <a:rPr sz="2000" spc="-5" dirty="0">
                <a:latin typeface="Segoe Print"/>
                <a:cs typeface="Segoe Print"/>
              </a:rPr>
              <a:t>of pixels in </a:t>
            </a:r>
            <a:r>
              <a:rPr sz="2000" dirty="0">
                <a:latin typeface="Segoe Print"/>
                <a:cs typeface="Segoe Print"/>
              </a:rPr>
              <a:t>the</a:t>
            </a:r>
            <a:r>
              <a:rPr sz="2000" spc="-10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image</a:t>
            </a:r>
            <a:endParaRPr sz="2000">
              <a:latin typeface="Segoe Print"/>
              <a:cs typeface="Segoe Print"/>
            </a:endParaRPr>
          </a:p>
          <a:p>
            <a:pPr marL="12700" marR="5080">
              <a:lnSpc>
                <a:spcPct val="140100"/>
              </a:lnSpc>
              <a:spcBef>
                <a:spcPts val="475"/>
              </a:spcBef>
            </a:pPr>
            <a:r>
              <a:rPr sz="2000" spc="-5" dirty="0">
                <a:latin typeface="Segoe Print"/>
                <a:cs typeface="Segoe Print"/>
              </a:rPr>
              <a:t>Normalized </a:t>
            </a:r>
            <a:r>
              <a:rPr sz="2000" dirty="0">
                <a:latin typeface="Segoe Print"/>
                <a:cs typeface="Segoe Print"/>
              </a:rPr>
              <a:t>histogram </a:t>
            </a:r>
            <a:r>
              <a:rPr sz="2000" spc="-5" dirty="0">
                <a:latin typeface="Segoe Print"/>
                <a:cs typeface="Segoe Print"/>
              </a:rPr>
              <a:t>gives </a:t>
            </a:r>
            <a:r>
              <a:rPr sz="2000" dirty="0">
                <a:latin typeface="Segoe Print"/>
                <a:cs typeface="Segoe Print"/>
              </a:rPr>
              <a:t>an estimate </a:t>
            </a:r>
            <a:r>
              <a:rPr sz="2000" spc="-5" dirty="0">
                <a:latin typeface="Segoe Print"/>
                <a:cs typeface="Segoe Print"/>
              </a:rPr>
              <a:t>of probability of  occurrence of </a:t>
            </a:r>
            <a:r>
              <a:rPr sz="2000" dirty="0">
                <a:latin typeface="Segoe Print"/>
                <a:cs typeface="Segoe Print"/>
              </a:rPr>
              <a:t>each </a:t>
            </a:r>
            <a:r>
              <a:rPr sz="2000" spc="-5" dirty="0">
                <a:latin typeface="Segoe Print"/>
                <a:cs typeface="Segoe Print"/>
              </a:rPr>
              <a:t>gray level. </a:t>
            </a:r>
            <a:r>
              <a:rPr sz="2000" dirty="0">
                <a:latin typeface="Segoe Print"/>
                <a:cs typeface="Segoe Print"/>
              </a:rPr>
              <a:t>Sum </a:t>
            </a:r>
            <a:r>
              <a:rPr sz="2000" spc="-5" dirty="0">
                <a:latin typeface="Segoe Print"/>
                <a:cs typeface="Segoe Print"/>
              </a:rPr>
              <a:t>of </a:t>
            </a:r>
            <a:r>
              <a:rPr sz="2000" dirty="0">
                <a:latin typeface="Segoe Print"/>
                <a:cs typeface="Segoe Print"/>
              </a:rPr>
              <a:t>all the components</a:t>
            </a:r>
            <a:r>
              <a:rPr sz="2000" spc="-13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in  </a:t>
            </a:r>
            <a:r>
              <a:rPr sz="2000" dirty="0">
                <a:latin typeface="Segoe Print"/>
                <a:cs typeface="Segoe Print"/>
              </a:rPr>
              <a:t>an </a:t>
            </a:r>
            <a:r>
              <a:rPr sz="2000" spc="-5" dirty="0">
                <a:latin typeface="Segoe Print"/>
                <a:cs typeface="Segoe Print"/>
              </a:rPr>
              <a:t>normalized </a:t>
            </a:r>
            <a:r>
              <a:rPr sz="2000" dirty="0">
                <a:latin typeface="Segoe Print"/>
                <a:cs typeface="Segoe Print"/>
              </a:rPr>
              <a:t>histogram </a:t>
            </a:r>
            <a:r>
              <a:rPr sz="2000" spc="-5" dirty="0">
                <a:latin typeface="Segoe Print"/>
                <a:cs typeface="Segoe Print"/>
              </a:rPr>
              <a:t>is</a:t>
            </a:r>
            <a:r>
              <a:rPr sz="2000" spc="-12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1.</a:t>
            </a:r>
            <a:endParaRPr sz="20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latin typeface="Segoe Print"/>
                <a:cs typeface="Segoe Print"/>
              </a:rPr>
              <a:t>Useful </a:t>
            </a:r>
            <a:r>
              <a:rPr sz="2000" spc="-5" dirty="0">
                <a:latin typeface="Segoe Print"/>
                <a:cs typeface="Segoe Print"/>
              </a:rPr>
              <a:t>in compression,</a:t>
            </a:r>
            <a:r>
              <a:rPr sz="2000" spc="-7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segmentation</a:t>
            </a:r>
            <a:endParaRPr sz="200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6385">
              <a:lnSpc>
                <a:spcPct val="100000"/>
              </a:lnSpc>
            </a:pPr>
            <a:r>
              <a:rPr dirty="0"/>
              <a:t>Image and</a:t>
            </a:r>
            <a:r>
              <a:rPr spc="-90" dirty="0"/>
              <a:t> </a:t>
            </a:r>
            <a:r>
              <a:rPr dirty="0"/>
              <a:t>histogram</a:t>
            </a:r>
          </a:p>
        </p:txBody>
      </p:sp>
      <p:sp>
        <p:nvSpPr>
          <p:cNvPr id="3" name="object 3"/>
          <p:cNvSpPr/>
          <p:nvPr/>
        </p:nvSpPr>
        <p:spPr>
          <a:xfrm>
            <a:off x="420623" y="1295400"/>
            <a:ext cx="2811780" cy="4754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7600" y="1194816"/>
            <a:ext cx="40386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06270" y="6363919"/>
            <a:ext cx="512254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Courtesy: Gonzalez &amp; </a:t>
            </a:r>
            <a:r>
              <a:rPr sz="1800" spc="-5" dirty="0">
                <a:latin typeface="Times New Roman"/>
                <a:cs typeface="Times New Roman"/>
              </a:rPr>
              <a:t>woods, </a:t>
            </a:r>
            <a:r>
              <a:rPr sz="1800" dirty="0">
                <a:latin typeface="Times New Roman"/>
                <a:cs typeface="Times New Roman"/>
              </a:rPr>
              <a:t>Digital image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6385">
              <a:lnSpc>
                <a:spcPct val="100000"/>
              </a:lnSpc>
            </a:pPr>
            <a:r>
              <a:rPr dirty="0"/>
              <a:t>Image and</a:t>
            </a:r>
            <a:r>
              <a:rPr spc="-90" dirty="0"/>
              <a:t> </a:t>
            </a:r>
            <a:r>
              <a:rPr dirty="0"/>
              <a:t>histogram</a:t>
            </a:r>
          </a:p>
        </p:txBody>
      </p:sp>
      <p:sp>
        <p:nvSpPr>
          <p:cNvPr id="3" name="object 3"/>
          <p:cNvSpPr/>
          <p:nvPr/>
        </p:nvSpPr>
        <p:spPr>
          <a:xfrm>
            <a:off x="1126772" y="1943057"/>
            <a:ext cx="1960198" cy="2365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3315" y="1784277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58291" y="17883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13315" y="4353942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58291" y="4357994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4227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58291" y="17883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13315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17392" y="17883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13315" y="4353942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58291" y="4357994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13315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17392" y="17883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13315" y="43130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17392" y="4317124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13315" y="1784277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23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17392" y="182073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06886" y="43130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10950" y="4317124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06886" y="1784277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23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10950" y="182073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00368" y="43130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04432" y="4317124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00368" y="1784277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23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04432" y="182073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93850" y="43130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97915" y="4317124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93850" y="1784277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23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97915" y="182073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87332" y="4313059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3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91396" y="4317124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87332" y="1784277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23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91396" y="182073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80814" y="43130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85005" y="4317124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80814" y="1784277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23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85005" y="182073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3315" y="4353942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50275" y="4357994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13456" y="4353942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17520" y="4357994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13315" y="403662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50275" y="4040677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213456" y="403662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17520" y="4040677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13315" y="3727743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50275" y="3731795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13456" y="3727743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17520" y="3731795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13315" y="3410438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50275" y="3414503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13456" y="3410438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17520" y="3414503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13315" y="310159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50275" y="3105660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13456" y="310159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17520" y="3105660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13315" y="279262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50275" y="279668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13456" y="279262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17520" y="279668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13315" y="2475395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50275" y="2479461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213456" y="247539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17520" y="2479461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13315" y="2166425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50275" y="2170490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13456" y="216642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17520" y="2170490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713315" y="1849451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50275" y="1853516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213456" y="1849451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217520" y="1853516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439683" y="1788378"/>
            <a:ext cx="255904" cy="263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1600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800" dirty="0">
                <a:latin typeface="Arial"/>
                <a:cs typeface="Arial"/>
              </a:rPr>
              <a:t>1400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800" dirty="0">
                <a:latin typeface="Arial"/>
                <a:cs typeface="Arial"/>
              </a:rPr>
              <a:t>1200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800" dirty="0">
                <a:latin typeface="Arial"/>
                <a:cs typeface="Arial"/>
              </a:rPr>
              <a:t>1000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50"/>
              </a:spcBef>
            </a:pPr>
            <a:r>
              <a:rPr sz="800" dirty="0">
                <a:latin typeface="Arial"/>
                <a:cs typeface="Arial"/>
              </a:rPr>
              <a:t>800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55"/>
              </a:spcBef>
            </a:pPr>
            <a:r>
              <a:rPr sz="800" dirty="0">
                <a:latin typeface="Arial"/>
                <a:cs typeface="Arial"/>
              </a:rPr>
              <a:t>600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615"/>
              </a:spcBef>
            </a:pPr>
            <a:r>
              <a:rPr sz="800" dirty="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50"/>
              </a:spcBef>
            </a:pPr>
            <a:r>
              <a:rPr sz="800" dirty="0">
                <a:latin typeface="Arial"/>
                <a:cs typeface="Arial"/>
              </a:rPr>
              <a:t>200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615"/>
              </a:spcBef>
            </a:pPr>
            <a:r>
              <a:rPr sz="800" spc="2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713315" y="1784277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258291" y="17883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13315" y="4353942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58291" y="4357994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254227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258291" y="17883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13315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17392" y="17883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12375" y="4350353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222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13315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41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729598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54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46211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754352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770635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86931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795072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11355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27651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843933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852075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868371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884653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92795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54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909090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41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25691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933832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50128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66410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982706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90848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07130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023426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31567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047850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64146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072287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41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088570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54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105183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121466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129607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45903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162186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170327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186623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202906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211047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27342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243626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259921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41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68062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41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284663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300946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309100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325383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3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341678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349820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24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366103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98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382398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487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398630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406886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423143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439401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67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447529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67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464168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480425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496683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504812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521196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537454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545582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61840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78224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86353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602610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618868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67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635506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643635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659892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676150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84406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700663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716921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733178" y="43455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4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749563" y="4288730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6521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757691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782078" y="3743966"/>
            <a:ext cx="0" cy="610235"/>
          </a:xfrm>
          <a:custGeom>
            <a:avLst/>
            <a:gdLst/>
            <a:ahLst/>
            <a:cxnLst/>
            <a:rect l="l" t="t" r="r" b="b"/>
            <a:pathLst>
              <a:path h="610235">
                <a:moveTo>
                  <a:pt x="0" y="6099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790206" y="2402345"/>
            <a:ext cx="0" cy="1951989"/>
          </a:xfrm>
          <a:custGeom>
            <a:avLst/>
            <a:gdLst/>
            <a:ahLst/>
            <a:cxnLst/>
            <a:rect l="l" t="t" r="r" b="b"/>
            <a:pathLst>
              <a:path h="1951989">
                <a:moveTo>
                  <a:pt x="0" y="1951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798335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67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823102" y="1979289"/>
            <a:ext cx="0" cy="2374900"/>
          </a:xfrm>
          <a:custGeom>
            <a:avLst/>
            <a:gdLst/>
            <a:ahLst/>
            <a:cxnLst/>
            <a:rect l="l" t="t" r="r" b="b"/>
            <a:pathLst>
              <a:path h="2374900">
                <a:moveTo>
                  <a:pt x="0" y="237465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823102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847615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863873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872002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880130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904517" y="1849451"/>
            <a:ext cx="0" cy="2505075"/>
          </a:xfrm>
          <a:custGeom>
            <a:avLst/>
            <a:gdLst/>
            <a:ahLst/>
            <a:cxnLst/>
            <a:rect l="l" t="t" r="r" b="b"/>
            <a:pathLst>
              <a:path h="2505075">
                <a:moveTo>
                  <a:pt x="0" y="250449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920901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920901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945287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953416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969673" y="1995805"/>
            <a:ext cx="0" cy="2358390"/>
          </a:xfrm>
          <a:custGeom>
            <a:avLst/>
            <a:gdLst/>
            <a:ahLst/>
            <a:cxnLst/>
            <a:rect l="l" t="t" r="r" b="b"/>
            <a:pathLst>
              <a:path h="2358390">
                <a:moveTo>
                  <a:pt x="0" y="235813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977802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67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002569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010698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027082" y="2182686"/>
            <a:ext cx="0" cy="2171700"/>
          </a:xfrm>
          <a:custGeom>
            <a:avLst/>
            <a:gdLst/>
            <a:ahLst/>
            <a:cxnLst/>
            <a:rect l="l" t="t" r="r" b="b"/>
            <a:pathLst>
              <a:path h="2171700">
                <a:moveTo>
                  <a:pt x="0" y="217125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035211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059597" y="1898108"/>
            <a:ext cx="0" cy="2456180"/>
          </a:xfrm>
          <a:custGeom>
            <a:avLst/>
            <a:gdLst/>
            <a:ahLst/>
            <a:cxnLst/>
            <a:rect l="l" t="t" r="r" b="b"/>
            <a:pathLst>
              <a:path h="2456179">
                <a:moveTo>
                  <a:pt x="0" y="245583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067726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084111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092239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108497" y="2182686"/>
            <a:ext cx="0" cy="2171700"/>
          </a:xfrm>
          <a:custGeom>
            <a:avLst/>
            <a:gdLst/>
            <a:ahLst/>
            <a:cxnLst/>
            <a:rect l="l" t="t" r="r" b="b"/>
            <a:pathLst>
              <a:path h="2171700">
                <a:moveTo>
                  <a:pt x="0" y="217125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124754" y="2451003"/>
            <a:ext cx="0" cy="1903095"/>
          </a:xfrm>
          <a:custGeom>
            <a:avLst/>
            <a:gdLst/>
            <a:ahLst/>
            <a:cxnLst/>
            <a:rect l="l" t="t" r="r" b="b"/>
            <a:pathLst>
              <a:path h="1903095">
                <a:moveTo>
                  <a:pt x="0" y="190293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141011" y="233717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20167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149140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67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165779" y="2304649"/>
            <a:ext cx="0" cy="2049780"/>
          </a:xfrm>
          <a:custGeom>
            <a:avLst/>
            <a:gdLst/>
            <a:ahLst/>
            <a:cxnLst/>
            <a:rect l="l" t="t" r="r" b="b"/>
            <a:pathLst>
              <a:path h="2049779">
                <a:moveTo>
                  <a:pt x="0" y="204929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182036" y="233717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20167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198421" y="2678793"/>
            <a:ext cx="0" cy="1675764"/>
          </a:xfrm>
          <a:custGeom>
            <a:avLst/>
            <a:gdLst/>
            <a:ahLst/>
            <a:cxnLst/>
            <a:rect l="l" t="t" r="r" b="b"/>
            <a:pathLst>
              <a:path h="1675764">
                <a:moveTo>
                  <a:pt x="0" y="16751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206549" y="3207295"/>
            <a:ext cx="0" cy="1146810"/>
          </a:xfrm>
          <a:custGeom>
            <a:avLst/>
            <a:gdLst/>
            <a:ahLst/>
            <a:cxnLst/>
            <a:rect l="l" t="t" r="r" b="b"/>
            <a:pathLst>
              <a:path h="1146810">
                <a:moveTo>
                  <a:pt x="0" y="114664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222807" y="3353649"/>
            <a:ext cx="0" cy="1000760"/>
          </a:xfrm>
          <a:custGeom>
            <a:avLst/>
            <a:gdLst/>
            <a:ahLst/>
            <a:cxnLst/>
            <a:rect l="l" t="t" r="r" b="b"/>
            <a:pathLst>
              <a:path h="1000760">
                <a:moveTo>
                  <a:pt x="0" y="100029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239064" y="3475611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87833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239064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263578" y="3451346"/>
            <a:ext cx="0" cy="902969"/>
          </a:xfrm>
          <a:custGeom>
            <a:avLst/>
            <a:gdLst/>
            <a:ahLst/>
            <a:cxnLst/>
            <a:rect l="l" t="t" r="r" b="b"/>
            <a:pathLst>
              <a:path h="902970">
                <a:moveTo>
                  <a:pt x="0" y="9025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279835" y="3565178"/>
            <a:ext cx="0" cy="789305"/>
          </a:xfrm>
          <a:custGeom>
            <a:avLst/>
            <a:gdLst/>
            <a:ahLst/>
            <a:cxnLst/>
            <a:rect l="l" t="t" r="r" b="b"/>
            <a:pathLst>
              <a:path h="789304">
                <a:moveTo>
                  <a:pt x="0" y="7887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296092" y="3565178"/>
            <a:ext cx="0" cy="789305"/>
          </a:xfrm>
          <a:custGeom>
            <a:avLst/>
            <a:gdLst/>
            <a:ahLst/>
            <a:cxnLst/>
            <a:rect l="l" t="t" r="r" b="b"/>
            <a:pathLst>
              <a:path h="789304">
                <a:moveTo>
                  <a:pt x="0" y="7887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296092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320606" y="3540531"/>
            <a:ext cx="0" cy="813435"/>
          </a:xfrm>
          <a:custGeom>
            <a:avLst/>
            <a:gdLst/>
            <a:ahLst/>
            <a:cxnLst/>
            <a:rect l="l" t="t" r="r" b="b"/>
            <a:pathLst>
              <a:path h="813435">
                <a:moveTo>
                  <a:pt x="0" y="8134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336863" y="3605705"/>
            <a:ext cx="0" cy="748665"/>
          </a:xfrm>
          <a:custGeom>
            <a:avLst/>
            <a:gdLst/>
            <a:ahLst/>
            <a:cxnLst/>
            <a:rect l="l" t="t" r="r" b="b"/>
            <a:pathLst>
              <a:path h="748664">
                <a:moveTo>
                  <a:pt x="0" y="74823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336863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767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361630" y="3581439"/>
            <a:ext cx="0" cy="772795"/>
          </a:xfrm>
          <a:custGeom>
            <a:avLst/>
            <a:gdLst/>
            <a:ahLst/>
            <a:cxnLst/>
            <a:rect l="l" t="t" r="r" b="b"/>
            <a:pathLst>
              <a:path h="772795">
                <a:moveTo>
                  <a:pt x="0" y="7725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377888" y="3410438"/>
            <a:ext cx="0" cy="943610"/>
          </a:xfrm>
          <a:custGeom>
            <a:avLst/>
            <a:gdLst/>
            <a:ahLst/>
            <a:cxnLst/>
            <a:rect l="l" t="t" r="r" b="b"/>
            <a:pathLst>
              <a:path h="943610">
                <a:moveTo>
                  <a:pt x="0" y="9435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386017" y="2377953"/>
            <a:ext cx="0" cy="1976120"/>
          </a:xfrm>
          <a:custGeom>
            <a:avLst/>
            <a:gdLst/>
            <a:ahLst/>
            <a:cxnLst/>
            <a:rect l="l" t="t" r="r" b="b"/>
            <a:pathLst>
              <a:path h="1976120">
                <a:moveTo>
                  <a:pt x="0" y="197598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402274" y="3280345"/>
            <a:ext cx="0" cy="1073785"/>
          </a:xfrm>
          <a:custGeom>
            <a:avLst/>
            <a:gdLst/>
            <a:ahLst/>
            <a:cxnLst/>
            <a:rect l="l" t="t" r="r" b="b"/>
            <a:pathLst>
              <a:path h="1073785">
                <a:moveTo>
                  <a:pt x="0" y="1073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418531" y="3247822"/>
            <a:ext cx="0" cy="1106170"/>
          </a:xfrm>
          <a:custGeom>
            <a:avLst/>
            <a:gdLst/>
            <a:ahLst/>
            <a:cxnLst/>
            <a:rect l="l" t="t" r="r" b="b"/>
            <a:pathLst>
              <a:path h="1106170">
                <a:moveTo>
                  <a:pt x="0" y="11061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26787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43045" y="3215426"/>
            <a:ext cx="0" cy="1138555"/>
          </a:xfrm>
          <a:custGeom>
            <a:avLst/>
            <a:gdLst/>
            <a:ahLst/>
            <a:cxnLst/>
            <a:rect l="l" t="t" r="r" b="b"/>
            <a:pathLst>
              <a:path h="1138554">
                <a:moveTo>
                  <a:pt x="0" y="11385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459302" y="3093464"/>
            <a:ext cx="0" cy="1260475"/>
          </a:xfrm>
          <a:custGeom>
            <a:avLst/>
            <a:gdLst/>
            <a:ahLst/>
            <a:cxnLst/>
            <a:rect l="l" t="t" r="r" b="b"/>
            <a:pathLst>
              <a:path h="1260475">
                <a:moveTo>
                  <a:pt x="0" y="126047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475560" y="2857543"/>
            <a:ext cx="0" cy="1496695"/>
          </a:xfrm>
          <a:custGeom>
            <a:avLst/>
            <a:gdLst/>
            <a:ahLst/>
            <a:cxnLst/>
            <a:rect l="l" t="t" r="r" b="b"/>
            <a:pathLst>
              <a:path h="1496695">
                <a:moveTo>
                  <a:pt x="0" y="149639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483688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491944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516330" y="2475395"/>
            <a:ext cx="0" cy="1878964"/>
          </a:xfrm>
          <a:custGeom>
            <a:avLst/>
            <a:gdLst/>
            <a:ahLst/>
            <a:cxnLst/>
            <a:rect l="l" t="t" r="r" b="b"/>
            <a:pathLst>
              <a:path h="1878964">
                <a:moveTo>
                  <a:pt x="0" y="187854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524713" y="2833278"/>
            <a:ext cx="0" cy="1520825"/>
          </a:xfrm>
          <a:custGeom>
            <a:avLst/>
            <a:gdLst/>
            <a:ahLst/>
            <a:cxnLst/>
            <a:rect l="l" t="t" r="r" b="b"/>
            <a:pathLst>
              <a:path h="1520825">
                <a:moveTo>
                  <a:pt x="0" y="152066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541097" y="2784493"/>
            <a:ext cx="0" cy="1569720"/>
          </a:xfrm>
          <a:custGeom>
            <a:avLst/>
            <a:gdLst/>
            <a:ahLst/>
            <a:cxnLst/>
            <a:rect l="l" t="t" r="r" b="b"/>
            <a:pathLst>
              <a:path h="1569720">
                <a:moveTo>
                  <a:pt x="0" y="156944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557355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573612" y="2654400"/>
            <a:ext cx="0" cy="1699895"/>
          </a:xfrm>
          <a:custGeom>
            <a:avLst/>
            <a:gdLst/>
            <a:ahLst/>
            <a:cxnLst/>
            <a:rect l="l" t="t" r="r" b="b"/>
            <a:pathLst>
              <a:path h="1699895">
                <a:moveTo>
                  <a:pt x="0" y="1699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573612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598125" y="2955240"/>
            <a:ext cx="0" cy="1398905"/>
          </a:xfrm>
          <a:custGeom>
            <a:avLst/>
            <a:gdLst/>
            <a:ahLst/>
            <a:cxnLst/>
            <a:rect l="l" t="t" r="r" b="b"/>
            <a:pathLst>
              <a:path h="1398904">
                <a:moveTo>
                  <a:pt x="0" y="139870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614383" y="1784277"/>
            <a:ext cx="0" cy="2569845"/>
          </a:xfrm>
          <a:custGeom>
            <a:avLst/>
            <a:gdLst/>
            <a:ahLst/>
            <a:cxnLst/>
            <a:rect l="l" t="t" r="r" b="b"/>
            <a:pathLst>
              <a:path h="2569845">
                <a:moveTo>
                  <a:pt x="0" y="25696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622512" y="2792624"/>
            <a:ext cx="0" cy="1561465"/>
          </a:xfrm>
          <a:custGeom>
            <a:avLst/>
            <a:gdLst/>
            <a:ahLst/>
            <a:cxnLst/>
            <a:rect l="l" t="t" r="r" b="b"/>
            <a:pathLst>
              <a:path h="1561464">
                <a:moveTo>
                  <a:pt x="0" y="156131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638769" y="3077202"/>
            <a:ext cx="0" cy="1276985"/>
          </a:xfrm>
          <a:custGeom>
            <a:avLst/>
            <a:gdLst/>
            <a:ahLst/>
            <a:cxnLst/>
            <a:rect l="l" t="t" r="r" b="b"/>
            <a:pathLst>
              <a:path h="1276985">
                <a:moveTo>
                  <a:pt x="0" y="12767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646898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655027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679540" y="2068855"/>
            <a:ext cx="0" cy="2285365"/>
          </a:xfrm>
          <a:custGeom>
            <a:avLst/>
            <a:gdLst/>
            <a:ahLst/>
            <a:cxnLst/>
            <a:rect l="l" t="t" r="r" b="b"/>
            <a:pathLst>
              <a:path h="2285365">
                <a:moveTo>
                  <a:pt x="0" y="228508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695797" y="3223557"/>
            <a:ext cx="0" cy="1130935"/>
          </a:xfrm>
          <a:custGeom>
            <a:avLst/>
            <a:gdLst/>
            <a:ahLst/>
            <a:cxnLst/>
            <a:rect l="l" t="t" r="r" b="b"/>
            <a:pathLst>
              <a:path h="1130935">
                <a:moveTo>
                  <a:pt x="0" y="11303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712436" y="3451346"/>
            <a:ext cx="0" cy="902969"/>
          </a:xfrm>
          <a:custGeom>
            <a:avLst/>
            <a:gdLst/>
            <a:ahLst/>
            <a:cxnLst/>
            <a:rect l="l" t="t" r="r" b="b"/>
            <a:pathLst>
              <a:path h="902970">
                <a:moveTo>
                  <a:pt x="0" y="9025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720564" y="3548662"/>
            <a:ext cx="0" cy="805815"/>
          </a:xfrm>
          <a:custGeom>
            <a:avLst/>
            <a:gdLst/>
            <a:ahLst/>
            <a:cxnLst/>
            <a:rect l="l" t="t" r="r" b="b"/>
            <a:pathLst>
              <a:path h="805814">
                <a:moveTo>
                  <a:pt x="0" y="8052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736822" y="3646358"/>
            <a:ext cx="0" cy="708025"/>
          </a:xfrm>
          <a:custGeom>
            <a:avLst/>
            <a:gdLst/>
            <a:ahLst/>
            <a:cxnLst/>
            <a:rect l="l" t="t" r="r" b="b"/>
            <a:pathLst>
              <a:path h="708025">
                <a:moveTo>
                  <a:pt x="0" y="70758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753080" y="3678755"/>
            <a:ext cx="0" cy="675640"/>
          </a:xfrm>
          <a:custGeom>
            <a:avLst/>
            <a:gdLst/>
            <a:ahLst/>
            <a:cxnLst/>
            <a:rect l="l" t="t" r="r" b="b"/>
            <a:pathLst>
              <a:path h="675639">
                <a:moveTo>
                  <a:pt x="0" y="67518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761335" y="3760190"/>
            <a:ext cx="0" cy="594360"/>
          </a:xfrm>
          <a:custGeom>
            <a:avLst/>
            <a:gdLst/>
            <a:ahLst/>
            <a:cxnLst/>
            <a:rect l="l" t="t" r="r" b="b"/>
            <a:pathLst>
              <a:path h="594360">
                <a:moveTo>
                  <a:pt x="0" y="59375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777593" y="3410438"/>
            <a:ext cx="0" cy="943610"/>
          </a:xfrm>
          <a:custGeom>
            <a:avLst/>
            <a:gdLst/>
            <a:ahLst/>
            <a:cxnLst/>
            <a:rect l="l" t="t" r="r" b="b"/>
            <a:pathLst>
              <a:path h="943610">
                <a:moveTo>
                  <a:pt x="0" y="9435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793850" y="3890295"/>
            <a:ext cx="0" cy="464184"/>
          </a:xfrm>
          <a:custGeom>
            <a:avLst/>
            <a:gdLst/>
            <a:ahLst/>
            <a:cxnLst/>
            <a:rect l="l" t="t" r="r" b="b"/>
            <a:pathLst>
              <a:path h="464185">
                <a:moveTo>
                  <a:pt x="0" y="46364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801979" y="3930860"/>
            <a:ext cx="0" cy="423545"/>
          </a:xfrm>
          <a:custGeom>
            <a:avLst/>
            <a:gdLst/>
            <a:ahLst/>
            <a:cxnLst/>
            <a:rect l="l" t="t" r="r" b="b"/>
            <a:pathLst>
              <a:path h="423545">
                <a:moveTo>
                  <a:pt x="0" y="42308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810108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834621" y="3800755"/>
            <a:ext cx="0" cy="553720"/>
          </a:xfrm>
          <a:custGeom>
            <a:avLst/>
            <a:gdLst/>
            <a:ahLst/>
            <a:cxnLst/>
            <a:rect l="l" t="t" r="r" b="b"/>
            <a:pathLst>
              <a:path h="553720">
                <a:moveTo>
                  <a:pt x="0" y="55318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850878" y="4109941"/>
            <a:ext cx="0" cy="244475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2440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859007" y="4158625"/>
            <a:ext cx="0" cy="195580"/>
          </a:xfrm>
          <a:custGeom>
            <a:avLst/>
            <a:gdLst/>
            <a:ahLst/>
            <a:cxnLst/>
            <a:rect l="l" t="t" r="r" b="b"/>
            <a:pathLst>
              <a:path h="195579">
                <a:moveTo>
                  <a:pt x="0" y="19531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875264" y="4174848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17909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891903" y="4174848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17909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900032" y="4207295"/>
            <a:ext cx="0" cy="146685"/>
          </a:xfrm>
          <a:custGeom>
            <a:avLst/>
            <a:gdLst/>
            <a:ahLst/>
            <a:cxnLst/>
            <a:rect l="l" t="t" r="r" b="b"/>
            <a:pathLst>
              <a:path h="146685">
                <a:moveTo>
                  <a:pt x="0" y="14664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916289" y="4093718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2602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932673" y="4256283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976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948931" y="4264388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55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957059" y="4272507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8143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973317" y="4272507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8143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989574" y="4248165"/>
            <a:ext cx="0" cy="106045"/>
          </a:xfrm>
          <a:custGeom>
            <a:avLst/>
            <a:gdLst/>
            <a:ahLst/>
            <a:cxnLst/>
            <a:rect l="l" t="t" r="r" b="b"/>
            <a:pathLst>
              <a:path h="106045">
                <a:moveTo>
                  <a:pt x="0" y="1057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989574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014088" y="4321177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327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030346" y="43130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030346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054732" y="4296836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710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071370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087627" y="432928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095756" y="43130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104012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128398" y="432928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136527" y="4304954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898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152784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169169" y="432928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177297" y="432928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193555" y="432928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209812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226070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234325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242709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267095" y="4321177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327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275350" y="432928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291608" y="4321177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327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307865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307865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332251" y="4321177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327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348635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356764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373022" y="43455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4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389279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405664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413793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430304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446688" y="432928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446688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471074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487332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503590" y="43455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4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511846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519974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544360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552489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568746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585131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601642" y="43455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4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609898" y="43455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4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626156" y="4321177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327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642413" y="43455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4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650542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666799" y="43455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4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683184" y="432928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691312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699441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715698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740084" y="43455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4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748341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764598" y="43455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4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781236" y="4337401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781236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805622" y="43455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4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7821880" y="43455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4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7821880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7838137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7854522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870780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878909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895166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911423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919679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935936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767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7952575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960704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976961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993219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009476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017732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033989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050247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058375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074633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091017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8099146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8115403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767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8132042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148299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8156428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8172685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189070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197198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213456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386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229713" y="4350353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13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245971" y="4350353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32" y="0"/>
                </a:lnTo>
              </a:path>
            </a:pathLst>
          </a:custGeom>
          <a:ln w="96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712425" y="4353052"/>
            <a:ext cx="3542690" cy="213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13315" y="4353942"/>
            <a:ext cx="3541395" cy="211454"/>
          </a:xfrm>
          <a:custGeom>
            <a:avLst/>
            <a:gdLst/>
            <a:ahLst/>
            <a:cxnLst/>
            <a:rect l="l" t="t" r="r" b="b"/>
            <a:pathLst>
              <a:path w="3541395" h="211454">
                <a:moveTo>
                  <a:pt x="0" y="0"/>
                </a:moveTo>
                <a:lnTo>
                  <a:pt x="3540911" y="0"/>
                </a:lnTo>
                <a:lnTo>
                  <a:pt x="3540911" y="211223"/>
                </a:lnTo>
                <a:lnTo>
                  <a:pt x="0" y="211223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713315" y="4565165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8258291" y="4569217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713315" y="4353942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8258291" y="4357994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8254227" y="4353942"/>
            <a:ext cx="0" cy="211454"/>
          </a:xfrm>
          <a:custGeom>
            <a:avLst/>
            <a:gdLst/>
            <a:ahLst/>
            <a:cxnLst/>
            <a:rect l="l" t="t" r="r" b="b"/>
            <a:pathLst>
              <a:path h="211454">
                <a:moveTo>
                  <a:pt x="0" y="0"/>
                </a:moveTo>
                <a:lnTo>
                  <a:pt x="0" y="2112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258291" y="4569217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713315" y="4353942"/>
            <a:ext cx="0" cy="211454"/>
          </a:xfrm>
          <a:custGeom>
            <a:avLst/>
            <a:gdLst/>
            <a:ahLst/>
            <a:cxnLst/>
            <a:rect l="l" t="t" r="r" b="b"/>
            <a:pathLst>
              <a:path h="211454">
                <a:moveTo>
                  <a:pt x="0" y="0"/>
                </a:moveTo>
                <a:lnTo>
                  <a:pt x="0" y="2112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717392" y="4569217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713315" y="4565165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258291" y="4569217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713315" y="4353942"/>
            <a:ext cx="0" cy="211454"/>
          </a:xfrm>
          <a:custGeom>
            <a:avLst/>
            <a:gdLst/>
            <a:ahLst/>
            <a:cxnLst/>
            <a:rect l="l" t="t" r="r" b="b"/>
            <a:pathLst>
              <a:path h="211454">
                <a:moveTo>
                  <a:pt x="0" y="0"/>
                </a:moveTo>
                <a:lnTo>
                  <a:pt x="0" y="2112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717392" y="4569217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713315" y="4524600"/>
            <a:ext cx="0" cy="40640"/>
          </a:xfrm>
          <a:custGeom>
            <a:avLst/>
            <a:gdLst/>
            <a:ahLst/>
            <a:cxnLst/>
            <a:rect l="l" t="t" r="r" b="b"/>
            <a:pathLst>
              <a:path h="40639">
                <a:moveTo>
                  <a:pt x="0" y="405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717392" y="4528665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713315" y="4353942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4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717392" y="43904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 txBox="1"/>
          <p:nvPr/>
        </p:nvSpPr>
        <p:spPr>
          <a:xfrm>
            <a:off x="4676178" y="4593670"/>
            <a:ext cx="8445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360" name="object 360"/>
          <p:cNvSpPr/>
          <p:nvPr/>
        </p:nvSpPr>
        <p:spPr>
          <a:xfrm>
            <a:off x="5406886" y="4524600"/>
            <a:ext cx="0" cy="40640"/>
          </a:xfrm>
          <a:custGeom>
            <a:avLst/>
            <a:gdLst/>
            <a:ahLst/>
            <a:cxnLst/>
            <a:rect l="l" t="t" r="r" b="b"/>
            <a:pathLst>
              <a:path h="40639">
                <a:moveTo>
                  <a:pt x="0" y="405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410950" y="4528665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406886" y="4353942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4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5410950" y="43904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 txBox="1"/>
          <p:nvPr/>
        </p:nvSpPr>
        <p:spPr>
          <a:xfrm>
            <a:off x="5337119" y="4593670"/>
            <a:ext cx="13970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50</a:t>
            </a:r>
            <a:endParaRPr sz="800">
              <a:latin typeface="Arial"/>
              <a:cs typeface="Arial"/>
            </a:endParaRPr>
          </a:p>
        </p:txBody>
      </p:sp>
      <p:sp>
        <p:nvSpPr>
          <p:cNvPr id="365" name="object 365"/>
          <p:cNvSpPr/>
          <p:nvPr/>
        </p:nvSpPr>
        <p:spPr>
          <a:xfrm>
            <a:off x="6100368" y="4524600"/>
            <a:ext cx="0" cy="40640"/>
          </a:xfrm>
          <a:custGeom>
            <a:avLst/>
            <a:gdLst/>
            <a:ahLst/>
            <a:cxnLst/>
            <a:rect l="l" t="t" r="r" b="b"/>
            <a:pathLst>
              <a:path h="40639">
                <a:moveTo>
                  <a:pt x="0" y="405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6104432" y="4528665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6100368" y="4353942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4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6104432" y="43904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 txBox="1"/>
          <p:nvPr/>
        </p:nvSpPr>
        <p:spPr>
          <a:xfrm>
            <a:off x="6006254" y="4593670"/>
            <a:ext cx="19685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</p:txBody>
      </p:sp>
      <p:sp>
        <p:nvSpPr>
          <p:cNvPr id="370" name="object 370"/>
          <p:cNvSpPr/>
          <p:nvPr/>
        </p:nvSpPr>
        <p:spPr>
          <a:xfrm>
            <a:off x="6793850" y="4524600"/>
            <a:ext cx="0" cy="40640"/>
          </a:xfrm>
          <a:custGeom>
            <a:avLst/>
            <a:gdLst/>
            <a:ahLst/>
            <a:cxnLst/>
            <a:rect l="l" t="t" r="r" b="b"/>
            <a:pathLst>
              <a:path h="40639">
                <a:moveTo>
                  <a:pt x="0" y="405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797915" y="4528665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793850" y="4353942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4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797915" y="43904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 txBox="1"/>
          <p:nvPr/>
        </p:nvSpPr>
        <p:spPr>
          <a:xfrm>
            <a:off x="6699736" y="4593670"/>
            <a:ext cx="19685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150</a:t>
            </a:r>
            <a:endParaRPr sz="800">
              <a:latin typeface="Arial"/>
              <a:cs typeface="Arial"/>
            </a:endParaRPr>
          </a:p>
        </p:txBody>
      </p:sp>
      <p:sp>
        <p:nvSpPr>
          <p:cNvPr id="375" name="object 375"/>
          <p:cNvSpPr/>
          <p:nvPr/>
        </p:nvSpPr>
        <p:spPr>
          <a:xfrm>
            <a:off x="7487332" y="4524600"/>
            <a:ext cx="0" cy="40640"/>
          </a:xfrm>
          <a:custGeom>
            <a:avLst/>
            <a:gdLst/>
            <a:ahLst/>
            <a:cxnLst/>
            <a:rect l="l" t="t" r="r" b="b"/>
            <a:pathLst>
              <a:path h="40639">
                <a:moveTo>
                  <a:pt x="0" y="405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491396" y="4528665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491396" y="43904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 txBox="1"/>
          <p:nvPr/>
        </p:nvSpPr>
        <p:spPr>
          <a:xfrm>
            <a:off x="7392964" y="4593670"/>
            <a:ext cx="19685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200</a:t>
            </a:r>
            <a:endParaRPr sz="800">
              <a:latin typeface="Arial"/>
              <a:cs typeface="Arial"/>
            </a:endParaRPr>
          </a:p>
        </p:txBody>
      </p:sp>
      <p:sp>
        <p:nvSpPr>
          <p:cNvPr id="379" name="object 379"/>
          <p:cNvSpPr/>
          <p:nvPr/>
        </p:nvSpPr>
        <p:spPr>
          <a:xfrm>
            <a:off x="8180814" y="4524600"/>
            <a:ext cx="0" cy="40640"/>
          </a:xfrm>
          <a:custGeom>
            <a:avLst/>
            <a:gdLst/>
            <a:ahLst/>
            <a:cxnLst/>
            <a:rect l="l" t="t" r="r" b="b"/>
            <a:pathLst>
              <a:path h="40639">
                <a:moveTo>
                  <a:pt x="0" y="405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185005" y="4528665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180814" y="4353942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4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185005" y="4390442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 txBox="1"/>
          <p:nvPr/>
        </p:nvSpPr>
        <p:spPr>
          <a:xfrm>
            <a:off x="8086445" y="4593670"/>
            <a:ext cx="19685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250</a:t>
            </a:r>
            <a:endParaRPr sz="800">
              <a:latin typeface="Arial"/>
              <a:cs typeface="Arial"/>
            </a:endParaRPr>
          </a:p>
        </p:txBody>
      </p:sp>
      <p:sp>
        <p:nvSpPr>
          <p:cNvPr id="384" name="object 384"/>
          <p:cNvSpPr/>
          <p:nvPr/>
        </p:nvSpPr>
        <p:spPr>
          <a:xfrm>
            <a:off x="4713315" y="4353942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750275" y="4357994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8213456" y="4353942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8217520" y="4357994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713315" y="4459401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750275" y="4463453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213456" y="4459401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217520" y="4463453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713315" y="4565165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750275" y="4569217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213456" y="456516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7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217520" y="4569217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713315" y="4565165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258291" y="4569217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713315" y="4353942"/>
            <a:ext cx="3541395" cy="0"/>
          </a:xfrm>
          <a:custGeom>
            <a:avLst/>
            <a:gdLst/>
            <a:ahLst/>
            <a:cxnLst/>
            <a:rect l="l" t="t" r="r" b="b"/>
            <a:pathLst>
              <a:path w="3541395">
                <a:moveTo>
                  <a:pt x="0" y="0"/>
                </a:moveTo>
                <a:lnTo>
                  <a:pt x="3540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258291" y="4357994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254227" y="4353942"/>
            <a:ext cx="0" cy="211454"/>
          </a:xfrm>
          <a:custGeom>
            <a:avLst/>
            <a:gdLst/>
            <a:ahLst/>
            <a:cxnLst/>
            <a:rect l="l" t="t" r="r" b="b"/>
            <a:pathLst>
              <a:path h="211454">
                <a:moveTo>
                  <a:pt x="0" y="0"/>
                </a:moveTo>
                <a:lnTo>
                  <a:pt x="0" y="2112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258291" y="4569217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713315" y="4353942"/>
            <a:ext cx="0" cy="211454"/>
          </a:xfrm>
          <a:custGeom>
            <a:avLst/>
            <a:gdLst/>
            <a:ahLst/>
            <a:cxnLst/>
            <a:rect l="l" t="t" r="r" b="b"/>
            <a:pathLst>
              <a:path h="211454">
                <a:moveTo>
                  <a:pt x="0" y="0"/>
                </a:moveTo>
                <a:lnTo>
                  <a:pt x="0" y="2112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717392" y="4569217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1" y="0"/>
                </a:lnTo>
              </a:path>
            </a:pathLst>
          </a:custGeom>
          <a:ln w="8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 txBox="1"/>
          <p:nvPr/>
        </p:nvSpPr>
        <p:spPr>
          <a:xfrm>
            <a:off x="688340" y="5413857"/>
            <a:ext cx="5774055" cy="58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Segoe Print"/>
                <a:cs typeface="Segoe Print"/>
              </a:rPr>
              <a:t>Histogram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equalization</a:t>
            </a:r>
            <a:endParaRPr sz="1800">
              <a:latin typeface="Segoe Print"/>
              <a:cs typeface="Segoe Prin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Segoe Print"/>
                <a:cs typeface="Segoe Print"/>
              </a:rPr>
              <a:t>Histogram matching or histogram</a:t>
            </a:r>
            <a:r>
              <a:rPr sz="1800" spc="4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specification</a:t>
            </a:r>
            <a:endParaRPr sz="180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4460">
              <a:lnSpc>
                <a:spcPct val="100000"/>
              </a:lnSpc>
            </a:pPr>
            <a:r>
              <a:rPr spc="-5" dirty="0"/>
              <a:t>Histogram</a:t>
            </a:r>
            <a:r>
              <a:rPr spc="-80" dirty="0"/>
              <a:t> </a:t>
            </a:r>
            <a:r>
              <a:rPr dirty="0"/>
              <a:t>equalization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72946"/>
            <a:ext cx="7814945" cy="448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Segoe Print"/>
                <a:cs typeface="Segoe Print"/>
              </a:rPr>
              <a:t>Histogram</a:t>
            </a:r>
            <a:r>
              <a:rPr sz="2000" spc="-100" dirty="0">
                <a:solidFill>
                  <a:srgbClr val="FF0000"/>
                </a:solidFill>
                <a:latin typeface="Segoe Print"/>
                <a:cs typeface="Segoe Print"/>
              </a:rPr>
              <a:t> </a:t>
            </a:r>
            <a:r>
              <a:rPr sz="2000" dirty="0">
                <a:solidFill>
                  <a:srgbClr val="FF0000"/>
                </a:solidFill>
                <a:latin typeface="Segoe Print"/>
                <a:cs typeface="Segoe Print"/>
              </a:rPr>
              <a:t>equalization:</a:t>
            </a:r>
            <a:endParaRPr sz="2000">
              <a:latin typeface="Segoe Print"/>
              <a:cs typeface="Segoe Print"/>
            </a:endParaRPr>
          </a:p>
          <a:p>
            <a:pPr marL="12700" marR="5080">
              <a:lnSpc>
                <a:spcPct val="140100"/>
              </a:lnSpc>
              <a:spcBef>
                <a:spcPts val="475"/>
              </a:spcBef>
            </a:pPr>
            <a:r>
              <a:rPr sz="2000" dirty="0">
                <a:latin typeface="Segoe Print"/>
                <a:cs typeface="Segoe Print"/>
              </a:rPr>
              <a:t>To </a:t>
            </a:r>
            <a:r>
              <a:rPr sz="2000" spc="-5" dirty="0">
                <a:latin typeface="Segoe Print"/>
                <a:cs typeface="Segoe Print"/>
              </a:rPr>
              <a:t>transform </a:t>
            </a:r>
            <a:r>
              <a:rPr sz="2000" dirty="0">
                <a:latin typeface="Segoe Print"/>
                <a:cs typeface="Segoe Print"/>
              </a:rPr>
              <a:t>the </a:t>
            </a:r>
            <a:r>
              <a:rPr sz="2000" spc="-5" dirty="0">
                <a:latin typeface="Segoe Print"/>
                <a:cs typeface="Segoe Print"/>
              </a:rPr>
              <a:t>gray levels </a:t>
            </a:r>
            <a:r>
              <a:rPr sz="2000" dirty="0">
                <a:latin typeface="Segoe Print"/>
                <a:cs typeface="Segoe Print"/>
              </a:rPr>
              <a:t>of the </a:t>
            </a:r>
            <a:r>
              <a:rPr sz="2000" spc="-5" dirty="0">
                <a:latin typeface="Segoe Print"/>
                <a:cs typeface="Segoe Print"/>
              </a:rPr>
              <a:t>image </a:t>
            </a:r>
            <a:r>
              <a:rPr sz="2000" dirty="0">
                <a:latin typeface="Segoe Print"/>
                <a:cs typeface="Segoe Print"/>
              </a:rPr>
              <a:t>so that the  histogram </a:t>
            </a:r>
            <a:r>
              <a:rPr sz="2000" spc="-5" dirty="0">
                <a:latin typeface="Segoe Print"/>
                <a:cs typeface="Segoe Print"/>
              </a:rPr>
              <a:t>of </a:t>
            </a:r>
            <a:r>
              <a:rPr sz="2000" dirty="0">
                <a:latin typeface="Segoe Print"/>
                <a:cs typeface="Segoe Print"/>
              </a:rPr>
              <a:t>the </a:t>
            </a:r>
            <a:r>
              <a:rPr sz="2000" spc="-5" dirty="0">
                <a:latin typeface="Segoe Print"/>
                <a:cs typeface="Segoe Print"/>
              </a:rPr>
              <a:t>resultant image </a:t>
            </a:r>
            <a:r>
              <a:rPr sz="2000" dirty="0">
                <a:latin typeface="Segoe Print"/>
                <a:cs typeface="Segoe Print"/>
              </a:rPr>
              <a:t>has histogram equalized</a:t>
            </a:r>
            <a:r>
              <a:rPr sz="2000" spc="-13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or  </a:t>
            </a:r>
            <a:r>
              <a:rPr sz="2000" dirty="0">
                <a:latin typeface="Segoe Print"/>
                <a:cs typeface="Segoe Print"/>
              </a:rPr>
              <a:t>uniformly</a:t>
            </a:r>
            <a:r>
              <a:rPr sz="2000" spc="-8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distributed.</a:t>
            </a:r>
            <a:endParaRPr sz="2000">
              <a:latin typeface="Segoe Print"/>
              <a:cs typeface="Segoe Print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Segoe Print"/>
                <a:cs typeface="Segoe Print"/>
              </a:rPr>
              <a:t>Used for modifying the</a:t>
            </a:r>
            <a:r>
              <a:rPr sz="2000" spc="-6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contrast</a:t>
            </a:r>
            <a:endParaRPr sz="2000">
              <a:latin typeface="Segoe Print"/>
              <a:cs typeface="Segoe Print"/>
            </a:endParaRPr>
          </a:p>
          <a:p>
            <a:pPr>
              <a:lnSpc>
                <a:spcPct val="100000"/>
              </a:lnSpc>
              <a:buClr>
                <a:srgbClr val="333399"/>
              </a:buClr>
              <a:buFont typeface="Wingdings"/>
              <a:buChar char=""/>
            </a:pPr>
            <a:endParaRPr sz="2200">
              <a:latin typeface="Times New Roman"/>
              <a:cs typeface="Times New Roman"/>
            </a:endParaRPr>
          </a:p>
          <a:p>
            <a:pPr marL="355600" marR="129539" indent="-342900">
              <a:lnSpc>
                <a:spcPct val="140000"/>
              </a:lnSpc>
              <a:spcBef>
                <a:spcPts val="1789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Segoe Print"/>
                <a:cs typeface="Segoe Print"/>
              </a:rPr>
              <a:t>To equally make use </a:t>
            </a:r>
            <a:r>
              <a:rPr sz="2000" spc="-5" dirty="0">
                <a:latin typeface="Segoe Print"/>
                <a:cs typeface="Segoe Print"/>
              </a:rPr>
              <a:t>of </a:t>
            </a:r>
            <a:r>
              <a:rPr sz="2000" dirty="0">
                <a:latin typeface="Segoe Print"/>
                <a:cs typeface="Segoe Print"/>
              </a:rPr>
              <a:t>all the available gray levels </a:t>
            </a:r>
            <a:r>
              <a:rPr sz="2000" spc="-5" dirty="0">
                <a:latin typeface="Segoe Print"/>
                <a:cs typeface="Segoe Print"/>
              </a:rPr>
              <a:t>in </a:t>
            </a:r>
            <a:r>
              <a:rPr sz="2000" dirty="0">
                <a:latin typeface="Segoe Print"/>
                <a:cs typeface="Segoe Print"/>
              </a:rPr>
              <a:t>the  dynamic</a:t>
            </a:r>
            <a:r>
              <a:rPr sz="2000" spc="-9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range</a:t>
            </a:r>
            <a:endParaRPr sz="2000">
              <a:latin typeface="Segoe Print"/>
              <a:cs typeface="Segoe Print"/>
            </a:endParaRPr>
          </a:p>
          <a:p>
            <a:pPr marL="355600" marR="1264920" indent="-342900">
              <a:lnSpc>
                <a:spcPct val="140000"/>
              </a:lnSpc>
              <a:spcBef>
                <a:spcPts val="480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Segoe Print"/>
                <a:cs typeface="Segoe Print"/>
              </a:rPr>
              <a:t>To further process </a:t>
            </a:r>
            <a:r>
              <a:rPr sz="2000" spc="-5" dirty="0">
                <a:latin typeface="Segoe Print"/>
                <a:cs typeface="Segoe Print"/>
              </a:rPr>
              <a:t>it </a:t>
            </a:r>
            <a:r>
              <a:rPr sz="2000" dirty="0">
                <a:latin typeface="Segoe Print"/>
                <a:cs typeface="Segoe Print"/>
              </a:rPr>
              <a:t>for histogram matching</a:t>
            </a:r>
            <a:r>
              <a:rPr sz="2000" spc="-14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or  specification</a:t>
            </a:r>
            <a:endParaRPr sz="200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72946"/>
            <a:ext cx="7735570" cy="131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Segoe Print"/>
                <a:cs typeface="Segoe Print"/>
              </a:rPr>
              <a:t>Assuming the pixel values are continuous</a:t>
            </a:r>
            <a:r>
              <a:rPr sz="2000" spc="-1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functions</a:t>
            </a:r>
            <a:endParaRPr sz="2000">
              <a:latin typeface="Segoe Print"/>
              <a:cs typeface="Segoe Print"/>
            </a:endParaRPr>
          </a:p>
          <a:p>
            <a:pPr marL="1841500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latin typeface="Segoe Print"/>
                <a:cs typeface="Segoe Print"/>
              </a:rPr>
              <a:t>p(s) ds </a:t>
            </a:r>
            <a:r>
              <a:rPr sz="2000" dirty="0">
                <a:latin typeface="Segoe Print"/>
                <a:cs typeface="Segoe Print"/>
              </a:rPr>
              <a:t>= </a:t>
            </a:r>
            <a:r>
              <a:rPr sz="2000" spc="-5" dirty="0">
                <a:latin typeface="Segoe Print"/>
                <a:cs typeface="Segoe Print"/>
              </a:rPr>
              <a:t>p(r)</a:t>
            </a:r>
            <a:r>
              <a:rPr sz="2000" spc="-8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dr</a:t>
            </a:r>
            <a:endParaRPr sz="2000">
              <a:latin typeface="Segoe Print"/>
              <a:cs typeface="Segoe Print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latin typeface="Segoe Print"/>
                <a:cs typeface="Segoe Print"/>
              </a:rPr>
              <a:t>That </a:t>
            </a:r>
            <a:r>
              <a:rPr sz="2000" spc="-5" dirty="0">
                <a:latin typeface="Segoe Print"/>
                <a:cs typeface="Segoe Print"/>
              </a:rPr>
              <a:t>is probability density of </a:t>
            </a:r>
            <a:r>
              <a:rPr sz="2000" dirty="0">
                <a:latin typeface="Segoe Print"/>
                <a:cs typeface="Segoe Print"/>
              </a:rPr>
              <a:t>the </a:t>
            </a:r>
            <a:r>
              <a:rPr sz="2000" spc="-5" dirty="0">
                <a:latin typeface="Segoe Print"/>
                <a:cs typeface="Segoe Print"/>
              </a:rPr>
              <a:t>transformed </a:t>
            </a:r>
            <a:r>
              <a:rPr sz="2000" dirty="0">
                <a:latin typeface="Segoe Print"/>
                <a:cs typeface="Segoe Print"/>
              </a:rPr>
              <a:t>variable</a:t>
            </a:r>
            <a:r>
              <a:rPr sz="2000" spc="-60" dirty="0">
                <a:latin typeface="Segoe Print"/>
                <a:cs typeface="Segoe Print"/>
              </a:rPr>
              <a:t> </a:t>
            </a:r>
            <a:r>
              <a:rPr sz="2000" i="1" dirty="0">
                <a:latin typeface="Segoe Print"/>
                <a:cs typeface="Segoe Print"/>
              </a:rPr>
              <a:t>‘s’</a:t>
            </a:r>
            <a:endParaRPr sz="2000">
              <a:latin typeface="Segoe Print"/>
              <a:cs typeface="Segoe Prin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448686"/>
            <a:ext cx="8074659" cy="82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388620" algn="l"/>
                <a:tab pos="2063750" algn="l"/>
                <a:tab pos="2557780" algn="l"/>
                <a:tab pos="3161665" algn="l"/>
                <a:tab pos="3931285" algn="l"/>
                <a:tab pos="4673600" algn="l"/>
                <a:tab pos="6345555" algn="l"/>
                <a:tab pos="6778625" algn="l"/>
                <a:tab pos="7381875" algn="l"/>
              </a:tabLst>
            </a:pPr>
            <a:r>
              <a:rPr sz="2000" spc="-5" dirty="0">
                <a:latin typeface="Segoe Print"/>
                <a:cs typeface="Segoe Print"/>
              </a:rPr>
              <a:t>is	determined	by	the	gray	level	distribution	of	</a:t>
            </a:r>
            <a:r>
              <a:rPr sz="2000" spc="-10" dirty="0">
                <a:latin typeface="Segoe Print"/>
                <a:cs typeface="Segoe Print"/>
              </a:rPr>
              <a:t>the	input</a:t>
            </a:r>
            <a:endParaRPr sz="20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63086"/>
            <a:ext cx="749935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Segoe Print"/>
                <a:cs typeface="Segoe Print"/>
              </a:rPr>
              <a:t>image </a:t>
            </a:r>
            <a:r>
              <a:rPr sz="2000" dirty="0">
                <a:latin typeface="Segoe Print"/>
                <a:cs typeface="Segoe Print"/>
              </a:rPr>
              <a:t>and by the chosen </a:t>
            </a:r>
            <a:r>
              <a:rPr sz="2000" spc="-5" dirty="0">
                <a:latin typeface="Segoe Print"/>
                <a:cs typeface="Segoe Print"/>
              </a:rPr>
              <a:t>transformation </a:t>
            </a:r>
            <a:r>
              <a:rPr sz="2000" dirty="0">
                <a:latin typeface="Segoe Print"/>
                <a:cs typeface="Segoe Print"/>
              </a:rPr>
              <a:t>function s =</a:t>
            </a:r>
            <a:r>
              <a:rPr sz="2000" spc="-114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T(r)</a:t>
            </a:r>
            <a:endParaRPr sz="200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4460">
              <a:lnSpc>
                <a:spcPct val="100000"/>
              </a:lnSpc>
            </a:pPr>
            <a:r>
              <a:rPr spc="-5" dirty="0"/>
              <a:t>Histogram</a:t>
            </a:r>
            <a:r>
              <a:rPr spc="-80" dirty="0"/>
              <a:t> </a:t>
            </a:r>
            <a:r>
              <a:rPr dirty="0"/>
              <a:t>equalization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72946"/>
            <a:ext cx="7995284" cy="407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C00000"/>
                </a:solidFill>
                <a:latin typeface="Segoe Print"/>
                <a:cs typeface="Segoe Print"/>
              </a:rPr>
              <a:t>Steps</a:t>
            </a:r>
            <a:r>
              <a:rPr sz="2000" spc="-105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dirty="0">
                <a:solidFill>
                  <a:srgbClr val="C00000"/>
                </a:solidFill>
                <a:latin typeface="Segoe Print"/>
                <a:cs typeface="Segoe Print"/>
              </a:rPr>
              <a:t>involved:</a:t>
            </a:r>
            <a:endParaRPr sz="2000">
              <a:latin typeface="Segoe Print"/>
              <a:cs typeface="Segoe Print"/>
            </a:endParaRPr>
          </a:p>
          <a:p>
            <a:pPr marL="756285" lvl="1" indent="-286385">
              <a:lnSpc>
                <a:spcPct val="100000"/>
              </a:lnSpc>
              <a:spcBef>
                <a:spcPts val="1350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Segoe Print"/>
                <a:cs typeface="Segoe Print"/>
              </a:rPr>
              <a:t>Find the number of pixels in </a:t>
            </a:r>
            <a:r>
              <a:rPr sz="1800" dirty="0">
                <a:latin typeface="Segoe Print"/>
                <a:cs typeface="Segoe Print"/>
              </a:rPr>
              <a:t>each </a:t>
            </a:r>
            <a:r>
              <a:rPr sz="1800" spc="-5" dirty="0">
                <a:latin typeface="Segoe Print"/>
                <a:cs typeface="Segoe Print"/>
              </a:rPr>
              <a:t>gray level and total</a:t>
            </a:r>
            <a:r>
              <a:rPr sz="1800" spc="114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number</a:t>
            </a:r>
            <a:endParaRPr sz="1800">
              <a:latin typeface="Segoe Print"/>
              <a:cs typeface="Segoe Print"/>
            </a:endParaRPr>
          </a:p>
          <a:p>
            <a:pPr marL="756285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Segoe Print"/>
                <a:cs typeface="Segoe Print"/>
              </a:rPr>
              <a:t>of</a:t>
            </a:r>
            <a:r>
              <a:rPr sz="1800" spc="-9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pixels</a:t>
            </a:r>
            <a:endParaRPr sz="1800">
              <a:latin typeface="Segoe Print"/>
              <a:cs typeface="Segoe Print"/>
            </a:endParaRPr>
          </a:p>
          <a:p>
            <a:pPr marL="756285" marR="638175" lvl="1" indent="-286385">
              <a:lnSpc>
                <a:spcPct val="140000"/>
              </a:lnSpc>
              <a:spcBef>
                <a:spcPts val="430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Segoe Print"/>
                <a:cs typeface="Segoe Print"/>
              </a:rPr>
              <a:t>Find </a:t>
            </a:r>
            <a:r>
              <a:rPr sz="1800" dirty="0">
                <a:latin typeface="Segoe Print"/>
                <a:cs typeface="Segoe Print"/>
              </a:rPr>
              <a:t>the </a:t>
            </a:r>
            <a:r>
              <a:rPr sz="1800" spc="-5" dirty="0">
                <a:latin typeface="Segoe Print"/>
                <a:cs typeface="Segoe Print"/>
              </a:rPr>
              <a:t>probability </a:t>
            </a:r>
            <a:r>
              <a:rPr sz="1800" dirty="0">
                <a:latin typeface="Segoe Print"/>
                <a:cs typeface="Segoe Print"/>
              </a:rPr>
              <a:t>mass </a:t>
            </a:r>
            <a:r>
              <a:rPr sz="1800" spc="-5" dirty="0">
                <a:latin typeface="Segoe Print"/>
                <a:cs typeface="Segoe Print"/>
              </a:rPr>
              <a:t>function of </a:t>
            </a:r>
            <a:r>
              <a:rPr sz="1800" dirty="0">
                <a:latin typeface="Segoe Print"/>
                <a:cs typeface="Segoe Print"/>
              </a:rPr>
              <a:t>all the </a:t>
            </a:r>
            <a:r>
              <a:rPr sz="1800" spc="-5" dirty="0">
                <a:latin typeface="Segoe Print"/>
                <a:cs typeface="Segoe Print"/>
              </a:rPr>
              <a:t>pixels in </a:t>
            </a:r>
            <a:r>
              <a:rPr sz="1800" dirty="0">
                <a:latin typeface="Segoe Print"/>
                <a:cs typeface="Segoe Print"/>
              </a:rPr>
              <a:t>the  </a:t>
            </a:r>
            <a:r>
              <a:rPr sz="1800" spc="-5" dirty="0">
                <a:latin typeface="Segoe Print"/>
                <a:cs typeface="Segoe Print"/>
              </a:rPr>
              <a:t>image</a:t>
            </a:r>
            <a:endParaRPr sz="1800">
              <a:latin typeface="Segoe Print"/>
              <a:cs typeface="Segoe Print"/>
            </a:endParaRPr>
          </a:p>
          <a:p>
            <a:pPr marL="756285" lvl="1" indent="-286385">
              <a:lnSpc>
                <a:spcPct val="100000"/>
              </a:lnSpc>
              <a:spcBef>
                <a:spcPts val="1295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Segoe Print"/>
                <a:cs typeface="Segoe Print"/>
              </a:rPr>
              <a:t>Find the cumulative </a:t>
            </a:r>
            <a:r>
              <a:rPr sz="1800" spc="-10" dirty="0">
                <a:latin typeface="Segoe Print"/>
                <a:cs typeface="Segoe Print"/>
              </a:rPr>
              <a:t>distribution</a:t>
            </a:r>
            <a:r>
              <a:rPr sz="1800" spc="8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function</a:t>
            </a:r>
            <a:endParaRPr sz="1800">
              <a:latin typeface="Segoe Print"/>
              <a:cs typeface="Segoe Print"/>
            </a:endParaRPr>
          </a:p>
          <a:p>
            <a:pPr marL="756285" marR="105410" lvl="1" indent="-286385">
              <a:lnSpc>
                <a:spcPct val="140000"/>
              </a:lnSpc>
              <a:spcBef>
                <a:spcPts val="434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  <a:tab pos="756920" algn="l"/>
                <a:tab pos="3844925" algn="l"/>
              </a:tabLst>
            </a:pPr>
            <a:r>
              <a:rPr sz="1800" spc="-5" dirty="0">
                <a:latin typeface="Segoe Print"/>
                <a:cs typeface="Segoe Print"/>
              </a:rPr>
              <a:t>Multiply </a:t>
            </a:r>
            <a:r>
              <a:rPr sz="1800" dirty="0">
                <a:latin typeface="Segoe Print"/>
                <a:cs typeface="Segoe Print"/>
              </a:rPr>
              <a:t>the </a:t>
            </a:r>
            <a:r>
              <a:rPr sz="1800" spc="-5" dirty="0">
                <a:latin typeface="Segoe Print"/>
                <a:cs typeface="Segoe Print"/>
              </a:rPr>
              <a:t>cumulative </a:t>
            </a:r>
            <a:r>
              <a:rPr sz="1800" spc="-10" dirty="0">
                <a:latin typeface="Segoe Print"/>
                <a:cs typeface="Segoe Print"/>
              </a:rPr>
              <a:t>distribution </a:t>
            </a:r>
            <a:r>
              <a:rPr sz="1800" spc="-5" dirty="0">
                <a:latin typeface="Segoe Print"/>
                <a:cs typeface="Segoe Print"/>
              </a:rPr>
              <a:t>function by </a:t>
            </a:r>
            <a:r>
              <a:rPr sz="1800" dirty="0">
                <a:latin typeface="Segoe Print"/>
                <a:cs typeface="Segoe Print"/>
              </a:rPr>
              <a:t>L-1, L </a:t>
            </a:r>
            <a:r>
              <a:rPr sz="1800" spc="-5" dirty="0">
                <a:latin typeface="Segoe Print"/>
                <a:cs typeface="Segoe Print"/>
              </a:rPr>
              <a:t>being  </a:t>
            </a:r>
            <a:r>
              <a:rPr sz="1800" dirty="0">
                <a:latin typeface="Segoe Print"/>
                <a:cs typeface="Segoe Print"/>
              </a:rPr>
              <a:t>the </a:t>
            </a:r>
            <a:r>
              <a:rPr sz="1800" spc="-5" dirty="0">
                <a:latin typeface="Segoe Print"/>
                <a:cs typeface="Segoe Print"/>
              </a:rPr>
              <a:t>maximum</a:t>
            </a:r>
            <a:r>
              <a:rPr sz="1800" spc="4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gray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level,	</a:t>
            </a:r>
            <a:r>
              <a:rPr sz="1800" dirty="0">
                <a:latin typeface="Segoe Print"/>
                <a:cs typeface="Segoe Print"/>
              </a:rPr>
              <a:t>to </a:t>
            </a:r>
            <a:r>
              <a:rPr sz="1800" spc="-5" dirty="0">
                <a:latin typeface="Segoe Print"/>
                <a:cs typeface="Segoe Print"/>
              </a:rPr>
              <a:t>obtain new gray</a:t>
            </a:r>
            <a:r>
              <a:rPr sz="1800" spc="-5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levels</a:t>
            </a:r>
            <a:endParaRPr sz="1800">
              <a:latin typeface="Segoe Print"/>
              <a:cs typeface="Segoe Print"/>
            </a:endParaRPr>
          </a:p>
          <a:p>
            <a:pPr marL="756285" marR="581660" lvl="1" indent="-286385">
              <a:lnSpc>
                <a:spcPct val="140100"/>
              </a:lnSpc>
              <a:spcBef>
                <a:spcPts val="430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Segoe Print"/>
                <a:cs typeface="Segoe Print"/>
              </a:rPr>
              <a:t>Map </a:t>
            </a:r>
            <a:r>
              <a:rPr sz="1800" dirty="0">
                <a:latin typeface="Segoe Print"/>
                <a:cs typeface="Segoe Print"/>
              </a:rPr>
              <a:t>the </a:t>
            </a:r>
            <a:r>
              <a:rPr sz="1800" spc="-5" dirty="0">
                <a:latin typeface="Segoe Print"/>
                <a:cs typeface="Segoe Print"/>
              </a:rPr>
              <a:t>new gray level </a:t>
            </a:r>
            <a:r>
              <a:rPr sz="1800" dirty="0">
                <a:latin typeface="Segoe Print"/>
                <a:cs typeface="Segoe Print"/>
              </a:rPr>
              <a:t>values to the </a:t>
            </a:r>
            <a:r>
              <a:rPr sz="1800" spc="-5" dirty="0">
                <a:latin typeface="Segoe Print"/>
                <a:cs typeface="Segoe Print"/>
              </a:rPr>
              <a:t>pixels with old gray  levels.</a:t>
            </a:r>
            <a:endParaRPr sz="180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4460">
              <a:lnSpc>
                <a:spcPct val="100000"/>
              </a:lnSpc>
            </a:pPr>
            <a:r>
              <a:rPr spc="-5" dirty="0"/>
              <a:t>Histogram</a:t>
            </a:r>
            <a:r>
              <a:rPr spc="-80" dirty="0"/>
              <a:t> </a:t>
            </a:r>
            <a:r>
              <a:rPr dirty="0"/>
              <a:t>equalization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96746"/>
            <a:ext cx="7671434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000" spc="-5" dirty="0">
                <a:latin typeface="Segoe Print"/>
                <a:cs typeface="Segoe Print"/>
              </a:rPr>
              <a:t>Mapping </a:t>
            </a:r>
            <a:r>
              <a:rPr sz="2000" dirty="0">
                <a:latin typeface="Segoe Print"/>
                <a:cs typeface="Segoe Print"/>
              </a:rPr>
              <a:t>each </a:t>
            </a:r>
            <a:r>
              <a:rPr sz="2000" spc="-5" dirty="0">
                <a:latin typeface="Segoe Print"/>
                <a:cs typeface="Segoe Print"/>
              </a:rPr>
              <a:t>pixel with level </a:t>
            </a:r>
            <a:r>
              <a:rPr sz="2000" spc="5" dirty="0">
                <a:latin typeface="Segoe Print"/>
                <a:cs typeface="Segoe Print"/>
              </a:rPr>
              <a:t>r</a:t>
            </a:r>
            <a:r>
              <a:rPr sz="1950" spc="7" baseline="-21367" dirty="0">
                <a:latin typeface="Segoe Print"/>
                <a:cs typeface="Segoe Print"/>
              </a:rPr>
              <a:t>k  </a:t>
            </a:r>
            <a:r>
              <a:rPr sz="2000" spc="-5" dirty="0">
                <a:latin typeface="Segoe Print"/>
                <a:cs typeface="Segoe Print"/>
              </a:rPr>
              <a:t>in </a:t>
            </a:r>
            <a:r>
              <a:rPr sz="2000" dirty="0">
                <a:latin typeface="Segoe Print"/>
                <a:cs typeface="Segoe Print"/>
              </a:rPr>
              <a:t>the </a:t>
            </a:r>
            <a:r>
              <a:rPr sz="2000" spc="-5" dirty="0">
                <a:latin typeface="Segoe Print"/>
                <a:cs typeface="Segoe Print"/>
              </a:rPr>
              <a:t>input image</a:t>
            </a:r>
            <a:r>
              <a:rPr sz="2000" spc="-34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into</a:t>
            </a:r>
            <a:endParaRPr sz="2000">
              <a:latin typeface="Segoe Print"/>
              <a:cs typeface="Segoe Print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Segoe Print"/>
                <a:cs typeface="Segoe Print"/>
              </a:rPr>
              <a:t>the </a:t>
            </a:r>
            <a:r>
              <a:rPr sz="2000" spc="-5" dirty="0">
                <a:latin typeface="Segoe Print"/>
                <a:cs typeface="Segoe Print"/>
              </a:rPr>
              <a:t>corresponding pixel with level </a:t>
            </a:r>
            <a:r>
              <a:rPr sz="2000" spc="10" dirty="0">
                <a:latin typeface="Segoe Print"/>
                <a:cs typeface="Segoe Print"/>
              </a:rPr>
              <a:t>s</a:t>
            </a:r>
            <a:r>
              <a:rPr sz="1950" spc="15" baseline="-21367" dirty="0">
                <a:latin typeface="Segoe Print"/>
                <a:cs typeface="Segoe Print"/>
              </a:rPr>
              <a:t>k  </a:t>
            </a:r>
            <a:r>
              <a:rPr sz="2000" dirty="0">
                <a:latin typeface="Segoe Print"/>
                <a:cs typeface="Segoe Print"/>
              </a:rPr>
              <a:t>in the </a:t>
            </a:r>
            <a:r>
              <a:rPr sz="2000" spc="-5" dirty="0">
                <a:latin typeface="Segoe Print"/>
                <a:cs typeface="Segoe Print"/>
              </a:rPr>
              <a:t>output</a:t>
            </a:r>
            <a:r>
              <a:rPr sz="2000" spc="-3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image</a:t>
            </a:r>
            <a:endParaRPr sz="2000">
              <a:latin typeface="Segoe Print"/>
              <a:cs typeface="Segoe Prin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2250" y="2660650"/>
          <a:ext cx="489585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795147">
                <a:tc>
                  <a:txBody>
                    <a:bodyPr/>
                    <a:lstStyle/>
                    <a:p>
                      <a:pPr marL="84455" marR="21971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Gray</a:t>
                      </a:r>
                      <a:r>
                        <a:rPr sz="1400" spc="-8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level  values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543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Number</a:t>
                      </a:r>
                      <a:r>
                        <a:rPr sz="1400" spc="-10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of  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pixels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 marR="109220" algn="ctr">
                        <a:lnSpc>
                          <a:spcPct val="1071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P</a:t>
                      </a:r>
                      <a:r>
                        <a:rPr sz="1400" spc="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r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obabil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i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ty  mass  function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74930" indent="-3175" algn="ctr">
                        <a:lnSpc>
                          <a:spcPct val="107100"/>
                        </a:lnSpc>
                        <a:spcBef>
                          <a:spcPts val="190"/>
                        </a:spcBef>
                      </a:pPr>
                      <a:r>
                        <a:rPr sz="14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Cumulative  dis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tribution  function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0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790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0.19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0.19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1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1023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0.25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0.44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2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850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0.21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0.65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3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656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0.16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0.81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4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329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0.08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0.89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76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245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0.06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0.95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1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6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122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spc="-5" dirty="0">
                          <a:latin typeface="Segoe Print"/>
                          <a:cs typeface="Segoe Print"/>
                        </a:rPr>
                        <a:t>0.03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spc="-5" dirty="0">
                          <a:latin typeface="Segoe Print"/>
                          <a:cs typeface="Segoe Print"/>
                        </a:rPr>
                        <a:t>0.98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1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7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81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0.02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1.00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792723" y="2667000"/>
            <a:ext cx="3352800" cy="717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4460">
              <a:lnSpc>
                <a:spcPct val="100000"/>
              </a:lnSpc>
            </a:pPr>
            <a:r>
              <a:rPr spc="-5" dirty="0"/>
              <a:t>Histogram</a:t>
            </a:r>
            <a:r>
              <a:rPr spc="-80" dirty="0"/>
              <a:t> </a:t>
            </a:r>
            <a:r>
              <a:rPr dirty="0"/>
              <a:t>equalization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9050" y="1898650"/>
          <a:ext cx="672465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990600"/>
                <a:gridCol w="1600200"/>
                <a:gridCol w="1524000"/>
                <a:gridCol w="1752600"/>
              </a:tblGrid>
              <a:tr h="795147">
                <a:tc>
                  <a:txBody>
                    <a:bodyPr/>
                    <a:lstStyle/>
                    <a:p>
                      <a:pPr marL="85090" marR="2025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Gray 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level  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va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l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u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es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Number</a:t>
                      </a:r>
                      <a:endParaRPr sz="1400">
                        <a:latin typeface="Segoe Print"/>
                        <a:cs typeface="Segoe Print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of</a:t>
                      </a:r>
                      <a:r>
                        <a:rPr sz="1400" spc="-9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 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pixels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815" marR="45720" indent="-370840">
                        <a:lnSpc>
                          <a:spcPct val="107100"/>
                        </a:lnSpc>
                        <a:spcBef>
                          <a:spcPts val="1085"/>
                        </a:spcBef>
                      </a:pPr>
                      <a:r>
                        <a:rPr sz="14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Probability</a:t>
                      </a:r>
                      <a:r>
                        <a:rPr sz="1400" spc="-8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 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mass  function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 marR="227329" indent="-2540" algn="ctr">
                        <a:lnSpc>
                          <a:spcPct val="1072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Cumulative  dis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tribution  function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CDF *</a:t>
                      </a:r>
                      <a:r>
                        <a:rPr sz="1400" spc="-105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 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Segoe Print"/>
                          <a:cs typeface="Segoe Print"/>
                        </a:rPr>
                        <a:t>L-1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0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790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0.19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0.19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5" dirty="0">
                          <a:latin typeface="Segoe Print"/>
                          <a:cs typeface="Segoe Print"/>
                        </a:rPr>
                        <a:t>1.33 </a:t>
                      </a:r>
                      <a:r>
                        <a:rPr sz="1400" dirty="0">
                          <a:latin typeface="Segoe Print"/>
                          <a:cs typeface="Segoe Print"/>
                        </a:rPr>
                        <a:t>=</a:t>
                      </a:r>
                      <a:r>
                        <a:rPr sz="1400" spc="-80" dirty="0">
                          <a:latin typeface="Segoe Print"/>
                          <a:cs typeface="Segoe Print"/>
                        </a:rPr>
                        <a:t> </a:t>
                      </a:r>
                      <a:r>
                        <a:rPr sz="1400" dirty="0">
                          <a:latin typeface="Segoe Print"/>
                          <a:cs typeface="Segoe Print"/>
                        </a:rPr>
                        <a:t>1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1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1023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0.25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0.44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5" dirty="0">
                          <a:latin typeface="Segoe Print"/>
                          <a:cs typeface="Segoe Print"/>
                        </a:rPr>
                        <a:t>3.08 </a:t>
                      </a:r>
                      <a:r>
                        <a:rPr sz="1400" dirty="0">
                          <a:latin typeface="Segoe Print"/>
                          <a:cs typeface="Segoe Print"/>
                        </a:rPr>
                        <a:t>=</a:t>
                      </a:r>
                      <a:r>
                        <a:rPr sz="1400" spc="-80" dirty="0">
                          <a:latin typeface="Segoe Print"/>
                          <a:cs typeface="Segoe Print"/>
                        </a:rPr>
                        <a:t> </a:t>
                      </a:r>
                      <a:r>
                        <a:rPr sz="1400" dirty="0">
                          <a:latin typeface="Segoe Print"/>
                          <a:cs typeface="Segoe Print"/>
                        </a:rPr>
                        <a:t>3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2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850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0.21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0.65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5" dirty="0">
                          <a:latin typeface="Segoe Print"/>
                          <a:cs typeface="Segoe Print"/>
                        </a:rPr>
                        <a:t>4.55 </a:t>
                      </a:r>
                      <a:r>
                        <a:rPr sz="1400" dirty="0">
                          <a:latin typeface="Segoe Print"/>
                          <a:cs typeface="Segoe Print"/>
                        </a:rPr>
                        <a:t>=</a:t>
                      </a:r>
                      <a:r>
                        <a:rPr sz="1400" spc="-80" dirty="0">
                          <a:latin typeface="Segoe Print"/>
                          <a:cs typeface="Segoe Print"/>
                        </a:rPr>
                        <a:t> </a:t>
                      </a:r>
                      <a:r>
                        <a:rPr sz="1400" dirty="0">
                          <a:latin typeface="Segoe Print"/>
                          <a:cs typeface="Segoe Print"/>
                        </a:rPr>
                        <a:t>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3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656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5" dirty="0">
                          <a:latin typeface="Segoe Print"/>
                          <a:cs typeface="Segoe Print"/>
                        </a:rPr>
                        <a:t>0.16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5" dirty="0">
                          <a:latin typeface="Segoe Print"/>
                          <a:cs typeface="Segoe Print"/>
                        </a:rPr>
                        <a:t>0.81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5" dirty="0">
                          <a:latin typeface="Segoe Print"/>
                          <a:cs typeface="Segoe Print"/>
                        </a:rPr>
                        <a:t>5.67 </a:t>
                      </a:r>
                      <a:r>
                        <a:rPr sz="1400" dirty="0">
                          <a:latin typeface="Segoe Print"/>
                          <a:cs typeface="Segoe Print"/>
                        </a:rPr>
                        <a:t>=</a:t>
                      </a:r>
                      <a:r>
                        <a:rPr sz="1400" spc="-85" dirty="0">
                          <a:latin typeface="Segoe Print"/>
                          <a:cs typeface="Segoe Print"/>
                        </a:rPr>
                        <a:t> </a:t>
                      </a:r>
                      <a:r>
                        <a:rPr sz="1400" dirty="0">
                          <a:latin typeface="Segoe Print"/>
                          <a:cs typeface="Segoe Print"/>
                        </a:rPr>
                        <a:t>6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4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329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0.08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0.89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5" dirty="0">
                          <a:latin typeface="Segoe Print"/>
                          <a:cs typeface="Segoe Print"/>
                        </a:rPr>
                        <a:t>6.23 </a:t>
                      </a:r>
                      <a:r>
                        <a:rPr sz="1400" dirty="0">
                          <a:latin typeface="Segoe Print"/>
                          <a:cs typeface="Segoe Print"/>
                        </a:rPr>
                        <a:t>=</a:t>
                      </a:r>
                      <a:r>
                        <a:rPr sz="1400" spc="-80" dirty="0">
                          <a:latin typeface="Segoe Print"/>
                          <a:cs typeface="Segoe Print"/>
                        </a:rPr>
                        <a:t> </a:t>
                      </a:r>
                      <a:r>
                        <a:rPr sz="1400" dirty="0">
                          <a:latin typeface="Segoe Print"/>
                          <a:cs typeface="Segoe Print"/>
                        </a:rPr>
                        <a:t>6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245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0.06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0.95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5" dirty="0">
                          <a:latin typeface="Segoe Print"/>
                          <a:cs typeface="Segoe Print"/>
                        </a:rPr>
                        <a:t>6.65 </a:t>
                      </a:r>
                      <a:r>
                        <a:rPr sz="1400" dirty="0">
                          <a:latin typeface="Segoe Print"/>
                          <a:cs typeface="Segoe Print"/>
                        </a:rPr>
                        <a:t>=</a:t>
                      </a:r>
                      <a:r>
                        <a:rPr sz="1400" spc="-80" dirty="0">
                          <a:latin typeface="Segoe Print"/>
                          <a:cs typeface="Segoe Print"/>
                        </a:rPr>
                        <a:t> </a:t>
                      </a:r>
                      <a:r>
                        <a:rPr sz="1400" dirty="0">
                          <a:latin typeface="Segoe Print"/>
                          <a:cs typeface="Segoe Print"/>
                        </a:rPr>
                        <a:t>7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6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122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0.03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0.98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spc="-5" dirty="0">
                          <a:latin typeface="Segoe Print"/>
                          <a:cs typeface="Segoe Print"/>
                        </a:rPr>
                        <a:t>6.86 </a:t>
                      </a:r>
                      <a:r>
                        <a:rPr sz="1400" dirty="0">
                          <a:latin typeface="Segoe Print"/>
                          <a:cs typeface="Segoe Print"/>
                        </a:rPr>
                        <a:t>=</a:t>
                      </a:r>
                      <a:r>
                        <a:rPr sz="1400" spc="-80" dirty="0">
                          <a:latin typeface="Segoe Print"/>
                          <a:cs typeface="Segoe Print"/>
                        </a:rPr>
                        <a:t> </a:t>
                      </a:r>
                      <a:r>
                        <a:rPr sz="1400" dirty="0">
                          <a:latin typeface="Segoe Print"/>
                          <a:cs typeface="Segoe Print"/>
                        </a:rPr>
                        <a:t>7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7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81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0.02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spc="-10" dirty="0">
                          <a:latin typeface="Segoe Print"/>
                          <a:cs typeface="Segoe Print"/>
                        </a:rPr>
                        <a:t>1.00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dirty="0">
                          <a:latin typeface="Segoe Print"/>
                          <a:cs typeface="Segoe Print"/>
                        </a:rPr>
                        <a:t>7 =</a:t>
                      </a:r>
                      <a:r>
                        <a:rPr sz="1400" spc="-100" dirty="0">
                          <a:latin typeface="Segoe Print"/>
                          <a:cs typeface="Segoe Print"/>
                        </a:rPr>
                        <a:t> </a:t>
                      </a:r>
                      <a:r>
                        <a:rPr sz="1400" dirty="0">
                          <a:latin typeface="Segoe Print"/>
                          <a:cs typeface="Segoe Print"/>
                        </a:rPr>
                        <a:t>7</a:t>
                      </a:r>
                      <a:endParaRPr sz="1400">
                        <a:latin typeface="Segoe Print"/>
                        <a:cs typeface="Segoe Prin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696</Words>
  <Application>Microsoft Office PowerPoint</Application>
  <PresentationFormat>On-screen Show (4:3)</PresentationFormat>
  <Paragraphs>369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Histogram processing</vt:lpstr>
      <vt:lpstr>Image and histogram</vt:lpstr>
      <vt:lpstr>Image and histogram</vt:lpstr>
      <vt:lpstr>Histogram equalization</vt:lpstr>
      <vt:lpstr>Slide 6</vt:lpstr>
      <vt:lpstr>Histogram equalization</vt:lpstr>
      <vt:lpstr>Histogram equalization</vt:lpstr>
      <vt:lpstr>Histogram equalization</vt:lpstr>
      <vt:lpstr>Distributions (PMF, CDF)</vt:lpstr>
      <vt:lpstr>Mapping</vt:lpstr>
      <vt:lpstr>Histogram equalization</vt:lpstr>
      <vt:lpstr>Histogram matching or specification</vt:lpstr>
      <vt:lpstr>Histogram matching</vt:lpstr>
      <vt:lpstr>Matching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SSNSASE</dc:title>
  <dc:creator>MSIT</dc:creator>
  <cp:lastModifiedBy>Priya</cp:lastModifiedBy>
  <cp:revision>1</cp:revision>
  <dcterms:created xsi:type="dcterms:W3CDTF">2016-07-18T04:27:21Z</dcterms:created>
  <dcterms:modified xsi:type="dcterms:W3CDTF">2016-07-18T04:24:14Z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2016-07-18T00:00:00Z</vt:filetime>
  </property>
</Properties>
</file>