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378" r:id="rId2"/>
    <p:sldId id="306" r:id="rId3"/>
    <p:sldId id="308" r:id="rId4"/>
    <p:sldId id="311" r:id="rId5"/>
    <p:sldId id="312" r:id="rId6"/>
    <p:sldId id="377" r:id="rId7"/>
    <p:sldId id="313" r:id="rId8"/>
    <p:sldId id="360" r:id="rId9"/>
    <p:sldId id="362" r:id="rId10"/>
    <p:sldId id="363" r:id="rId11"/>
    <p:sldId id="315" r:id="rId12"/>
    <p:sldId id="316" r:id="rId13"/>
    <p:sldId id="317" r:id="rId14"/>
    <p:sldId id="318" r:id="rId15"/>
    <p:sldId id="361" r:id="rId16"/>
    <p:sldId id="365" r:id="rId17"/>
    <p:sldId id="370" r:id="rId18"/>
    <p:sldId id="371"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FF0000"/>
    <a:srgbClr val="0000FF"/>
    <a:srgbClr val="008000"/>
    <a:srgbClr val="CC0066"/>
    <a:srgbClr val="D60093"/>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3281" autoAdjust="0"/>
  </p:normalViewPr>
  <p:slideViewPr>
    <p:cSldViewPr>
      <p:cViewPr varScale="1">
        <p:scale>
          <a:sx n="85" d="100"/>
          <a:sy n="85" d="100"/>
        </p:scale>
        <p:origin x="-1476" y="-90"/>
      </p:cViewPr>
      <p:guideLst>
        <p:guide orient="horz" pos="2160"/>
        <p:guide pos="2880"/>
      </p:guideLst>
    </p:cSldViewPr>
  </p:slideViewPr>
  <p:notesTextViewPr>
    <p:cViewPr>
      <p:scale>
        <a:sx n="100" d="100"/>
        <a:sy n="100" d="100"/>
      </p:scale>
      <p:origin x="0" y="0"/>
    </p:cViewPr>
  </p:notesTextViewPr>
  <p:sorterViewPr>
    <p:cViewPr>
      <p:scale>
        <a:sx n="51" d="100"/>
        <a:sy n="51" d="100"/>
      </p:scale>
      <p:origin x="0" y="864"/>
    </p:cViewPr>
  </p:sorterViewPr>
  <p:notesViewPr>
    <p:cSldViewPr>
      <p:cViewPr varScale="1">
        <p:scale>
          <a:sx n="53" d="100"/>
          <a:sy n="53" d="100"/>
        </p:scale>
        <p:origin x="-1836" y="-84"/>
      </p:cViewPr>
      <p:guideLst>
        <p:guide orient="horz" pos="3024"/>
        <p:guide pos="230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8/28/2017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xmlns=""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8/28/2017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xmlns=""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62063" y="722313"/>
            <a:ext cx="4797425" cy="3598862"/>
          </a:xfrm>
          <a:ln/>
        </p:spPr>
      </p:sp>
      <p:sp>
        <p:nvSpPr>
          <p:cNvPr id="760835" name="Rectangle 3"/>
          <p:cNvSpPr>
            <a:spLocks noGrp="1" noChangeArrowheads="1"/>
          </p:cNvSpPr>
          <p:nvPr>
            <p:ph type="body" idx="1"/>
          </p:nvPr>
        </p:nvSpPr>
        <p:spPr>
          <a:xfrm>
            <a:off x="974726" y="4559301"/>
            <a:ext cx="5365750" cy="4319588"/>
          </a:xfrm>
        </p:spPr>
        <p:txBody>
          <a:bodyPr lIns="95018" tIns="47509" rIns="95018" bIns="4750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If </a:t>
            </a:r>
            <a:r>
              <a:rPr lang="en-US" sz="1200" b="1" dirty="0" smtClean="0">
                <a:solidFill>
                  <a:schemeClr val="bg1"/>
                </a:solidFill>
                <a:latin typeface="Arial" pitchFamily="34" charset="0"/>
                <a:cs typeface="Arial" pitchFamily="34" charset="0"/>
              </a:rPr>
              <a:t>confidence</a:t>
            </a:r>
            <a:r>
              <a:rPr lang="en-US" sz="1200" dirty="0" smtClean="0">
                <a:solidFill>
                  <a:schemeClr val="bg1"/>
                </a:solidFill>
                <a:latin typeface="Arial" pitchFamily="34" charset="0"/>
                <a:cs typeface="Arial" pitchFamily="34" charset="0"/>
              </a:rPr>
              <a:t> is high then interest cannot be negative</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xmlns="" val="265496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B8DDC69-1BEB-4C6D-9CBB-0247953CBD55}" type="datetime1">
              <a:rPr lang="en-US" smtClean="0"/>
              <a:pPr/>
              <a:t>8/28/2017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9C7603-4F2B-47D0-AC94-CE34A5A46325}" type="datetime1">
              <a:rPr lang="en-US" smtClean="0"/>
              <a:pPr/>
              <a:t>8/28/2017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BF6C35-B070-4C95-A68A-F0F920898C91}" type="datetime1">
              <a:rPr lang="en-US" smtClean="0"/>
              <a:pPr/>
              <a:t>8/28/2017</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29F12304-1330-4979-A752-924C221D90B2}" type="datetime1">
              <a:rPr lang="en-US" smtClean="0"/>
              <a:pPr/>
              <a:t>8/28/2017</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D39C7B8-462E-46F7-B62B-30324DE975E7}" type="datetime1">
              <a:rPr lang="en-US" smtClean="0"/>
              <a:pPr/>
              <a:t>8/28/2017</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xmlns=""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BA8D56B-A632-4349-80CC-23E13C97823C}" type="datetime1">
              <a:rPr lang="en-US" smtClean="0"/>
              <a:pPr/>
              <a:t>8/28/2017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53D420A0-FB9B-449E-AC33-90AE8325EF82}" type="datetime1">
              <a:rPr lang="en-US" smtClean="0"/>
              <a:pPr/>
              <a:t>8/28/2017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8401D3-F01C-4ACE-BAF6-F54C47258F9A}" type="datetime1">
              <a:rPr lang="en-US" smtClean="0"/>
              <a:pPr/>
              <a:t>8/28/2017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1D8B4B-0B34-4329-AB2A-117238ABFE29}" type="datetime1">
              <a:rPr lang="en-US" smtClean="0"/>
              <a:pPr/>
              <a:t>8/28/2017</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6D779C-0387-491C-9A23-74D2AA541871}" type="datetime1">
              <a:rPr lang="en-US" smtClean="0"/>
              <a:pPr/>
              <a:t>8/28/2017</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E224-D06C-4D2F-824D-ED8BC1672134}" type="datetime1">
              <a:rPr lang="en-US" smtClean="0"/>
              <a:pPr/>
              <a:t>8/28/2017</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388AAD-E6B4-4A31-BB5C-320D4406D701}" type="datetime1">
              <a:rPr lang="en-US" smtClean="0"/>
              <a:pPr/>
              <a:t>8/28/2017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323BBC4-8857-46FA-98A7-2FF2FBA969D5}" type="datetime1">
              <a:rPr lang="en-US" smtClean="0"/>
              <a:pPr/>
              <a:t>8/28/2017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33E4D23C-571D-4014-A332-10D5938BEE76}" type="datetime1">
              <a:rPr lang="en-US" smtClean="0"/>
              <a:pPr/>
              <a:t>8/28/2017</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Frequent </a:t>
            </a:r>
            <a:r>
              <a:rPr lang="en-US" sz="5400" dirty="0" err="1"/>
              <a:t>Itemset</a:t>
            </a:r>
            <a:r>
              <a:rPr lang="en-US" sz="5400" dirty="0"/>
              <a:t> Mining &amp; Association Rules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xmlns="" val="229675340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 Example: Frequent </a:t>
            </a:r>
            <a:r>
              <a:rPr lang="en-US" dirty="0"/>
              <a:t>Itemsets</a:t>
            </a:r>
          </a:p>
        </p:txBody>
      </p:sp>
      <p:sp>
        <p:nvSpPr>
          <p:cNvPr id="9219" name="Rectangle 3"/>
          <p:cNvSpPr>
            <a:spLocks noGrp="1" noChangeArrowheads="1"/>
          </p:cNvSpPr>
          <p:nvPr>
            <p:ph idx="1"/>
          </p:nvPr>
        </p:nvSpPr>
        <p:spPr>
          <a:xfrm>
            <a:off x="457200" y="1866901"/>
            <a:ext cx="8229600" cy="4152899"/>
          </a:xfrm>
        </p:spPr>
        <p:txBody>
          <a:bodyPr>
            <a:normAutofit/>
          </a:bodyPr>
          <a:lstStyle/>
          <a:p>
            <a:r>
              <a:rPr lang="en-US" b="1" dirty="0" smtClean="0"/>
              <a:t>Items</a:t>
            </a:r>
            <a:r>
              <a:rPr lang="en-US" dirty="0" smtClean="0"/>
              <a:t> = {</a:t>
            </a:r>
            <a:r>
              <a:rPr lang="en-US" dirty="0"/>
              <a:t>milk, coke, </a:t>
            </a:r>
            <a:r>
              <a:rPr lang="en-US" dirty="0" err="1"/>
              <a:t>pepsi</a:t>
            </a:r>
            <a:r>
              <a:rPr lang="en-US" dirty="0"/>
              <a:t>, beer, juice</a:t>
            </a:r>
            <a:r>
              <a:rPr lang="en-US" dirty="0" smtClean="0"/>
              <a:t>}</a:t>
            </a:r>
            <a:endParaRPr lang="en-US" dirty="0"/>
          </a:p>
          <a:p>
            <a:r>
              <a:rPr lang="en-US" b="1" dirty="0" smtClean="0">
                <a:solidFill>
                  <a:srgbClr val="0000FF"/>
                </a:solidFill>
              </a:rPr>
              <a:t>Support</a:t>
            </a:r>
            <a:r>
              <a:rPr lang="en-US" dirty="0" smtClean="0">
                <a:solidFill>
                  <a:srgbClr val="0000FF"/>
                </a:solidFill>
              </a:rPr>
              <a:t> </a:t>
            </a:r>
            <a:r>
              <a:rPr lang="en-US" b="1" dirty="0" smtClean="0">
                <a:solidFill>
                  <a:srgbClr val="0000FF"/>
                </a:solidFill>
              </a:rPr>
              <a:t>threshold </a:t>
            </a:r>
            <a:r>
              <a:rPr lang="en-US" dirty="0" smtClean="0">
                <a:solidFill>
                  <a:srgbClr val="0000FF"/>
                </a:solidFill>
              </a:rPr>
              <a:t>= </a:t>
            </a:r>
            <a:r>
              <a:rPr lang="en-US" dirty="0">
                <a:solidFill>
                  <a:srgbClr val="0000FF"/>
                </a:solidFill>
              </a:rPr>
              <a:t>3 </a:t>
            </a:r>
            <a:r>
              <a:rPr lang="en-US" dirty="0" smtClean="0">
                <a:solidFill>
                  <a:srgbClr val="0000FF"/>
                </a:solidFill>
              </a:rPr>
              <a:t>baskets</a:t>
            </a:r>
            <a:endParaRPr lang="en-US" dirty="0">
              <a:solidFill>
                <a:srgbClr val="0000FF"/>
              </a:solidFill>
            </a:endParaRPr>
          </a:p>
          <a:p>
            <a:pPr lvl="1">
              <a:buFont typeface="Monotype Sorts" pitchFamily="-107" charset="2"/>
              <a:buNone/>
            </a:pPr>
            <a:r>
              <a:rPr lang="en-US" dirty="0"/>
              <a:t>	</a:t>
            </a:r>
            <a:r>
              <a:rPr lang="en-US" b="1" dirty="0"/>
              <a:t>B</a:t>
            </a:r>
            <a:r>
              <a:rPr lang="en-US" b="1" baseline="-25000" dirty="0"/>
              <a:t>1</a:t>
            </a:r>
            <a:r>
              <a:rPr lang="en-US" dirty="0"/>
              <a:t> = {</a:t>
            </a:r>
            <a:r>
              <a:rPr lang="en-US" dirty="0" err="1"/>
              <a:t>m</a:t>
            </a:r>
            <a:r>
              <a:rPr lang="en-US" dirty="0"/>
              <a:t>, </a:t>
            </a:r>
            <a:r>
              <a:rPr lang="en-US" dirty="0" err="1"/>
              <a:t>c</a:t>
            </a:r>
            <a:r>
              <a:rPr lang="en-US" dirty="0"/>
              <a:t>, </a:t>
            </a:r>
            <a:r>
              <a:rPr lang="en-US" dirty="0" err="1"/>
              <a:t>b</a:t>
            </a:r>
            <a:r>
              <a:rPr lang="en-US" dirty="0"/>
              <a:t>}		</a:t>
            </a:r>
            <a:r>
              <a:rPr lang="en-US" b="1" dirty="0"/>
              <a:t>B</a:t>
            </a:r>
            <a:r>
              <a:rPr lang="en-US" b="1" baseline="-25000" dirty="0"/>
              <a:t>2</a:t>
            </a:r>
            <a:r>
              <a:rPr lang="en-US" dirty="0"/>
              <a:t> = {</a:t>
            </a:r>
            <a:r>
              <a:rPr lang="en-US" dirty="0" err="1"/>
              <a:t>m</a:t>
            </a:r>
            <a:r>
              <a:rPr lang="en-US" dirty="0"/>
              <a:t>, </a:t>
            </a:r>
            <a:r>
              <a:rPr lang="en-US" dirty="0" err="1"/>
              <a:t>p</a:t>
            </a:r>
            <a:r>
              <a:rPr lang="en-US" dirty="0"/>
              <a:t>, </a:t>
            </a:r>
            <a:r>
              <a:rPr lang="en-US" dirty="0" err="1"/>
              <a:t>j</a:t>
            </a:r>
            <a:r>
              <a:rPr lang="en-US" dirty="0"/>
              <a:t>}</a:t>
            </a:r>
          </a:p>
          <a:p>
            <a:pPr lvl="1">
              <a:buFont typeface="Monotype Sorts" pitchFamily="-107" charset="2"/>
              <a:buNone/>
            </a:pPr>
            <a:r>
              <a:rPr lang="en-US" b="1" dirty="0"/>
              <a:t>	B</a:t>
            </a:r>
            <a:r>
              <a:rPr lang="en-US" b="1" baseline="-25000" dirty="0"/>
              <a:t>3</a:t>
            </a:r>
            <a:r>
              <a:rPr lang="en-US" dirty="0"/>
              <a:t> = {m, b}	</a:t>
            </a:r>
            <a:r>
              <a:rPr lang="en-US" dirty="0" smtClean="0"/>
              <a:t>	</a:t>
            </a:r>
            <a:r>
              <a:rPr lang="en-US" b="1" dirty="0" smtClean="0"/>
              <a:t>B</a:t>
            </a:r>
            <a:r>
              <a:rPr lang="en-US" b="1" baseline="-25000" dirty="0" smtClean="0"/>
              <a:t>4 </a:t>
            </a:r>
            <a:r>
              <a:rPr lang="en-US" dirty="0" smtClean="0"/>
              <a:t>= </a:t>
            </a:r>
            <a:r>
              <a:rPr lang="en-US" dirty="0"/>
              <a:t>{c, j}</a:t>
            </a:r>
          </a:p>
          <a:p>
            <a:pPr lvl="1">
              <a:buFont typeface="Monotype Sorts" pitchFamily="-107" charset="2"/>
              <a:buNone/>
            </a:pPr>
            <a:r>
              <a:rPr lang="en-US" b="1" dirty="0"/>
              <a:t>	B</a:t>
            </a:r>
            <a:r>
              <a:rPr lang="en-US" b="1" baseline="-25000" dirty="0"/>
              <a:t>5</a:t>
            </a:r>
            <a:r>
              <a:rPr lang="en-US" dirty="0"/>
              <a:t> = {</a:t>
            </a:r>
            <a:r>
              <a:rPr lang="en-US" dirty="0" err="1"/>
              <a:t>m</a:t>
            </a:r>
            <a:r>
              <a:rPr lang="en-US" dirty="0"/>
              <a:t>, </a:t>
            </a:r>
            <a:r>
              <a:rPr lang="en-US" dirty="0" err="1"/>
              <a:t>p</a:t>
            </a:r>
            <a:r>
              <a:rPr lang="en-US" dirty="0"/>
              <a:t>, </a:t>
            </a:r>
            <a:r>
              <a:rPr lang="en-US" dirty="0" err="1"/>
              <a:t>b</a:t>
            </a:r>
            <a:r>
              <a:rPr lang="en-US" dirty="0"/>
              <a:t>}		</a:t>
            </a:r>
            <a:r>
              <a:rPr lang="en-US" b="1" dirty="0"/>
              <a:t>B</a:t>
            </a:r>
            <a:r>
              <a:rPr lang="en-US" b="1" baseline="-25000" dirty="0"/>
              <a:t>6</a:t>
            </a:r>
            <a:r>
              <a:rPr lang="en-US" dirty="0"/>
              <a:t> =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a:p>
            <a:pPr lvl="1">
              <a:buFont typeface="Monotype Sorts" pitchFamily="-107" charset="2"/>
              <a:buNone/>
            </a:pPr>
            <a:r>
              <a:rPr lang="en-US" b="1" dirty="0"/>
              <a:t>	B</a:t>
            </a:r>
            <a:r>
              <a:rPr lang="en-US" b="1" baseline="-25000" dirty="0"/>
              <a:t>7</a:t>
            </a:r>
            <a:r>
              <a:rPr lang="en-US" dirty="0"/>
              <a:t> = {c, b, j}		</a:t>
            </a:r>
            <a:r>
              <a:rPr lang="en-US" b="1" dirty="0"/>
              <a:t>B</a:t>
            </a:r>
            <a:r>
              <a:rPr lang="en-US" b="1" baseline="-25000" dirty="0"/>
              <a:t>8</a:t>
            </a:r>
            <a:r>
              <a:rPr lang="en-US" dirty="0"/>
              <a:t> = {b, c</a:t>
            </a:r>
            <a:r>
              <a:rPr lang="en-US" dirty="0" smtClean="0"/>
              <a:t>}</a:t>
            </a:r>
          </a:p>
          <a:p>
            <a:pPr lvl="1">
              <a:buFont typeface="Monotype Sorts" pitchFamily="-107" charset="2"/>
              <a:buNone/>
            </a:pPr>
            <a:r>
              <a:rPr lang="en-US" sz="1200" dirty="0" smtClean="0"/>
              <a:t>	</a:t>
            </a:r>
            <a:endParaRPr lang="en-US" sz="1200" dirty="0"/>
          </a:p>
          <a:p>
            <a:r>
              <a:rPr lang="en-US" b="1" dirty="0"/>
              <a:t>Frequent itemsets:</a:t>
            </a:r>
            <a:r>
              <a:rPr lang="en-US" dirty="0"/>
              <a:t>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p:txBody>
      </p:sp>
      <p:sp>
        <p:nvSpPr>
          <p:cNvPr id="23" name="Footer Placeholder 22"/>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21" name="Slide Number Placeholder 5"/>
          <p:cNvSpPr>
            <a:spLocks noGrp="1"/>
          </p:cNvSpPr>
          <p:nvPr>
            <p:ph type="sldNum" sz="quarter" idx="12"/>
          </p:nvPr>
        </p:nvSpPr>
        <p:spPr/>
        <p:txBody>
          <a:bodyPr/>
          <a:lstStyle/>
          <a:p>
            <a:fld id="{E57C42C1-B327-774E-8C66-85FDFBCFB577}" type="slidenum">
              <a:rPr lang="en-US"/>
              <a:pPr/>
              <a:t>10</a:t>
            </a:fld>
            <a:endParaRPr lang="en-US"/>
          </a:p>
        </p:txBody>
      </p:sp>
      <p:grpSp>
        <p:nvGrpSpPr>
          <p:cNvPr id="2" name="Group 24"/>
          <p:cNvGrpSpPr/>
          <p:nvPr/>
        </p:nvGrpSpPr>
        <p:grpSpPr>
          <a:xfrm>
            <a:off x="2057400" y="3352800"/>
            <a:ext cx="3124200" cy="2789238"/>
            <a:chOff x="2057400" y="3352800"/>
            <a:chExt cx="3124200" cy="2789238"/>
          </a:xfrm>
        </p:grpSpPr>
        <p:sp>
          <p:nvSpPr>
            <p:cNvPr id="9225" name="Text Box 9"/>
            <p:cNvSpPr txBox="1">
              <a:spLocks noChangeArrowheads="1"/>
            </p:cNvSpPr>
            <p:nvPr/>
          </p:nvSpPr>
          <p:spPr bwMode="auto">
            <a:xfrm>
              <a:off x="2057400" y="5562600"/>
              <a:ext cx="1646238"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b,c</a:t>
              </a:r>
              <a:r>
                <a:rPr lang="en-US" sz="3200" dirty="0"/>
                <a:t>}</a:t>
              </a:r>
            </a:p>
          </p:txBody>
        </p:sp>
        <p:sp>
          <p:nvSpPr>
            <p:cNvPr id="9227" name="Line 11"/>
            <p:cNvSpPr>
              <a:spLocks noChangeShapeType="1"/>
            </p:cNvSpPr>
            <p:nvPr/>
          </p:nvSpPr>
          <p:spPr bwMode="auto">
            <a:xfrm flipV="1">
              <a:off x="2667000" y="3352800"/>
              <a:ext cx="304800" cy="2286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8" name="Line 12"/>
            <p:cNvSpPr>
              <a:spLocks noChangeShapeType="1"/>
            </p:cNvSpPr>
            <p:nvPr/>
          </p:nvSpPr>
          <p:spPr bwMode="auto">
            <a:xfrm flipH="1" flipV="1">
              <a:off x="2438400" y="4953000"/>
              <a:ext cx="76200" cy="6858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9" name="Line 13"/>
            <p:cNvSpPr>
              <a:spLocks noChangeShapeType="1"/>
            </p:cNvSpPr>
            <p:nvPr/>
          </p:nvSpPr>
          <p:spPr bwMode="auto">
            <a:xfrm flipV="1">
              <a:off x="2819400" y="4419600"/>
              <a:ext cx="2209800" cy="12192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30" name="Line 14"/>
            <p:cNvSpPr>
              <a:spLocks noChangeShapeType="1"/>
            </p:cNvSpPr>
            <p:nvPr/>
          </p:nvSpPr>
          <p:spPr bwMode="auto">
            <a:xfrm flipV="1">
              <a:off x="2895600" y="4953000"/>
              <a:ext cx="2286000" cy="762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25"/>
          <p:cNvGrpSpPr/>
          <p:nvPr/>
        </p:nvGrpSpPr>
        <p:grpSpPr>
          <a:xfrm>
            <a:off x="2667000" y="3962400"/>
            <a:ext cx="3124200" cy="2179638"/>
            <a:chOff x="3048000" y="3886200"/>
            <a:chExt cx="3124200" cy="2179638"/>
          </a:xfrm>
        </p:grpSpPr>
        <p:sp>
          <p:nvSpPr>
            <p:cNvPr id="9226" name="Text Box 10"/>
            <p:cNvSpPr txBox="1">
              <a:spLocks noChangeArrowheads="1"/>
            </p:cNvSpPr>
            <p:nvPr/>
          </p:nvSpPr>
          <p:spPr bwMode="auto">
            <a:xfrm>
              <a:off x="3502025" y="5486400"/>
              <a:ext cx="1374775"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c,j</a:t>
              </a:r>
              <a:r>
                <a:rPr lang="en-US" sz="3200" dirty="0"/>
                <a:t>}.</a:t>
              </a:r>
            </a:p>
          </p:txBody>
        </p:sp>
        <p:sp>
          <p:nvSpPr>
            <p:cNvPr id="9233" name="Line 17"/>
            <p:cNvSpPr>
              <a:spLocks noChangeShapeType="1"/>
            </p:cNvSpPr>
            <p:nvPr/>
          </p:nvSpPr>
          <p:spPr bwMode="auto">
            <a:xfrm flipH="1" flipV="1">
              <a:off x="3048000" y="4800600"/>
              <a:ext cx="762000" cy="838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4" name="Line 18"/>
            <p:cNvSpPr>
              <a:spLocks noChangeShapeType="1"/>
            </p:cNvSpPr>
            <p:nvPr/>
          </p:nvSpPr>
          <p:spPr bwMode="auto">
            <a:xfrm flipV="1">
              <a:off x="4115718" y="3886200"/>
              <a:ext cx="1142081" cy="17526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5" name="Line 19"/>
            <p:cNvSpPr>
              <a:spLocks noChangeShapeType="1"/>
            </p:cNvSpPr>
            <p:nvPr/>
          </p:nvSpPr>
          <p:spPr bwMode="auto">
            <a:xfrm flipV="1">
              <a:off x="4343400" y="4419600"/>
              <a:ext cx="1828800" cy="1219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grpSp>
      <p:grpSp>
        <p:nvGrpSpPr>
          <p:cNvPr id="4" name="Group 22"/>
          <p:cNvGrpSpPr>
            <a:grpSpLocks/>
          </p:cNvGrpSpPr>
          <p:nvPr/>
        </p:nvGrpSpPr>
        <p:grpSpPr bwMode="auto">
          <a:xfrm>
            <a:off x="1050925" y="3352800"/>
            <a:ext cx="4359275" cy="2797175"/>
            <a:chOff x="662" y="2112"/>
            <a:chExt cx="2746" cy="1762"/>
          </a:xfrm>
        </p:grpSpPr>
        <p:sp>
          <p:nvSpPr>
            <p:cNvPr id="9221" name="Text Box 5"/>
            <p:cNvSpPr txBox="1">
              <a:spLocks noChangeArrowheads="1"/>
            </p:cNvSpPr>
            <p:nvPr/>
          </p:nvSpPr>
          <p:spPr bwMode="auto">
            <a:xfrm>
              <a:off x="662" y="3509"/>
              <a:ext cx="797" cy="365"/>
            </a:xfrm>
            <a:prstGeom prst="rect">
              <a:avLst/>
            </a:prstGeom>
            <a:noFill/>
            <a:ln w="9525">
              <a:noFill/>
              <a:miter lim="800000"/>
              <a:headEnd/>
              <a:tailEnd/>
            </a:ln>
            <a:effectLst/>
          </p:spPr>
          <p:txBody>
            <a:bodyPr wrap="none">
              <a:prstTxWarp prst="textNoShape">
                <a:avLst/>
              </a:prstTxWarp>
              <a:spAutoFit/>
            </a:bodyPr>
            <a:lstStyle/>
            <a:p>
              <a:r>
                <a:rPr lang="en-US" sz="3200" dirty="0"/>
                <a:t>{</a:t>
              </a:r>
              <a:r>
                <a:rPr lang="en-US" sz="3200" dirty="0" err="1"/>
                <a:t>m,b</a:t>
              </a:r>
              <a:r>
                <a:rPr lang="en-US" sz="3200" dirty="0"/>
                <a:t>}</a:t>
              </a:r>
            </a:p>
          </p:txBody>
        </p:sp>
        <p:sp>
          <p:nvSpPr>
            <p:cNvPr id="9222" name="Line 6"/>
            <p:cNvSpPr>
              <a:spLocks noChangeShapeType="1"/>
            </p:cNvSpPr>
            <p:nvPr/>
          </p:nvSpPr>
          <p:spPr bwMode="auto">
            <a:xfrm flipV="1">
              <a:off x="816" y="2112"/>
              <a:ext cx="720" cy="144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3" name="Line 7"/>
            <p:cNvSpPr>
              <a:spLocks noChangeShapeType="1"/>
            </p:cNvSpPr>
            <p:nvPr/>
          </p:nvSpPr>
          <p:spPr bwMode="auto">
            <a:xfrm flipV="1">
              <a:off x="960" y="2448"/>
              <a:ext cx="576" cy="1104"/>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4" name="Line 8"/>
            <p:cNvSpPr>
              <a:spLocks noChangeShapeType="1"/>
            </p:cNvSpPr>
            <p:nvPr/>
          </p:nvSpPr>
          <p:spPr bwMode="auto">
            <a:xfrm flipV="1">
              <a:off x="1152" y="2832"/>
              <a:ext cx="2256" cy="72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37" name="Line 21"/>
            <p:cNvSpPr>
              <a:spLocks noChangeShapeType="1"/>
            </p:cNvSpPr>
            <p:nvPr/>
          </p:nvSpPr>
          <p:spPr bwMode="auto">
            <a:xfrm flipV="1">
              <a:off x="1056" y="2784"/>
              <a:ext cx="576" cy="768"/>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xmlns="" val="227465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5A4822-970E-634E-A28B-8345331BB412}" type="slidenum">
              <a:rPr lang="en-US"/>
              <a:pPr/>
              <a:t>11</a:t>
            </a:fld>
            <a:endParaRPr lang="en-US"/>
          </a:p>
        </p:txBody>
      </p:sp>
      <p:sp>
        <p:nvSpPr>
          <p:cNvPr id="60418" name="Rectangle 2"/>
          <p:cNvSpPr>
            <a:spLocks noGrp="1" noChangeArrowheads="1"/>
          </p:cNvSpPr>
          <p:nvPr>
            <p:ph type="title"/>
          </p:nvPr>
        </p:nvSpPr>
        <p:spPr/>
        <p:txBody>
          <a:bodyPr/>
          <a:lstStyle/>
          <a:p>
            <a:r>
              <a:rPr lang="en-US" dirty="0"/>
              <a:t>Association Rules</a:t>
            </a:r>
          </a:p>
        </p:txBody>
      </p:sp>
      <p:sp>
        <p:nvSpPr>
          <p:cNvPr id="60419" name="Rectangle 3"/>
          <p:cNvSpPr>
            <a:spLocks noGrp="1" noChangeArrowheads="1"/>
          </p:cNvSpPr>
          <p:nvPr>
            <p:ph type="body" idx="1"/>
          </p:nvPr>
        </p:nvSpPr>
        <p:spPr/>
        <p:txBody>
          <a:bodyPr/>
          <a:lstStyle/>
          <a:p>
            <a:r>
              <a:rPr lang="en-US" b="1" dirty="0" smtClean="0">
                <a:solidFill>
                  <a:srgbClr val="008000"/>
                </a:solidFill>
              </a:rPr>
              <a:t>Association Rules:</a:t>
            </a:r>
            <a:r>
              <a:rPr lang="en-US" b="1" dirty="0" smtClean="0"/>
              <a:t/>
            </a:r>
            <a:br>
              <a:rPr lang="en-US" b="1" dirty="0" smtClean="0"/>
            </a:br>
            <a:r>
              <a:rPr lang="en-US" dirty="0" smtClean="0"/>
              <a:t>If-then </a:t>
            </a:r>
            <a:r>
              <a:rPr lang="en-US" dirty="0"/>
              <a:t>rules about the contents of </a:t>
            </a:r>
            <a:r>
              <a:rPr lang="en-US" dirty="0" smtClean="0"/>
              <a:t>baskets</a:t>
            </a:r>
          </a:p>
          <a:p>
            <a:r>
              <a:rPr lang="en-US" b="1" i="1" dirty="0" smtClean="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i="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i="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i="1" dirty="0">
                <a:solidFill>
                  <a:srgbClr val="0000FF"/>
                </a:solidFill>
                <a:latin typeface="Times New Roman" pitchFamily="18" charset="0"/>
                <a:cs typeface="Times New Roman" pitchFamily="18" charset="0"/>
              </a:rPr>
              <a:t>} </a:t>
            </a:r>
            <a:r>
              <a:rPr lang="en-US" b="1" i="1" dirty="0" smtClean="0">
                <a:solidFill>
                  <a:srgbClr val="0000FF"/>
                </a:solidFill>
                <a:latin typeface="Times New Roman" pitchFamily="18" charset="0"/>
                <a:cs typeface="Times New Roman" pitchFamily="18" charset="0"/>
              </a:rPr>
              <a:t>→ j</a:t>
            </a:r>
            <a:r>
              <a:rPr lang="en-US" i="1" dirty="0" smtClean="0">
                <a:solidFill>
                  <a:srgbClr val="0064E2"/>
                </a:solidFill>
              </a:rPr>
              <a:t>  </a:t>
            </a:r>
            <a:r>
              <a:rPr lang="en-US" dirty="0" smtClean="0"/>
              <a:t>means</a:t>
            </a:r>
            <a:r>
              <a:rPr lang="en-US" dirty="0"/>
              <a:t>: “if a basket contains all of </a:t>
            </a:r>
            <a:r>
              <a:rPr lang="en-US" b="1" i="1" dirty="0" smtClean="0">
                <a:latin typeface="Times New Roman" pitchFamily="18" charset="0"/>
                <a:cs typeface="Times New Roman" pitchFamily="18" charset="0"/>
              </a:rPr>
              <a:t>i</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i</a:t>
            </a:r>
            <a:r>
              <a:rPr lang="en-US" b="1" i="1" baseline="-25000" dirty="0" err="1" smtClean="0">
                <a:latin typeface="Times New Roman" pitchFamily="18" charset="0"/>
                <a:cs typeface="Times New Roman" pitchFamily="18" charset="0"/>
              </a:rPr>
              <a:t>k</a:t>
            </a:r>
            <a:r>
              <a:rPr lang="en-US" i="1" dirty="0" smtClean="0"/>
              <a:t> </a:t>
            </a:r>
            <a:r>
              <a:rPr lang="en-US" dirty="0"/>
              <a:t>then it is </a:t>
            </a:r>
            <a:r>
              <a:rPr lang="en-US" b="1" i="1" dirty="0">
                <a:solidFill>
                  <a:srgbClr val="0000FF"/>
                </a:solidFill>
              </a:rPr>
              <a:t>likely</a:t>
            </a:r>
            <a:r>
              <a:rPr lang="en-US" dirty="0">
                <a:solidFill>
                  <a:srgbClr val="0000FF"/>
                </a:solidFill>
              </a:rPr>
              <a:t> </a:t>
            </a:r>
            <a:r>
              <a:rPr lang="en-US" dirty="0" smtClean="0"/>
              <a:t>to </a:t>
            </a:r>
            <a:r>
              <a:rPr lang="en-US" dirty="0"/>
              <a:t>contain </a:t>
            </a:r>
            <a:r>
              <a:rPr lang="en-US" b="1" i="1" dirty="0" smtClean="0">
                <a:latin typeface="Times New Roman" pitchFamily="18" charset="0"/>
                <a:cs typeface="Times New Roman" pitchFamily="18" charset="0"/>
              </a:rPr>
              <a:t>j</a:t>
            </a:r>
            <a:r>
              <a:rPr lang="en-US" dirty="0" smtClean="0"/>
              <a:t>”</a:t>
            </a:r>
          </a:p>
          <a:p>
            <a:r>
              <a:rPr lang="en-US" b="1" dirty="0">
                <a:solidFill>
                  <a:srgbClr val="D60093"/>
                </a:solidFill>
              </a:rPr>
              <a:t>In </a:t>
            </a:r>
            <a:r>
              <a:rPr lang="en-US" b="1" dirty="0" smtClean="0">
                <a:solidFill>
                  <a:srgbClr val="D60093"/>
                </a:solidFill>
              </a:rPr>
              <a:t>practice there are many rules, want to find significant/interesting ones!</a:t>
            </a:r>
            <a:endParaRPr lang="en-US" b="1" dirty="0">
              <a:solidFill>
                <a:srgbClr val="D60093"/>
              </a:solidFill>
            </a:endParaRPr>
          </a:p>
          <a:p>
            <a:r>
              <a:rPr lang="en-US" b="1" i="1" dirty="0" smtClean="0">
                <a:solidFill>
                  <a:srgbClr val="0000FF"/>
                </a:solidFill>
              </a:rPr>
              <a:t>Confidence</a:t>
            </a:r>
            <a:r>
              <a:rPr lang="en-US" i="1" dirty="0" smtClean="0">
                <a:solidFill>
                  <a:srgbClr val="0000FF"/>
                </a:solidFill>
              </a:rPr>
              <a:t> </a:t>
            </a:r>
            <a:r>
              <a:rPr lang="en-US" dirty="0" smtClean="0"/>
              <a:t>of </a:t>
            </a:r>
            <a:r>
              <a:rPr lang="en-US" dirty="0"/>
              <a:t>this association rule is the probability of </a:t>
            </a:r>
            <a:r>
              <a:rPr lang="en-US" b="1" i="1" dirty="0">
                <a:latin typeface="Times New Roman" pitchFamily="18" charset="0"/>
                <a:cs typeface="Times New Roman" pitchFamily="18" charset="0"/>
              </a:rPr>
              <a:t>j</a:t>
            </a:r>
            <a:r>
              <a:rPr lang="en-US" dirty="0"/>
              <a:t> </a:t>
            </a:r>
            <a:r>
              <a:rPr lang="en-US" dirty="0" smtClean="0"/>
              <a:t>given </a:t>
            </a:r>
            <a:r>
              <a:rPr lang="en-US" b="1" i="1"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 {</a:t>
            </a:r>
            <a:r>
              <a:rPr lang="en-US" b="1" i="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1</a:t>
            </a:r>
            <a:r>
              <a:rPr lang="en-US" b="1" dirty="0">
                <a:latin typeface="Times New Roman" pitchFamily="18" charset="0"/>
                <a:cs typeface="Times New Roman" pitchFamily="18" charset="0"/>
              </a:rPr>
              <a:t>,…,</a:t>
            </a:r>
            <a:r>
              <a:rPr lang="en-US" b="1" i="1" dirty="0" err="1" smtClean="0">
                <a:latin typeface="Times New Roman" pitchFamily="18" charset="0"/>
                <a:cs typeface="Times New Roman" pitchFamily="18" charset="0"/>
              </a:rPr>
              <a:t>i</a:t>
            </a:r>
            <a:r>
              <a:rPr lang="en-US" b="1" i="1" baseline="-25000" dirty="0" err="1" smtClean="0">
                <a:latin typeface="Times New Roman" pitchFamily="18" charset="0"/>
                <a:cs typeface="Times New Roman" pitchFamily="18" charset="0"/>
              </a:rPr>
              <a:t>k</a:t>
            </a:r>
            <a:r>
              <a:rPr lang="en-US" b="1" dirty="0" smtClean="0">
                <a:latin typeface="Times New Roman" pitchFamily="18" charset="0"/>
                <a:cs typeface="Times New Roman" pitchFamily="18" charset="0"/>
              </a:rPr>
              <a:t>}</a:t>
            </a:r>
          </a:p>
          <a:p>
            <a:pPr>
              <a:buNone/>
            </a:pPr>
            <a:endParaRPr lang="en-US" dirty="0" smtClean="0"/>
          </a:p>
          <a:p>
            <a:pPr>
              <a:buNone/>
            </a:pPr>
            <a:endParaRPr lang="en-US" dirty="0"/>
          </a:p>
        </p:txBody>
      </p:sp>
      <p:graphicFrame>
        <p:nvGraphicFramePr>
          <p:cNvPr id="5" name="Object 4"/>
          <p:cNvGraphicFramePr>
            <a:graphicFrameLocks/>
          </p:cNvGraphicFramePr>
          <p:nvPr>
            <p:extLst>
              <p:ext uri="{D42A27DB-BD31-4B8C-83A1-F6EECF244321}">
                <p14:modId xmlns:p14="http://schemas.microsoft.com/office/powerpoint/2010/main" xmlns="" val="3669247758"/>
              </p:ext>
            </p:extLst>
          </p:nvPr>
        </p:nvGraphicFramePr>
        <p:xfrm>
          <a:off x="2065338" y="5380038"/>
          <a:ext cx="5470525" cy="1173162"/>
        </p:xfrm>
        <a:graphic>
          <a:graphicData uri="http://schemas.openxmlformats.org/presentationml/2006/ole">
            <p:oleObj spid="_x0000_s4263" name="Equation" r:id="rId3" imgW="1841400" imgH="419040" progId="Equation.3">
              <p:embed/>
            </p:oleObj>
          </a:graphicData>
        </a:graphic>
      </p:graphicFrame>
      <p:sp>
        <p:nvSpPr>
          <p:cNvPr id="7" name="Footer Placeholder 6"/>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xmlns="" val="490720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Association Rules</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Not all high-confidence rules are interesting</a:t>
            </a:r>
          </a:p>
          <a:p>
            <a:pPr lvl="1"/>
            <a:r>
              <a:rPr lang="en-US" dirty="0" smtClean="0"/>
              <a:t>The rule </a:t>
            </a:r>
            <a:r>
              <a:rPr lang="en-US" b="1" i="1" dirty="0" smtClean="0">
                <a:latin typeface="Times New Roman" pitchFamily="18" charset="0"/>
                <a:cs typeface="Times New Roman" pitchFamily="18" charset="0"/>
              </a:rPr>
              <a:t>X → milk</a:t>
            </a:r>
            <a:r>
              <a:rPr lang="en-US" dirty="0" smtClean="0"/>
              <a:t> may have high confidence for many </a:t>
            </a:r>
            <a:r>
              <a:rPr lang="en-US" dirty="0" err="1" smtClean="0"/>
              <a:t>itemsets</a:t>
            </a:r>
            <a:r>
              <a:rPr lang="en-US" dirty="0" smtClean="0"/>
              <a:t> </a:t>
            </a:r>
            <a:r>
              <a:rPr lang="en-US" b="1" i="1" dirty="0" smtClean="0">
                <a:latin typeface="Times New Roman" pitchFamily="18" charset="0"/>
                <a:cs typeface="Times New Roman" pitchFamily="18" charset="0"/>
              </a:rPr>
              <a:t>X</a:t>
            </a:r>
            <a:r>
              <a:rPr lang="en-US" dirty="0" smtClean="0"/>
              <a:t>, because milk is just purchased very often (independent of </a:t>
            </a:r>
            <a:r>
              <a:rPr lang="en-US" b="1" i="1" dirty="0" smtClean="0">
                <a:latin typeface="Times New Roman" pitchFamily="18" charset="0"/>
                <a:cs typeface="Times New Roman" pitchFamily="18" charset="0"/>
              </a:rPr>
              <a:t>X</a:t>
            </a:r>
            <a:r>
              <a:rPr lang="en-US" dirty="0"/>
              <a:t>) and </a:t>
            </a:r>
            <a:r>
              <a:rPr lang="en-US" dirty="0" smtClean="0"/>
              <a:t>the confidence will be high</a:t>
            </a:r>
          </a:p>
          <a:p>
            <a:r>
              <a:rPr lang="en-US" b="1" dirty="0" smtClean="0">
                <a:solidFill>
                  <a:srgbClr val="0000FF"/>
                </a:solidFill>
              </a:rPr>
              <a:t>Interest</a:t>
            </a:r>
            <a:r>
              <a:rPr lang="en-US" dirty="0" smtClean="0">
                <a:solidFill>
                  <a:srgbClr val="0000FF"/>
                </a:solidFill>
              </a:rPr>
              <a:t> </a:t>
            </a:r>
            <a:r>
              <a:rPr lang="en-US" dirty="0" smtClean="0"/>
              <a:t>of an association rule </a:t>
            </a:r>
            <a:r>
              <a:rPr lang="en-US" b="1" i="1" dirty="0" smtClean="0">
                <a:latin typeface="Times New Roman" pitchFamily="18" charset="0"/>
                <a:cs typeface="Times New Roman" pitchFamily="18" charset="0"/>
              </a:rPr>
              <a:t>I → j</a:t>
            </a:r>
            <a:r>
              <a:rPr lang="en-US" dirty="0" smtClean="0"/>
              <a:t>: </a:t>
            </a:r>
            <a:br>
              <a:rPr lang="en-US" dirty="0" smtClean="0"/>
            </a:br>
            <a:r>
              <a:rPr lang="en-US" dirty="0" smtClean="0"/>
              <a:t>difference between its confidence and the fraction of baskets that contain </a:t>
            </a:r>
            <a:r>
              <a:rPr lang="en-US" b="1" i="1" dirty="0" smtClean="0">
                <a:latin typeface="Times New Roman" pitchFamily="18" charset="0"/>
                <a:cs typeface="Times New Roman" pitchFamily="18" charset="0"/>
              </a:rPr>
              <a:t>j</a:t>
            </a:r>
            <a:endParaRPr lang="en-US" b="1" dirty="0" smtClean="0"/>
          </a:p>
          <a:p>
            <a:pPr lvl="1"/>
            <a:endParaRPr lang="en-US" dirty="0" smtClean="0"/>
          </a:p>
          <a:p>
            <a:pPr lvl="1"/>
            <a:r>
              <a:rPr lang="en-US" dirty="0" smtClean="0"/>
              <a:t>Interesting rules are those with high positive or negative interest values (usually above 0.5)</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12</a:t>
            </a:fld>
            <a:endParaRPr lang="en-US"/>
          </a:p>
        </p:txBody>
      </p:sp>
      <p:graphicFrame>
        <p:nvGraphicFramePr>
          <p:cNvPr id="7" name="Object 6"/>
          <p:cNvGraphicFramePr>
            <a:graphicFrameLocks/>
          </p:cNvGraphicFramePr>
          <p:nvPr>
            <p:extLst>
              <p:ext uri="{D42A27DB-BD31-4B8C-83A1-F6EECF244321}">
                <p14:modId xmlns:p14="http://schemas.microsoft.com/office/powerpoint/2010/main" xmlns="" val="3542298249"/>
              </p:ext>
            </p:extLst>
          </p:nvPr>
        </p:nvGraphicFramePr>
        <p:xfrm>
          <a:off x="1371600" y="5181600"/>
          <a:ext cx="6934200" cy="609600"/>
        </p:xfrm>
        <a:graphic>
          <a:graphicData uri="http://schemas.openxmlformats.org/presentationml/2006/ole">
            <p:oleObj spid="_x0000_s5284" name="Equation" r:id="rId4" imgW="2311200" imgH="203040" progId="Equation.3">
              <p:embed/>
            </p:oleObj>
          </a:graphicData>
        </a:graphic>
      </p:graphicFrame>
    </p:spTree>
    <p:extLst>
      <p:ext uri="{BB962C8B-B14F-4D97-AF65-F5344CB8AC3E}">
        <p14:creationId xmlns:p14="http://schemas.microsoft.com/office/powerpoint/2010/main" xmlns="" val="29734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0"/>
          <p:cNvSpPr>
            <a:spLocks noGrp="1" noChangeArrowheads="1"/>
          </p:cNvSpPr>
          <p:nvPr>
            <p:ph type="title"/>
          </p:nvPr>
        </p:nvSpPr>
        <p:spPr>
          <a:xfrm>
            <a:off x="457200" y="76200"/>
            <a:ext cx="8686800" cy="987552"/>
          </a:xfrm>
        </p:spPr>
        <p:txBody>
          <a:bodyPr>
            <a:normAutofit/>
          </a:bodyPr>
          <a:lstStyle/>
          <a:p>
            <a:r>
              <a:rPr lang="en-US" dirty="0" smtClean="0"/>
              <a:t>Example: Confidence and Interest</a:t>
            </a:r>
            <a:endParaRPr lang="en-US" dirty="0"/>
          </a:p>
        </p:txBody>
      </p:sp>
      <p:sp>
        <p:nvSpPr>
          <p:cNvPr id="61443" name="Rectangle 2051"/>
          <p:cNvSpPr>
            <a:spLocks noGrp="1" noChangeArrowheads="1"/>
          </p:cNvSpPr>
          <p:nvPr>
            <p:ph idx="1"/>
          </p:nvPr>
        </p:nvSpPr>
        <p:spPr/>
        <p:txBody>
          <a:bodyPr>
            <a:normAutofit/>
          </a:bodyPr>
          <a:lstStyle/>
          <a:p>
            <a:pPr lvl="1">
              <a:buFont typeface="Monotype Sorts" pitchFamily="-107" charset="2"/>
              <a:buNone/>
            </a:pPr>
            <a:r>
              <a:rPr lang="en-US" dirty="0"/>
              <a:t>	</a:t>
            </a:r>
            <a:r>
              <a:rPr lang="en-US" b="1" dirty="0"/>
              <a:t>B</a:t>
            </a:r>
            <a:r>
              <a:rPr lang="en-US" b="1" baseline="-25000" dirty="0"/>
              <a:t>1</a:t>
            </a:r>
            <a:r>
              <a:rPr lang="en-US" b="1" dirty="0"/>
              <a:t> = {</a:t>
            </a:r>
            <a:r>
              <a:rPr lang="en-US" b="1" dirty="0" err="1"/>
              <a:t>m</a:t>
            </a:r>
            <a:r>
              <a:rPr lang="en-US" b="1" dirty="0"/>
              <a:t>, </a:t>
            </a:r>
            <a:r>
              <a:rPr lang="en-US" b="1" dirty="0" err="1"/>
              <a:t>c</a:t>
            </a:r>
            <a:r>
              <a:rPr lang="en-US" b="1" dirty="0"/>
              <a:t>, </a:t>
            </a:r>
            <a:r>
              <a:rPr lang="en-US" b="1" dirty="0" err="1"/>
              <a:t>b</a:t>
            </a:r>
            <a:r>
              <a:rPr lang="en-US" b="1" dirty="0"/>
              <a:t>}		B</a:t>
            </a:r>
            <a:r>
              <a:rPr lang="en-US" b="1" baseline="-25000" dirty="0"/>
              <a:t>2</a:t>
            </a:r>
            <a:r>
              <a:rPr lang="en-US" b="1" dirty="0"/>
              <a:t> = {</a:t>
            </a:r>
            <a:r>
              <a:rPr lang="en-US" b="1" dirty="0" err="1"/>
              <a:t>m</a:t>
            </a:r>
            <a:r>
              <a:rPr lang="en-US" b="1" dirty="0"/>
              <a:t>, </a:t>
            </a:r>
            <a:r>
              <a:rPr lang="en-US" b="1" dirty="0" err="1"/>
              <a:t>p</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3</a:t>
            </a:r>
            <a:r>
              <a:rPr lang="en-US" b="1" dirty="0"/>
              <a:t> = {m, b}	</a:t>
            </a:r>
            <a:r>
              <a:rPr lang="en-US" b="1" dirty="0" smtClean="0"/>
              <a:t>	B</a:t>
            </a:r>
            <a:r>
              <a:rPr lang="en-US" b="1" baseline="-25000" dirty="0" smtClean="0"/>
              <a:t>4</a:t>
            </a:r>
            <a:r>
              <a:rPr lang="en-US" b="1" dirty="0"/>
              <a:t>= </a:t>
            </a:r>
            <a:r>
              <a:rPr lang="en-US" b="1" dirty="0" smtClean="0"/>
              <a:t>{c, </a:t>
            </a:r>
            <a:r>
              <a:rPr lang="en-US" b="1" dirty="0"/>
              <a:t>j}</a:t>
            </a:r>
          </a:p>
          <a:p>
            <a:pPr lvl="1">
              <a:buFont typeface="Monotype Sorts" pitchFamily="-107" charset="2"/>
              <a:buNone/>
            </a:pPr>
            <a:r>
              <a:rPr lang="en-US" b="1" dirty="0"/>
              <a:t>	B</a:t>
            </a:r>
            <a:r>
              <a:rPr lang="en-US" b="1" baseline="-25000" dirty="0"/>
              <a:t>5</a:t>
            </a:r>
            <a:r>
              <a:rPr lang="en-US" b="1" dirty="0"/>
              <a:t> = {</a:t>
            </a:r>
            <a:r>
              <a:rPr lang="en-US" b="1" dirty="0" err="1"/>
              <a:t>m</a:t>
            </a:r>
            <a:r>
              <a:rPr lang="en-US" b="1" dirty="0"/>
              <a:t>, </a:t>
            </a:r>
            <a:r>
              <a:rPr lang="en-US" b="1" dirty="0" err="1"/>
              <a:t>p</a:t>
            </a:r>
            <a:r>
              <a:rPr lang="en-US" b="1" dirty="0"/>
              <a:t>, </a:t>
            </a:r>
            <a:r>
              <a:rPr lang="en-US" b="1" dirty="0" err="1"/>
              <a:t>b</a:t>
            </a:r>
            <a:r>
              <a:rPr lang="en-US" b="1" dirty="0"/>
              <a:t>}		B</a:t>
            </a:r>
            <a:r>
              <a:rPr lang="en-US" b="1" baseline="-25000" dirty="0"/>
              <a:t>6</a:t>
            </a:r>
            <a:r>
              <a:rPr lang="en-US" b="1" dirty="0"/>
              <a:t> = {</a:t>
            </a:r>
            <a:r>
              <a:rPr lang="en-US" b="1" dirty="0" err="1"/>
              <a:t>m</a:t>
            </a:r>
            <a:r>
              <a:rPr lang="en-US" b="1" dirty="0"/>
              <a:t>, </a:t>
            </a:r>
            <a:r>
              <a:rPr lang="en-US" b="1" dirty="0" err="1"/>
              <a:t>c</a:t>
            </a:r>
            <a:r>
              <a:rPr lang="en-US" b="1" dirty="0"/>
              <a:t>, </a:t>
            </a:r>
            <a:r>
              <a:rPr lang="en-US" b="1" dirty="0" err="1"/>
              <a:t>b</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7</a:t>
            </a:r>
            <a:r>
              <a:rPr lang="en-US" b="1" dirty="0"/>
              <a:t> = {</a:t>
            </a:r>
            <a:r>
              <a:rPr lang="en-US" b="1" dirty="0" err="1"/>
              <a:t>c</a:t>
            </a:r>
            <a:r>
              <a:rPr lang="en-US" b="1" dirty="0"/>
              <a:t>, </a:t>
            </a:r>
            <a:r>
              <a:rPr lang="en-US" b="1" dirty="0" err="1"/>
              <a:t>b</a:t>
            </a:r>
            <a:r>
              <a:rPr lang="en-US" b="1" dirty="0"/>
              <a:t>, </a:t>
            </a:r>
            <a:r>
              <a:rPr lang="en-US" b="1" dirty="0" err="1"/>
              <a:t>j</a:t>
            </a:r>
            <a:r>
              <a:rPr lang="en-US" b="1" dirty="0"/>
              <a:t>}		B</a:t>
            </a:r>
            <a:r>
              <a:rPr lang="en-US" b="1" baseline="-25000" dirty="0"/>
              <a:t>8</a:t>
            </a:r>
            <a:r>
              <a:rPr lang="en-US" b="1" dirty="0"/>
              <a:t> = {</a:t>
            </a:r>
            <a:r>
              <a:rPr lang="en-US" b="1" dirty="0" err="1"/>
              <a:t>b</a:t>
            </a:r>
            <a:r>
              <a:rPr lang="en-US" b="1" dirty="0"/>
              <a:t>, </a:t>
            </a:r>
            <a:r>
              <a:rPr lang="en-US" b="1" dirty="0" err="1"/>
              <a:t>c</a:t>
            </a:r>
            <a:r>
              <a:rPr lang="en-US" b="1" dirty="0"/>
              <a:t>}</a:t>
            </a:r>
          </a:p>
          <a:p>
            <a:pPr lvl="1">
              <a:buFont typeface="Monotype Sorts" pitchFamily="-107" charset="2"/>
              <a:buNone/>
            </a:pPr>
            <a:endParaRPr lang="en-US" b="1" dirty="0"/>
          </a:p>
          <a:p>
            <a:r>
              <a:rPr lang="en-US" b="1" dirty="0" smtClean="0"/>
              <a:t>Association </a:t>
            </a:r>
            <a:r>
              <a:rPr lang="en-US" b="1" dirty="0"/>
              <a:t>rule: </a:t>
            </a:r>
            <a:r>
              <a:rPr lang="en-US" b="1" dirty="0">
                <a:solidFill>
                  <a:srgbClr val="0000FF"/>
                </a:solidFill>
              </a:rPr>
              <a:t>{m, b} </a:t>
            </a:r>
            <a:r>
              <a:rPr lang="en-US" b="1" dirty="0">
                <a:solidFill>
                  <a:srgbClr val="0000FF"/>
                </a:solidFill>
                <a:latin typeface="Lucida Sans Unicode" pitchFamily="-107" charset="-52"/>
              </a:rPr>
              <a:t>→</a:t>
            </a:r>
            <a:r>
              <a:rPr lang="en-US" b="1" dirty="0" smtClean="0">
                <a:solidFill>
                  <a:srgbClr val="0000FF"/>
                </a:solidFill>
              </a:rPr>
              <a:t>c</a:t>
            </a:r>
            <a:endParaRPr lang="en-US" b="1" dirty="0">
              <a:solidFill>
                <a:srgbClr val="0000FF"/>
              </a:solidFill>
            </a:endParaRPr>
          </a:p>
          <a:p>
            <a:pPr lvl="1"/>
            <a:r>
              <a:rPr lang="en-US" b="1" dirty="0">
                <a:solidFill>
                  <a:srgbClr val="FF0066"/>
                </a:solidFill>
              </a:rPr>
              <a:t>Confidence </a:t>
            </a:r>
            <a:r>
              <a:rPr lang="en-US" b="1" dirty="0"/>
              <a:t>=</a:t>
            </a:r>
            <a:r>
              <a:rPr lang="en-US" dirty="0"/>
              <a:t> 2/4 =</a:t>
            </a:r>
            <a:r>
              <a:rPr lang="en-US" dirty="0" smtClean="0"/>
              <a:t> 0.5</a:t>
            </a:r>
          </a:p>
          <a:p>
            <a:pPr lvl="1"/>
            <a:r>
              <a:rPr lang="en-US" b="1" dirty="0" smtClean="0">
                <a:solidFill>
                  <a:srgbClr val="FF0066"/>
                </a:solidFill>
              </a:rPr>
              <a:t>Interest </a:t>
            </a:r>
            <a:r>
              <a:rPr lang="en-US" b="1" dirty="0" smtClean="0"/>
              <a:t>=</a:t>
            </a:r>
            <a:r>
              <a:rPr lang="en-US" dirty="0" smtClean="0"/>
              <a:t> |0.5 – 5/8| = 1/8</a:t>
            </a:r>
          </a:p>
          <a:p>
            <a:pPr lvl="2"/>
            <a:r>
              <a:rPr lang="en-US" dirty="0" smtClean="0"/>
              <a:t>Item </a:t>
            </a:r>
            <a:r>
              <a:rPr lang="en-US" b="1" i="1" dirty="0" smtClean="0"/>
              <a:t>c</a:t>
            </a:r>
            <a:r>
              <a:rPr lang="en-US" dirty="0" smtClean="0"/>
              <a:t> appears in 5/8 of the baskets</a:t>
            </a:r>
          </a:p>
          <a:p>
            <a:pPr lvl="2"/>
            <a:r>
              <a:rPr lang="en-US" dirty="0" smtClean="0"/>
              <a:t>Rule is not very interesting!</a:t>
            </a:r>
          </a:p>
          <a:p>
            <a:endParaRPr lang="en-US" dirty="0"/>
          </a:p>
        </p:txBody>
      </p:sp>
      <p:sp>
        <p:nvSpPr>
          <p:cNvPr id="7" name="Footer Placeholder 6"/>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5" name="Slide Number Placeholder 5"/>
          <p:cNvSpPr>
            <a:spLocks noGrp="1"/>
          </p:cNvSpPr>
          <p:nvPr>
            <p:ph type="sldNum" sz="quarter" idx="12"/>
          </p:nvPr>
        </p:nvSpPr>
        <p:spPr/>
        <p:txBody>
          <a:bodyPr/>
          <a:lstStyle/>
          <a:p>
            <a:fld id="{C46AF7D1-5823-C141-BDA5-F4B22D7087FE}" type="slidenum">
              <a:rPr lang="en-US"/>
              <a:pPr/>
              <a:t>13</a:t>
            </a:fld>
            <a:endParaRPr lang="en-US"/>
          </a:p>
        </p:txBody>
      </p:sp>
    </p:spTree>
    <p:extLst>
      <p:ext uri="{BB962C8B-B14F-4D97-AF65-F5344CB8AC3E}">
        <p14:creationId xmlns:p14="http://schemas.microsoft.com/office/powerpoint/2010/main" xmlns="" val="52120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Finding Association Rules</a:t>
            </a:r>
          </a:p>
        </p:txBody>
      </p:sp>
      <p:sp>
        <p:nvSpPr>
          <p:cNvPr id="64515" name="Rectangle 3"/>
          <p:cNvSpPr>
            <a:spLocks noGrp="1" noChangeArrowheads="1"/>
          </p:cNvSpPr>
          <p:nvPr>
            <p:ph idx="1"/>
          </p:nvPr>
        </p:nvSpPr>
        <p:spPr>
          <a:xfrm>
            <a:off x="457200" y="1295400"/>
            <a:ext cx="8229600" cy="5257801"/>
          </a:xfrm>
        </p:spPr>
        <p:txBody>
          <a:bodyPr/>
          <a:lstStyle/>
          <a:p>
            <a:r>
              <a:rPr lang="en-US" b="1" dirty="0" smtClean="0"/>
              <a:t>Problem:</a:t>
            </a:r>
            <a:r>
              <a:rPr lang="en-US" dirty="0" smtClean="0"/>
              <a:t> </a:t>
            </a:r>
            <a:r>
              <a:rPr lang="en-US" b="1" dirty="0" smtClean="0">
                <a:solidFill>
                  <a:srgbClr val="FF0066"/>
                </a:solidFill>
              </a:rPr>
              <a:t>Find </a:t>
            </a:r>
            <a:r>
              <a:rPr lang="en-US" b="1" dirty="0">
                <a:solidFill>
                  <a:srgbClr val="FF0066"/>
                </a:solidFill>
              </a:rPr>
              <a:t>all association rules with support </a:t>
            </a:r>
            <a:r>
              <a:rPr lang="en-US" b="1" dirty="0">
                <a:solidFill>
                  <a:srgbClr val="FF0066"/>
                </a:solidFill>
                <a:latin typeface="Lucida Sans Unicode" pitchFamily="-107" charset="-52"/>
              </a:rPr>
              <a:t>≥</a:t>
            </a:r>
            <a:r>
              <a:rPr lang="en-US" b="1" i="1" dirty="0">
                <a:solidFill>
                  <a:srgbClr val="FF0066"/>
                </a:solidFill>
              </a:rPr>
              <a:t>s</a:t>
            </a:r>
            <a:r>
              <a:rPr lang="en-US" b="1" dirty="0">
                <a:solidFill>
                  <a:srgbClr val="FF0066"/>
                </a:solidFill>
              </a:rPr>
              <a:t> and confidence </a:t>
            </a:r>
            <a:r>
              <a:rPr lang="en-US" b="1" dirty="0">
                <a:solidFill>
                  <a:srgbClr val="FF0066"/>
                </a:solidFill>
                <a:latin typeface="Lucida Sans Unicode" pitchFamily="-107" charset="-52"/>
              </a:rPr>
              <a:t>≥</a:t>
            </a:r>
            <a:r>
              <a:rPr lang="en-US" b="1" i="1" dirty="0">
                <a:solidFill>
                  <a:srgbClr val="FF0066"/>
                </a:solidFill>
              </a:rPr>
              <a:t>c</a:t>
            </a:r>
            <a:endParaRPr lang="en-US" b="1" dirty="0" smtClean="0">
              <a:solidFill>
                <a:srgbClr val="FF0066"/>
              </a:solidFill>
            </a:endParaRPr>
          </a:p>
          <a:p>
            <a:pPr lvl="1"/>
            <a:r>
              <a:rPr lang="en-US" b="1" dirty="0">
                <a:solidFill>
                  <a:srgbClr val="008000"/>
                </a:solidFill>
              </a:rPr>
              <a:t>Note:</a:t>
            </a:r>
            <a:r>
              <a:rPr lang="en-US" dirty="0" smtClean="0">
                <a:solidFill>
                  <a:schemeClr val="accent3"/>
                </a:solidFill>
              </a:rPr>
              <a:t> </a:t>
            </a:r>
            <a:r>
              <a:rPr lang="en-US" dirty="0" smtClean="0"/>
              <a:t>Support of </a:t>
            </a:r>
            <a:r>
              <a:rPr lang="en-US" dirty="0"/>
              <a:t>an association rule is the support of the set of items on the </a:t>
            </a:r>
            <a:r>
              <a:rPr lang="en-US" dirty="0" smtClean="0"/>
              <a:t>left side</a:t>
            </a:r>
            <a:endParaRPr lang="en-US" dirty="0"/>
          </a:p>
          <a:p>
            <a:r>
              <a:rPr lang="en-US" b="1" dirty="0"/>
              <a:t>Hard part: </a:t>
            </a:r>
            <a:r>
              <a:rPr lang="en-US" b="1" dirty="0" smtClean="0">
                <a:solidFill>
                  <a:srgbClr val="0000FF"/>
                </a:solidFill>
              </a:rPr>
              <a:t>Finding </a:t>
            </a:r>
            <a:r>
              <a:rPr lang="en-US" b="1" dirty="0">
                <a:solidFill>
                  <a:srgbClr val="0000FF"/>
                </a:solidFill>
              </a:rPr>
              <a:t>the frequent </a:t>
            </a:r>
            <a:r>
              <a:rPr lang="en-US" b="1" dirty="0" err="1" smtClean="0">
                <a:solidFill>
                  <a:srgbClr val="0000FF"/>
                </a:solidFill>
              </a:rPr>
              <a:t>itemsets</a:t>
            </a:r>
            <a:r>
              <a:rPr lang="en-US" b="1" dirty="0" smtClean="0">
                <a:solidFill>
                  <a:srgbClr val="0000FF"/>
                </a:solidFill>
              </a:rPr>
              <a:t>!</a:t>
            </a:r>
          </a:p>
          <a:p>
            <a:pPr lvl="1"/>
            <a:r>
              <a:rPr lang="en-US" dirty="0" smtClean="0"/>
              <a:t>If </a:t>
            </a:r>
            <a:r>
              <a:rPr lang="en-US" b="1" dirty="0" smtClean="0">
                <a:solidFill>
                  <a:srgbClr val="0000FF"/>
                </a:solidFill>
                <a:latin typeface="Times New Roman" pitchFamily="18" charset="0"/>
                <a:cs typeface="Times New Roman" pitchFamily="18" charset="0"/>
              </a:rPr>
              <a:t>{</a:t>
            </a:r>
            <a:r>
              <a:rPr lang="en-US" b="1" i="1" dirty="0" smtClean="0">
                <a:solidFill>
                  <a:srgbClr val="0000FF"/>
                </a:solidFill>
                <a:latin typeface="Times New Roman" pitchFamily="18" charset="0"/>
                <a:cs typeface="Times New Roman" pitchFamily="18" charset="0"/>
              </a:rPr>
              <a:t>i</a:t>
            </a:r>
            <a:r>
              <a:rPr lang="en-US" b="1" baseline="-25000" dirty="0" smtClean="0">
                <a:solidFill>
                  <a:srgbClr val="0000FF"/>
                </a:solidFill>
                <a:latin typeface="Times New Roman" pitchFamily="18" charset="0"/>
                <a:cs typeface="Times New Roman" pitchFamily="18" charset="0"/>
              </a:rPr>
              <a:t>1</a:t>
            </a:r>
            <a:r>
              <a:rPr lang="en-US" b="1" dirty="0" smtClean="0">
                <a:solidFill>
                  <a:srgbClr val="0000FF"/>
                </a:solidFill>
                <a:latin typeface="Times New Roman" pitchFamily="18" charset="0"/>
                <a:cs typeface="Times New Roman" pitchFamily="18" charset="0"/>
              </a:rPr>
              <a:t>, </a:t>
            </a:r>
            <a:r>
              <a:rPr lang="en-US" b="1" i="1" dirty="0" smtClean="0">
                <a:solidFill>
                  <a:srgbClr val="0000FF"/>
                </a:solidFill>
                <a:latin typeface="Times New Roman" pitchFamily="18" charset="0"/>
                <a:cs typeface="Times New Roman" pitchFamily="18" charset="0"/>
              </a:rPr>
              <a:t>i</a:t>
            </a:r>
            <a:r>
              <a:rPr lang="en-US" b="1" baseline="-25000" dirty="0" smtClean="0">
                <a:solidFill>
                  <a:srgbClr val="0000FF"/>
                </a:solidFill>
                <a:latin typeface="Times New Roman" pitchFamily="18" charset="0"/>
                <a:cs typeface="Times New Roman" pitchFamily="18" charset="0"/>
              </a:rPr>
              <a:t>2</a:t>
            </a:r>
            <a:r>
              <a:rPr lang="en-US" b="1" dirty="0" smtClean="0">
                <a:solidFill>
                  <a:srgbClr val="0000FF"/>
                </a:solidFill>
                <a:latin typeface="Times New Roman" pitchFamily="18" charset="0"/>
                <a:cs typeface="Times New Roman" pitchFamily="18" charset="0"/>
              </a:rPr>
              <a:t>,…, </a:t>
            </a:r>
            <a:r>
              <a:rPr lang="en-US" b="1" i="1" dirty="0" err="1" smtClean="0">
                <a:solidFill>
                  <a:srgbClr val="0000FF"/>
                </a:solidFill>
                <a:latin typeface="Times New Roman" pitchFamily="18" charset="0"/>
                <a:cs typeface="Times New Roman" pitchFamily="18" charset="0"/>
              </a:rPr>
              <a:t>i</a:t>
            </a:r>
            <a:r>
              <a:rPr lang="en-US" b="1" i="1" baseline="-25000" dirty="0" err="1" smtClean="0">
                <a:solidFill>
                  <a:srgbClr val="0000FF"/>
                </a:solidFill>
                <a:latin typeface="Times New Roman" pitchFamily="18" charset="0"/>
                <a:cs typeface="Times New Roman" pitchFamily="18" charset="0"/>
              </a:rPr>
              <a:t>k</a:t>
            </a:r>
            <a:r>
              <a:rPr lang="en-US" b="1" dirty="0" smtClean="0">
                <a:solidFill>
                  <a:srgbClr val="0000FF"/>
                </a:solidFill>
                <a:latin typeface="Times New Roman" pitchFamily="18" charset="0"/>
                <a:cs typeface="Times New Roman" pitchFamily="18" charset="0"/>
              </a:rPr>
              <a:t>} → </a:t>
            </a:r>
            <a:r>
              <a:rPr lang="en-US" b="1" i="1" dirty="0" smtClean="0">
                <a:solidFill>
                  <a:srgbClr val="0000FF"/>
                </a:solidFill>
                <a:latin typeface="Times New Roman" pitchFamily="18" charset="0"/>
                <a:cs typeface="Times New Roman" pitchFamily="18" charset="0"/>
              </a:rPr>
              <a:t>j</a:t>
            </a:r>
            <a:r>
              <a:rPr lang="en-US" dirty="0" smtClean="0"/>
              <a:t> has </a:t>
            </a:r>
            <a:r>
              <a:rPr lang="en-US" dirty="0"/>
              <a:t>high support and confidence, then both </a:t>
            </a: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smtClean="0">
                <a:solidFill>
                  <a:srgbClr val="0000FF"/>
                </a:solidFill>
                <a:latin typeface="Times New Roman" pitchFamily="18" charset="0"/>
                <a:cs typeface="Times New Roman" pitchFamily="18" charset="0"/>
              </a:rPr>
              <a:t>,…, </a:t>
            </a:r>
            <a:r>
              <a:rPr lang="en-US" b="1" i="1" dirty="0" err="1" smtClean="0">
                <a:solidFill>
                  <a:srgbClr val="0000FF"/>
                </a:solidFill>
                <a:latin typeface="Times New Roman" pitchFamily="18" charset="0"/>
                <a:cs typeface="Times New Roman" pitchFamily="18" charset="0"/>
              </a:rPr>
              <a:t>i</a:t>
            </a:r>
            <a:r>
              <a:rPr lang="en-US" b="1" i="1" baseline="-25000" dirty="0" err="1" smtClean="0">
                <a:solidFill>
                  <a:srgbClr val="0000FF"/>
                </a:solidFill>
                <a:latin typeface="Times New Roman" pitchFamily="18" charset="0"/>
                <a:cs typeface="Times New Roman" pitchFamily="18" charset="0"/>
              </a:rPr>
              <a:t>k</a:t>
            </a:r>
            <a:r>
              <a:rPr lang="en-US" b="1" dirty="0">
                <a:solidFill>
                  <a:srgbClr val="0000FF"/>
                </a:solidFill>
                <a:latin typeface="Times New Roman" pitchFamily="18" charset="0"/>
                <a:cs typeface="Times New Roman" pitchFamily="18" charset="0"/>
              </a:rPr>
              <a:t>}</a:t>
            </a:r>
            <a:r>
              <a:rPr lang="en-US" dirty="0"/>
              <a:t> </a:t>
            </a:r>
            <a:r>
              <a:rPr lang="en-US" dirty="0" smtClean="0"/>
              <a:t>and</a:t>
            </a:r>
            <a:br>
              <a:rPr lang="en-US" dirty="0" smtClean="0"/>
            </a:br>
            <a:r>
              <a:rPr lang="en-US" b="1" dirty="0" smtClean="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baseline="-25000" dirty="0" err="1">
                <a:solidFill>
                  <a:srgbClr val="0000FF"/>
                </a:solidFill>
                <a:latin typeface="Times New Roman" pitchFamily="18" charset="0"/>
                <a:cs typeface="Times New Roman" pitchFamily="18" charset="0"/>
              </a:rPr>
              <a:t>k</a:t>
            </a:r>
            <a:r>
              <a:rPr lang="en-US" b="1" i="1" dirty="0" smtClean="0">
                <a:solidFill>
                  <a:srgbClr val="0000FF"/>
                </a:solidFill>
                <a:latin typeface="Times New Roman" pitchFamily="18" charset="0"/>
                <a:cs typeface="Times New Roman" pitchFamily="18" charset="0"/>
              </a:rPr>
              <a:t>, j</a:t>
            </a:r>
            <a:r>
              <a:rPr lang="en-US" b="1" dirty="0" smtClean="0">
                <a:solidFill>
                  <a:srgbClr val="0000FF"/>
                </a:solidFill>
                <a:latin typeface="Times New Roman" pitchFamily="18" charset="0"/>
                <a:cs typeface="Times New Roman" pitchFamily="18" charset="0"/>
              </a:rPr>
              <a:t>}</a:t>
            </a:r>
            <a:r>
              <a:rPr lang="en-US" dirty="0" smtClean="0">
                <a:solidFill>
                  <a:srgbClr val="0064E2"/>
                </a:solidFill>
              </a:rPr>
              <a:t> </a:t>
            </a:r>
            <a:r>
              <a:rPr lang="en-US" dirty="0"/>
              <a:t>will be “</a:t>
            </a:r>
            <a:r>
              <a:rPr lang="en-US" dirty="0" smtClean="0"/>
              <a:t>frequent”</a:t>
            </a:r>
          </a:p>
          <a:p>
            <a:pPr lvl="1"/>
            <a:endParaRPr lang="en-US" dirty="0" smtClean="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4A73AEB8-D889-4241-AFAF-C3EC68452400}" type="slidenum">
              <a:rPr lang="en-US"/>
              <a:pPr/>
              <a:t>14</a:t>
            </a:fld>
            <a:endParaRPr lang="en-US"/>
          </a:p>
        </p:txBody>
      </p:sp>
      <p:graphicFrame>
        <p:nvGraphicFramePr>
          <p:cNvPr id="3" name="Object 2"/>
          <p:cNvGraphicFramePr>
            <a:graphicFrameLocks/>
          </p:cNvGraphicFramePr>
          <p:nvPr>
            <p:extLst>
              <p:ext uri="{D42A27DB-BD31-4B8C-83A1-F6EECF244321}">
                <p14:modId xmlns:p14="http://schemas.microsoft.com/office/powerpoint/2010/main" xmlns="" val="3100305019"/>
              </p:ext>
            </p:extLst>
          </p:nvPr>
        </p:nvGraphicFramePr>
        <p:xfrm>
          <a:off x="5334000" y="5791200"/>
          <a:ext cx="3733800" cy="838200"/>
        </p:xfrm>
        <a:graphic>
          <a:graphicData uri="http://schemas.openxmlformats.org/presentationml/2006/ole">
            <p:oleObj spid="_x0000_s9292" name="Equation" r:id="rId3" imgW="1841500" imgH="419100" progId="Equation.3">
              <p:embed/>
            </p:oleObj>
          </a:graphicData>
        </a:graphic>
      </p:graphicFrame>
    </p:spTree>
    <p:extLst>
      <p:ext uri="{BB962C8B-B14F-4D97-AF65-F5344CB8AC3E}">
        <p14:creationId xmlns:p14="http://schemas.microsoft.com/office/powerpoint/2010/main" xmlns="" val="29497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Association Rules</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66"/>
                </a:solidFill>
              </a:rPr>
              <a:t>Step 1:</a:t>
            </a:r>
            <a:r>
              <a:rPr lang="en-US" dirty="0" smtClean="0">
                <a:solidFill>
                  <a:schemeClr val="accent3"/>
                </a:solidFill>
              </a:rPr>
              <a:t> </a:t>
            </a:r>
            <a:r>
              <a:rPr lang="en-US" dirty="0" smtClean="0"/>
              <a:t>Find all frequent </a:t>
            </a:r>
            <a:r>
              <a:rPr lang="en-US" dirty="0" err="1" smtClean="0"/>
              <a:t>itemsets</a:t>
            </a:r>
            <a:r>
              <a:rPr lang="en-US" dirty="0" smtClean="0"/>
              <a:t> </a:t>
            </a:r>
            <a:r>
              <a:rPr lang="en-US" b="1" i="1" dirty="0">
                <a:solidFill>
                  <a:srgbClr val="0000FF"/>
                </a:solidFill>
                <a:latin typeface="Times New Roman" pitchFamily="18" charset="0"/>
                <a:cs typeface="Times New Roman" pitchFamily="18" charset="0"/>
              </a:rPr>
              <a:t>I</a:t>
            </a:r>
            <a:endParaRPr lang="en-US" b="1" dirty="0" smtClean="0">
              <a:solidFill>
                <a:srgbClr val="0000FF"/>
              </a:solidFill>
            </a:endParaRPr>
          </a:p>
          <a:p>
            <a:pPr lvl="1"/>
            <a:r>
              <a:rPr lang="en-US" dirty="0" smtClean="0"/>
              <a:t>(we will explain this next)</a:t>
            </a:r>
          </a:p>
          <a:p>
            <a:r>
              <a:rPr lang="en-US" b="1" dirty="0" smtClean="0">
                <a:solidFill>
                  <a:srgbClr val="FF0066"/>
                </a:solidFill>
              </a:rPr>
              <a:t>Step 2:</a:t>
            </a:r>
            <a:r>
              <a:rPr lang="en-US" b="1" dirty="0" smtClean="0"/>
              <a:t> Rule generation</a:t>
            </a:r>
          </a:p>
          <a:p>
            <a:pPr lvl="1"/>
            <a:r>
              <a:rPr lang="en-US" dirty="0" smtClean="0"/>
              <a:t>For every subset </a:t>
            </a:r>
            <a:r>
              <a:rPr lang="en-US" b="1" i="1" dirty="0" smtClean="0">
                <a:latin typeface="Times New Roman" pitchFamily="18" charset="0"/>
                <a:cs typeface="Times New Roman" pitchFamily="18" charset="0"/>
              </a:rPr>
              <a:t>A</a:t>
            </a:r>
            <a:r>
              <a:rPr lang="en-US" dirty="0" smtClean="0"/>
              <a:t> of </a:t>
            </a:r>
            <a:r>
              <a:rPr lang="en-US" b="1" i="1" dirty="0" smtClean="0">
                <a:latin typeface="Times New Roman" pitchFamily="18" charset="0"/>
                <a:cs typeface="Times New Roman" pitchFamily="18" charset="0"/>
              </a:rPr>
              <a:t>I</a:t>
            </a:r>
            <a:r>
              <a:rPr lang="en-US" dirty="0" smtClean="0"/>
              <a:t>,  generate a rule </a:t>
            </a:r>
            <a:r>
              <a:rPr lang="en-US" b="1" i="1" dirty="0" smtClean="0">
                <a:solidFill>
                  <a:srgbClr val="0000FF"/>
                </a:solidFill>
                <a:latin typeface="Times New Roman" pitchFamily="18" charset="0"/>
                <a:cs typeface="Times New Roman" pitchFamily="18" charset="0"/>
              </a:rPr>
              <a:t>A → I \ A</a:t>
            </a:r>
            <a:r>
              <a:rPr lang="en-US" b="1" i="1" dirty="0" smtClean="0">
                <a:solidFill>
                  <a:srgbClr val="0000FF"/>
                </a:solidFill>
              </a:rPr>
              <a:t> </a:t>
            </a:r>
          </a:p>
          <a:p>
            <a:pPr lvl="2"/>
            <a:r>
              <a:rPr lang="en-US" dirty="0" smtClean="0"/>
              <a:t>Since </a:t>
            </a:r>
            <a:r>
              <a:rPr lang="en-US" b="1" i="1"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dirty="0" smtClean="0"/>
              <a:t>is frequent, </a:t>
            </a:r>
            <a:r>
              <a:rPr lang="en-US" b="1" i="1" dirty="0" smtClean="0">
                <a:latin typeface="Times New Roman" pitchFamily="18" charset="0"/>
                <a:cs typeface="Times New Roman" pitchFamily="18" charset="0"/>
              </a:rPr>
              <a:t>A</a:t>
            </a:r>
            <a:r>
              <a:rPr lang="en-US" dirty="0" smtClean="0"/>
              <a:t> is also frequent</a:t>
            </a:r>
          </a:p>
          <a:p>
            <a:pPr lvl="2"/>
            <a:r>
              <a:rPr lang="en-US" b="1" dirty="0" smtClean="0">
                <a:solidFill>
                  <a:srgbClr val="0000FF"/>
                </a:solidFill>
              </a:rPr>
              <a:t>Variant 1:</a:t>
            </a:r>
            <a:r>
              <a:rPr lang="en-US" dirty="0" smtClean="0"/>
              <a:t> Single pass to compute the rule confidence</a:t>
            </a:r>
          </a:p>
          <a:p>
            <a:pPr lvl="3"/>
            <a:r>
              <a:rPr lang="en-US" dirty="0" smtClean="0">
                <a:latin typeface="Arial" pitchFamily="34" charset="0"/>
                <a:cs typeface="Arial" pitchFamily="34" charset="0"/>
              </a:rPr>
              <a:t>confidence(</a:t>
            </a:r>
            <a:r>
              <a:rPr lang="en-US" b="1" i="1" dirty="0" smtClean="0">
                <a:latin typeface="Arial" pitchFamily="34" charset="0"/>
                <a:cs typeface="Arial" pitchFamily="34" charset="0"/>
              </a:rPr>
              <a:t>A,B</a:t>
            </a:r>
            <a:r>
              <a:rPr lang="en-US" b="1" i="1" dirty="0">
                <a:solidFill>
                  <a:srgbClr val="0000FF"/>
                </a:solidFill>
                <a:latin typeface="Arial" pitchFamily="34" charset="0"/>
                <a:cs typeface="Arial" pitchFamily="34" charset="0"/>
              </a:rPr>
              <a:t>→</a:t>
            </a:r>
            <a:r>
              <a:rPr lang="en-US" b="1" i="1" dirty="0" smtClean="0">
                <a:latin typeface="Arial" pitchFamily="34" charset="0"/>
                <a:cs typeface="Arial" pitchFamily="34" charset="0"/>
              </a:rPr>
              <a:t>C,D</a:t>
            </a:r>
            <a:r>
              <a:rPr lang="en-US" dirty="0">
                <a:latin typeface="Arial" pitchFamily="34" charset="0"/>
                <a:cs typeface="Arial" pitchFamily="34" charset="0"/>
              </a:rPr>
              <a:t>) = </a:t>
            </a:r>
            <a:r>
              <a:rPr lang="en-US" dirty="0" smtClean="0">
                <a:latin typeface="Arial" pitchFamily="34" charset="0"/>
                <a:cs typeface="Arial" pitchFamily="34" charset="0"/>
              </a:rPr>
              <a:t>support(</a:t>
            </a:r>
            <a:r>
              <a:rPr lang="en-US" b="1" dirty="0" smtClean="0">
                <a:latin typeface="Arial" pitchFamily="34" charset="0"/>
                <a:cs typeface="Arial" pitchFamily="34" charset="0"/>
              </a:rPr>
              <a:t>A,B,C,D</a:t>
            </a:r>
            <a:r>
              <a:rPr lang="en-US" dirty="0" smtClean="0">
                <a:latin typeface="Arial" pitchFamily="34" charset="0"/>
                <a:cs typeface="Arial" pitchFamily="34" charset="0"/>
              </a:rPr>
              <a:t>) / support(</a:t>
            </a:r>
            <a:r>
              <a:rPr lang="en-US" b="1" dirty="0" smtClean="0">
                <a:latin typeface="Arial" pitchFamily="34" charset="0"/>
                <a:cs typeface="Arial" pitchFamily="34" charset="0"/>
              </a:rPr>
              <a:t>A,B</a:t>
            </a:r>
            <a:r>
              <a:rPr lang="en-US" dirty="0">
                <a:latin typeface="Arial" pitchFamily="34" charset="0"/>
                <a:cs typeface="Arial" pitchFamily="34" charset="0"/>
              </a:rPr>
              <a:t>)</a:t>
            </a:r>
            <a:endParaRPr lang="en-US" dirty="0" smtClean="0">
              <a:latin typeface="Arial" pitchFamily="34" charset="0"/>
              <a:cs typeface="Arial" pitchFamily="34" charset="0"/>
            </a:endParaRPr>
          </a:p>
          <a:p>
            <a:pPr lvl="2"/>
            <a:r>
              <a:rPr lang="en-US" b="1" dirty="0" smtClean="0">
                <a:solidFill>
                  <a:srgbClr val="0000FF"/>
                </a:solidFill>
              </a:rPr>
              <a:t>Variant 2:</a:t>
            </a:r>
            <a:r>
              <a:rPr lang="en-US" b="1" dirty="0" smtClean="0">
                <a:solidFill>
                  <a:schemeClr val="accent2"/>
                </a:solidFill>
              </a:rPr>
              <a:t> </a:t>
            </a:r>
          </a:p>
          <a:p>
            <a:pPr lvl="3"/>
            <a:r>
              <a:rPr lang="en-US" b="1" dirty="0" smtClean="0">
                <a:solidFill>
                  <a:srgbClr val="008000"/>
                </a:solidFill>
              </a:rPr>
              <a:t>Observation:</a:t>
            </a:r>
            <a:r>
              <a:rPr lang="en-US" dirty="0" smtClean="0"/>
              <a:t> If </a:t>
            </a:r>
            <a:r>
              <a:rPr lang="en-US" b="1" dirty="0" smtClean="0"/>
              <a:t>A,B,C</a:t>
            </a:r>
            <a:r>
              <a:rPr lang="en-US" b="1" dirty="0" smtClean="0">
                <a:solidFill>
                  <a:srgbClr val="0000FF"/>
                </a:solidFill>
                <a:latin typeface="Times New Roman" pitchFamily="18" charset="0"/>
                <a:cs typeface="Times New Roman" pitchFamily="18" charset="0"/>
              </a:rPr>
              <a:t>→</a:t>
            </a:r>
            <a:r>
              <a:rPr lang="en-US" b="1" dirty="0" smtClean="0"/>
              <a:t>D</a:t>
            </a:r>
            <a:r>
              <a:rPr lang="en-US" dirty="0" smtClean="0"/>
              <a:t> is below confidence, so is </a:t>
            </a:r>
            <a:r>
              <a:rPr lang="en-US" b="1" dirty="0" smtClean="0"/>
              <a:t>A,B</a:t>
            </a:r>
            <a:r>
              <a:rPr lang="en-US" b="1" dirty="0" smtClean="0">
                <a:solidFill>
                  <a:srgbClr val="0000FF"/>
                </a:solidFill>
                <a:latin typeface="Times New Roman" pitchFamily="18" charset="0"/>
                <a:cs typeface="Times New Roman" pitchFamily="18" charset="0"/>
              </a:rPr>
              <a:t>→</a:t>
            </a:r>
            <a:r>
              <a:rPr lang="en-US" b="1" dirty="0" smtClean="0"/>
              <a:t>C,D</a:t>
            </a:r>
          </a:p>
          <a:p>
            <a:pPr lvl="3"/>
            <a:r>
              <a:rPr lang="en-US" dirty="0" smtClean="0"/>
              <a:t>Can generate “bigger” rules from smaller ones! </a:t>
            </a:r>
          </a:p>
          <a:p>
            <a:pPr lvl="1"/>
            <a:r>
              <a:rPr lang="en-US" b="1" dirty="0" smtClean="0">
                <a:solidFill>
                  <a:srgbClr val="0000FF"/>
                </a:solidFill>
              </a:rPr>
              <a:t>Output the rules above the confidence threshold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xmlns="" val="840360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610600" cy="5562600"/>
          </a:xfrm>
        </p:spPr>
        <p:txBody>
          <a:bodyPr>
            <a:normAutofit lnSpcReduction="10000"/>
          </a:bodyPr>
          <a:lstStyle/>
          <a:p>
            <a:pPr lvl="1">
              <a:buFont typeface="Monotype Sorts" pitchFamily="-107" charset="2"/>
              <a:buNone/>
            </a:pPr>
            <a:r>
              <a:rPr lang="en-US" dirty="0" smtClean="0"/>
              <a:t>	</a:t>
            </a:r>
            <a:r>
              <a:rPr lang="en-US" b="1" dirty="0" smtClean="0"/>
              <a:t>B</a:t>
            </a:r>
            <a:r>
              <a:rPr lang="en-US" b="1" baseline="-25000" dirty="0" smtClean="0"/>
              <a:t>1</a:t>
            </a:r>
            <a:r>
              <a:rPr lang="en-US" b="1" dirty="0" smtClean="0"/>
              <a:t> </a:t>
            </a:r>
            <a:r>
              <a:rPr lang="en-US" b="1" dirty="0"/>
              <a:t>= {m, c, b}		B</a:t>
            </a:r>
            <a:r>
              <a:rPr lang="en-US" b="1" baseline="-25000" dirty="0"/>
              <a:t>2</a:t>
            </a:r>
            <a:r>
              <a:rPr lang="en-US" b="1" dirty="0"/>
              <a:t> = {m, p, j}</a:t>
            </a:r>
          </a:p>
          <a:p>
            <a:pPr lvl="1">
              <a:buFont typeface="Monotype Sorts" pitchFamily="-107" charset="2"/>
              <a:buNone/>
            </a:pPr>
            <a:r>
              <a:rPr lang="en-US" b="1" dirty="0"/>
              <a:t>	B</a:t>
            </a:r>
            <a:r>
              <a:rPr lang="en-US" b="1" baseline="-25000" dirty="0"/>
              <a:t>3</a:t>
            </a:r>
            <a:r>
              <a:rPr lang="en-US" b="1" dirty="0"/>
              <a:t> = {m, </a:t>
            </a:r>
            <a:r>
              <a:rPr lang="en-US" b="1" dirty="0" smtClean="0"/>
              <a:t>c, b, n}</a:t>
            </a:r>
            <a:r>
              <a:rPr lang="en-US" b="1" dirty="0"/>
              <a:t>	B</a:t>
            </a:r>
            <a:r>
              <a:rPr lang="en-US" b="1" baseline="-25000" dirty="0"/>
              <a:t>4</a:t>
            </a:r>
            <a:r>
              <a:rPr lang="en-US" b="1" dirty="0"/>
              <a:t>= {c, j}</a:t>
            </a:r>
          </a:p>
          <a:p>
            <a:pPr lvl="1">
              <a:buFont typeface="Monotype Sorts" pitchFamily="-107" charset="2"/>
              <a:buNone/>
            </a:pPr>
            <a:r>
              <a:rPr lang="en-US" b="1" dirty="0"/>
              <a:t>	B</a:t>
            </a:r>
            <a:r>
              <a:rPr lang="en-US" b="1" baseline="-25000" dirty="0"/>
              <a:t>5</a:t>
            </a:r>
            <a:r>
              <a:rPr lang="en-US" b="1" dirty="0"/>
              <a:t> = {m, p, b}		B</a:t>
            </a:r>
            <a:r>
              <a:rPr lang="en-US" b="1" baseline="-25000" dirty="0"/>
              <a:t>6</a:t>
            </a:r>
            <a:r>
              <a:rPr lang="en-US" b="1" dirty="0"/>
              <a:t> = {m, c, b, j}</a:t>
            </a:r>
          </a:p>
          <a:p>
            <a:pPr lvl="1">
              <a:buFont typeface="Monotype Sorts" pitchFamily="-107" charset="2"/>
              <a:buNone/>
            </a:pPr>
            <a:r>
              <a:rPr lang="en-US" b="1" dirty="0"/>
              <a:t>	B</a:t>
            </a:r>
            <a:r>
              <a:rPr lang="en-US" b="1" baseline="-25000" dirty="0"/>
              <a:t>7</a:t>
            </a:r>
            <a:r>
              <a:rPr lang="en-US" b="1" dirty="0"/>
              <a:t> = {c, b, j}		B</a:t>
            </a:r>
            <a:r>
              <a:rPr lang="en-US" b="1" baseline="-25000" dirty="0"/>
              <a:t>8</a:t>
            </a:r>
            <a:r>
              <a:rPr lang="en-US" b="1" dirty="0"/>
              <a:t> = {b, c}</a:t>
            </a:r>
          </a:p>
          <a:p>
            <a:r>
              <a:rPr lang="en-US" b="1" dirty="0" smtClean="0">
                <a:solidFill>
                  <a:srgbClr val="0000FF"/>
                </a:solidFill>
              </a:rPr>
              <a:t>Support threshold</a:t>
            </a:r>
            <a:r>
              <a:rPr lang="en-US" dirty="0" smtClean="0"/>
              <a:t> </a:t>
            </a:r>
            <a:r>
              <a:rPr lang="en-US" b="1" i="1" dirty="0" smtClean="0">
                <a:solidFill>
                  <a:srgbClr val="0000FF"/>
                </a:solidFill>
                <a:latin typeface="Times New Roman" pitchFamily="18" charset="0"/>
                <a:cs typeface="Times New Roman" pitchFamily="18" charset="0"/>
              </a:rPr>
              <a:t>s = 3</a:t>
            </a:r>
            <a:r>
              <a:rPr lang="en-US" dirty="0" smtClean="0"/>
              <a:t>, </a:t>
            </a:r>
            <a:r>
              <a:rPr lang="en-US" b="1" dirty="0" smtClean="0">
                <a:solidFill>
                  <a:srgbClr val="008000"/>
                </a:solidFill>
              </a:rPr>
              <a:t>confidence </a:t>
            </a:r>
            <a:r>
              <a:rPr lang="en-US" b="1" i="1" dirty="0" smtClean="0">
                <a:solidFill>
                  <a:srgbClr val="008000"/>
                </a:solidFill>
                <a:latin typeface="Times New Roman" pitchFamily="18" charset="0"/>
                <a:cs typeface="Times New Roman" pitchFamily="18" charset="0"/>
              </a:rPr>
              <a:t>c = 0.75</a:t>
            </a:r>
          </a:p>
          <a:p>
            <a:r>
              <a:rPr lang="en-US" b="1" dirty="0" smtClean="0">
                <a:solidFill>
                  <a:srgbClr val="FF0066"/>
                </a:solidFill>
              </a:rPr>
              <a:t>1) Frequent </a:t>
            </a:r>
            <a:r>
              <a:rPr lang="en-US" b="1" dirty="0" err="1" smtClean="0">
                <a:solidFill>
                  <a:srgbClr val="FF0066"/>
                </a:solidFill>
              </a:rPr>
              <a:t>itemsets</a:t>
            </a:r>
            <a:r>
              <a:rPr lang="en-US" b="1" dirty="0" smtClean="0">
                <a:solidFill>
                  <a:srgbClr val="FF0066"/>
                </a:solidFill>
              </a:rPr>
              <a:t>:</a:t>
            </a:r>
          </a:p>
          <a:p>
            <a:pPr lvl="1"/>
            <a:r>
              <a:rPr lang="en-US" b="1" dirty="0" smtClean="0"/>
              <a:t>{</a:t>
            </a:r>
            <a:r>
              <a:rPr lang="en-US" b="1" dirty="0" err="1" smtClean="0"/>
              <a:t>b,m</a:t>
            </a:r>
            <a:r>
              <a:rPr lang="en-US" b="1" dirty="0" smtClean="0"/>
              <a:t>}  {</a:t>
            </a:r>
            <a:r>
              <a:rPr lang="en-US" b="1" dirty="0" err="1" smtClean="0"/>
              <a:t>b,c</a:t>
            </a:r>
            <a:r>
              <a:rPr lang="en-US" b="1" dirty="0" smtClean="0"/>
              <a:t>}  {</a:t>
            </a:r>
            <a:r>
              <a:rPr lang="en-US" b="1" dirty="0" err="1" smtClean="0"/>
              <a:t>c,m</a:t>
            </a:r>
            <a:r>
              <a:rPr lang="en-US" b="1" dirty="0" smtClean="0"/>
              <a:t>}  {</a:t>
            </a:r>
            <a:r>
              <a:rPr lang="en-US" b="1" dirty="0" err="1" smtClean="0"/>
              <a:t>c,j</a:t>
            </a:r>
            <a:r>
              <a:rPr lang="en-US" b="1" dirty="0" smtClean="0"/>
              <a:t>}  {</a:t>
            </a:r>
            <a:r>
              <a:rPr lang="en-US" b="1" dirty="0" err="1" smtClean="0"/>
              <a:t>m,c,b</a:t>
            </a:r>
            <a:r>
              <a:rPr lang="en-US" b="1" dirty="0" smtClean="0"/>
              <a:t>}</a:t>
            </a:r>
          </a:p>
          <a:p>
            <a:r>
              <a:rPr lang="en-US" b="1" dirty="0" smtClean="0">
                <a:solidFill>
                  <a:srgbClr val="FF0066"/>
                </a:solidFill>
              </a:rPr>
              <a:t>2) Generate rules:</a:t>
            </a:r>
          </a:p>
          <a:p>
            <a:pPr lvl="1"/>
            <a:r>
              <a:rPr lang="en-US" b="1" dirty="0" err="1" smtClean="0"/>
              <a:t>b</a:t>
            </a:r>
            <a:r>
              <a:rPr lang="en-US" b="1" dirty="0" err="1" smtClean="0">
                <a:solidFill>
                  <a:srgbClr val="0064E2"/>
                </a:solidFill>
                <a:latin typeface="Times New Roman" pitchFamily="18" charset="0"/>
                <a:cs typeface="Times New Roman" pitchFamily="18" charset="0"/>
              </a:rPr>
              <a:t>→</a:t>
            </a:r>
            <a:r>
              <a:rPr lang="en-US" b="1" dirty="0" err="1" smtClean="0"/>
              <a:t>m</a:t>
            </a:r>
            <a:r>
              <a:rPr lang="en-US" dirty="0" smtClean="0"/>
              <a:t>: </a:t>
            </a:r>
            <a:r>
              <a:rPr lang="en-US" b="1" i="1" dirty="0" smtClean="0">
                <a:latin typeface="Times New Roman" pitchFamily="18" charset="0"/>
                <a:cs typeface="Times New Roman" pitchFamily="18" charset="0"/>
              </a:rPr>
              <a:t>c</a:t>
            </a:r>
            <a:r>
              <a:rPr lang="en-US" dirty="0" smtClean="0"/>
              <a:t>=4/6</a:t>
            </a:r>
            <a:r>
              <a:rPr lang="en-US" dirty="0"/>
              <a:t> </a:t>
            </a:r>
            <a:r>
              <a:rPr lang="en-US" dirty="0" smtClean="0"/>
              <a:t>     </a:t>
            </a:r>
            <a:r>
              <a:rPr lang="en-US" b="1" dirty="0" err="1" smtClean="0"/>
              <a:t>b</a:t>
            </a:r>
            <a:r>
              <a:rPr lang="en-US" b="1" dirty="0" err="1" smtClean="0">
                <a:solidFill>
                  <a:srgbClr val="0064E2"/>
                </a:solidFill>
                <a:latin typeface="Times New Roman" pitchFamily="18" charset="0"/>
                <a:cs typeface="Times New Roman" pitchFamily="18" charset="0"/>
              </a:rPr>
              <a:t>→</a:t>
            </a:r>
            <a:r>
              <a:rPr lang="en-US" b="1" dirty="0" err="1" smtClean="0"/>
              <a:t>c</a:t>
            </a:r>
            <a:r>
              <a:rPr lang="en-US" dirty="0" smtClean="0"/>
              <a:t>: </a:t>
            </a:r>
            <a:r>
              <a:rPr lang="en-US" b="1" i="1" dirty="0" smtClean="0">
                <a:latin typeface="Times New Roman" pitchFamily="18" charset="0"/>
                <a:cs typeface="Times New Roman" pitchFamily="18" charset="0"/>
              </a:rPr>
              <a:t>c</a:t>
            </a:r>
            <a:r>
              <a:rPr lang="en-US" dirty="0" smtClean="0"/>
              <a:t>=5/6        </a:t>
            </a:r>
            <a:r>
              <a:rPr lang="en-US" b="1" dirty="0" err="1" smtClean="0"/>
              <a:t>b,c</a:t>
            </a:r>
            <a:r>
              <a:rPr lang="en-US" b="1" dirty="0" err="1" smtClean="0">
                <a:solidFill>
                  <a:srgbClr val="0064E2"/>
                </a:solidFill>
                <a:latin typeface="Times New Roman" pitchFamily="18" charset="0"/>
                <a:cs typeface="Times New Roman" pitchFamily="18" charset="0"/>
              </a:rPr>
              <a:t>→</a:t>
            </a:r>
            <a:r>
              <a:rPr lang="en-US" b="1" dirty="0" err="1" smtClean="0"/>
              <a:t>m</a:t>
            </a:r>
            <a:r>
              <a:rPr lang="en-US" dirty="0" smtClean="0"/>
              <a:t>: </a:t>
            </a:r>
            <a:r>
              <a:rPr lang="en-US" b="1" i="1" dirty="0" smtClean="0">
                <a:latin typeface="Times New Roman" pitchFamily="18" charset="0"/>
                <a:cs typeface="Times New Roman" pitchFamily="18" charset="0"/>
              </a:rPr>
              <a:t>c</a:t>
            </a:r>
            <a:r>
              <a:rPr lang="en-US" dirty="0" smtClean="0"/>
              <a:t>=3/5</a:t>
            </a:r>
            <a:endParaRPr lang="en-US" b="1" dirty="0" smtClean="0"/>
          </a:p>
          <a:p>
            <a:pPr lvl="1"/>
            <a:r>
              <a:rPr lang="en-US" b="1" dirty="0" err="1" smtClean="0"/>
              <a:t>m</a:t>
            </a:r>
            <a:r>
              <a:rPr lang="en-US" b="1" dirty="0" err="1" smtClean="0">
                <a:solidFill>
                  <a:srgbClr val="0064E2"/>
                </a:solidFill>
                <a:latin typeface="Times New Roman" pitchFamily="18" charset="0"/>
                <a:cs typeface="Times New Roman" pitchFamily="18" charset="0"/>
              </a:rPr>
              <a:t>→</a:t>
            </a:r>
            <a:r>
              <a:rPr lang="en-US" b="1" dirty="0" err="1" smtClean="0"/>
              <a:t>b</a:t>
            </a:r>
            <a:r>
              <a:rPr lang="en-US" dirty="0" smtClean="0"/>
              <a:t>: </a:t>
            </a:r>
            <a:r>
              <a:rPr lang="en-US" b="1" i="1" dirty="0" smtClean="0">
                <a:latin typeface="Times New Roman" pitchFamily="18" charset="0"/>
                <a:cs typeface="Times New Roman" pitchFamily="18" charset="0"/>
              </a:rPr>
              <a:t>c</a:t>
            </a:r>
            <a:r>
              <a:rPr lang="en-US" dirty="0" smtClean="0"/>
              <a:t>=4/5</a:t>
            </a:r>
            <a:r>
              <a:rPr lang="en-US" dirty="0"/>
              <a:t>	</a:t>
            </a:r>
            <a:r>
              <a:rPr lang="en-US" dirty="0" smtClean="0"/>
              <a:t>           …                   </a:t>
            </a:r>
            <a:r>
              <a:rPr lang="en-US" b="1" dirty="0" err="1" smtClean="0"/>
              <a:t>b,m</a:t>
            </a:r>
            <a:r>
              <a:rPr lang="en-US" b="1" dirty="0" err="1" smtClean="0">
                <a:solidFill>
                  <a:srgbClr val="0064E2"/>
                </a:solidFill>
                <a:latin typeface="Times New Roman" pitchFamily="18" charset="0"/>
                <a:cs typeface="Times New Roman" pitchFamily="18" charset="0"/>
              </a:rPr>
              <a:t>→</a:t>
            </a:r>
            <a:r>
              <a:rPr lang="en-US" b="1" dirty="0" err="1" smtClean="0"/>
              <a:t>c</a:t>
            </a:r>
            <a:r>
              <a:rPr lang="en-US" dirty="0" smtClean="0"/>
              <a:t>: </a:t>
            </a:r>
            <a:r>
              <a:rPr lang="en-US" b="1" i="1" dirty="0" smtClean="0">
                <a:latin typeface="Times New Roman" pitchFamily="18" charset="0"/>
                <a:cs typeface="Times New Roman" pitchFamily="18" charset="0"/>
              </a:rPr>
              <a:t>c</a:t>
            </a:r>
            <a:r>
              <a:rPr lang="en-US" dirty="0" smtClean="0"/>
              <a:t>=3/4</a:t>
            </a:r>
          </a:p>
          <a:p>
            <a:pPr lvl="1"/>
            <a:r>
              <a:rPr lang="en-US" dirty="0"/>
              <a:t> </a:t>
            </a:r>
            <a:r>
              <a:rPr lang="en-US" dirty="0" smtClean="0"/>
              <a:t>					           </a:t>
            </a:r>
            <a:r>
              <a:rPr lang="en-US" b="1" dirty="0" err="1"/>
              <a:t>b</a:t>
            </a:r>
            <a:r>
              <a:rPr lang="en-US" b="1" dirty="0" err="1" smtClean="0">
                <a:solidFill>
                  <a:srgbClr val="0064E2"/>
                </a:solidFill>
                <a:latin typeface="Times New Roman" pitchFamily="18" charset="0"/>
                <a:cs typeface="Times New Roman" pitchFamily="18" charset="0"/>
              </a:rPr>
              <a:t>→</a:t>
            </a:r>
            <a:r>
              <a:rPr lang="en-US" b="1" dirty="0" err="1" smtClean="0"/>
              <a:t>c,m</a:t>
            </a:r>
            <a:r>
              <a:rPr lang="en-US" dirty="0" smtClean="0"/>
              <a:t>: </a:t>
            </a:r>
            <a:r>
              <a:rPr lang="en-US" b="1" i="1" dirty="0" smtClean="0">
                <a:latin typeface="Times New Roman" pitchFamily="18" charset="0"/>
                <a:cs typeface="Times New Roman" pitchFamily="18" charset="0"/>
              </a:rPr>
              <a:t>c</a:t>
            </a:r>
            <a:r>
              <a:rPr lang="en-US" dirty="0" smtClean="0"/>
              <a:t>=3/6</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cxnSp>
        <p:nvCxnSpPr>
          <p:cNvPr id="8" name="Straight Connector 7"/>
          <p:cNvCxnSpPr/>
          <p:nvPr/>
        </p:nvCxnSpPr>
        <p:spPr>
          <a:xfrm>
            <a:off x="1219200" y="5236464"/>
            <a:ext cx="19812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867400" y="52578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943600" y="61722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9203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Compacting the Output</a:t>
            </a:r>
            <a:endParaRPr lang="en-US"/>
          </a:p>
        </p:txBody>
      </p:sp>
      <p:sp>
        <p:nvSpPr>
          <p:cNvPr id="40963" name="Rectangle 3"/>
          <p:cNvSpPr>
            <a:spLocks noGrp="1" noChangeArrowheads="1"/>
          </p:cNvSpPr>
          <p:nvPr>
            <p:ph idx="1"/>
          </p:nvPr>
        </p:nvSpPr>
        <p:spPr/>
        <p:txBody>
          <a:bodyPr/>
          <a:lstStyle/>
          <a:p>
            <a:r>
              <a:rPr lang="en-US" b="1" dirty="0" smtClean="0"/>
              <a:t>To reduce the number of rules we can </a:t>
            </a:r>
            <a:br>
              <a:rPr lang="en-US" b="1" dirty="0" smtClean="0"/>
            </a:br>
            <a:r>
              <a:rPr lang="en-US" b="1" dirty="0" smtClean="0"/>
              <a:t>post-process them and only output:</a:t>
            </a:r>
          </a:p>
          <a:p>
            <a:pPr lvl="1"/>
            <a:r>
              <a:rPr lang="en-US" b="1" dirty="0" smtClean="0">
                <a:solidFill>
                  <a:srgbClr val="0000FF"/>
                </a:solidFill>
              </a:rPr>
              <a:t>Maximal frequent </a:t>
            </a:r>
            <a:r>
              <a:rPr lang="en-US" b="1" dirty="0" err="1" smtClean="0">
                <a:solidFill>
                  <a:srgbClr val="0000FF"/>
                </a:solidFill>
              </a:rPr>
              <a:t>itemsets</a:t>
            </a:r>
            <a:r>
              <a:rPr lang="en-US" b="1" dirty="0" smtClean="0">
                <a:solidFill>
                  <a:srgbClr val="0000FF"/>
                </a:solidFill>
              </a:rPr>
              <a:t>: </a:t>
            </a:r>
            <a:br>
              <a:rPr lang="en-US" b="1" dirty="0" smtClean="0">
                <a:solidFill>
                  <a:srgbClr val="0000FF"/>
                </a:solidFill>
              </a:rPr>
            </a:br>
            <a:r>
              <a:rPr lang="en-US" dirty="0" smtClean="0"/>
              <a:t>No immediate superset is frequent</a:t>
            </a:r>
          </a:p>
          <a:p>
            <a:pPr lvl="2"/>
            <a:r>
              <a:rPr lang="en-US" dirty="0"/>
              <a:t>Gives </a:t>
            </a:r>
            <a:r>
              <a:rPr lang="en-US" dirty="0" smtClean="0"/>
              <a:t>more </a:t>
            </a:r>
            <a:r>
              <a:rPr lang="en-US" dirty="0"/>
              <a:t>pruning</a:t>
            </a:r>
          </a:p>
          <a:p>
            <a:pPr marL="457200" lvl="1" indent="0">
              <a:buNone/>
            </a:pPr>
            <a:r>
              <a:rPr lang="en-US" b="1" dirty="0" smtClean="0"/>
              <a:t>or</a:t>
            </a:r>
          </a:p>
          <a:p>
            <a:pPr lvl="1"/>
            <a:r>
              <a:rPr lang="en-US" b="1" dirty="0" smtClean="0">
                <a:solidFill>
                  <a:srgbClr val="0000FF"/>
                </a:solidFill>
              </a:rPr>
              <a:t>Closed </a:t>
            </a:r>
            <a:r>
              <a:rPr lang="en-US" b="1" dirty="0" err="1" smtClean="0">
                <a:solidFill>
                  <a:srgbClr val="0000FF"/>
                </a:solidFill>
              </a:rPr>
              <a:t>itemsets</a:t>
            </a:r>
            <a:r>
              <a:rPr lang="en-US" b="1" dirty="0" smtClean="0">
                <a:solidFill>
                  <a:srgbClr val="0000FF"/>
                </a:solidFill>
              </a:rPr>
              <a:t>:</a:t>
            </a:r>
            <a:r>
              <a:rPr lang="en-US" dirty="0" smtClean="0">
                <a:solidFill>
                  <a:srgbClr val="0000FF"/>
                </a:solidFill>
              </a:rPr>
              <a:t> </a:t>
            </a:r>
            <a:br>
              <a:rPr lang="en-US" dirty="0" smtClean="0">
                <a:solidFill>
                  <a:srgbClr val="0000FF"/>
                </a:solidFill>
              </a:rPr>
            </a:br>
            <a:r>
              <a:rPr lang="en-US" dirty="0" smtClean="0"/>
              <a:t>No immediate superset has the same count (&gt; 0)</a:t>
            </a:r>
          </a:p>
          <a:p>
            <a:pPr lvl="2"/>
            <a:r>
              <a:rPr lang="en-US" dirty="0" smtClean="0"/>
              <a:t>Stores not only frequent information, but exact counts</a:t>
            </a:r>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3A035D-B00A-6748-93F3-A63E885B0CAB}" type="slidenum">
              <a:rPr lang="en-US" smtClean="0"/>
              <a:pPr/>
              <a:t>17</a:t>
            </a:fld>
            <a:endParaRPr lang="en-US"/>
          </a:p>
        </p:txBody>
      </p:sp>
    </p:spTree>
    <p:extLst>
      <p:ext uri="{BB962C8B-B14F-4D97-AF65-F5344CB8AC3E}">
        <p14:creationId xmlns:p14="http://schemas.microsoft.com/office/powerpoint/2010/main" xmlns="" val="506078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Example: Maximal</a:t>
            </a:r>
            <a:r>
              <a:rPr lang="en-US" dirty="0"/>
              <a:t>/Closed</a:t>
            </a:r>
          </a:p>
        </p:txBody>
      </p:sp>
      <p:sp>
        <p:nvSpPr>
          <p:cNvPr id="41987" name="Rectangle 3"/>
          <p:cNvSpPr>
            <a:spLocks noGrp="1" noChangeArrowheads="1"/>
          </p:cNvSpPr>
          <p:nvPr>
            <p:ph idx="1"/>
          </p:nvPr>
        </p:nvSpPr>
        <p:spPr>
          <a:xfrm>
            <a:off x="684212" y="1591055"/>
            <a:ext cx="8229600" cy="5257801"/>
          </a:xfrm>
        </p:spPr>
        <p:txBody>
          <a:bodyPr/>
          <a:lstStyle/>
          <a:p>
            <a:pPr>
              <a:buFont typeface="Monotype Sorts" pitchFamily="-107" charset="2"/>
              <a:buNone/>
            </a:pPr>
            <a:r>
              <a:rPr lang="en-US" dirty="0">
                <a:solidFill>
                  <a:srgbClr val="0000FF"/>
                </a:solidFill>
              </a:rPr>
              <a:t>	</a:t>
            </a:r>
            <a:r>
              <a:rPr lang="en-US" b="1" dirty="0" smtClean="0">
                <a:solidFill>
                  <a:srgbClr val="0000FF"/>
                </a:solidFill>
              </a:rPr>
              <a:t>Support	  Maximal(s=3</a:t>
            </a:r>
            <a:r>
              <a:rPr lang="en-US" b="1" dirty="0">
                <a:solidFill>
                  <a:srgbClr val="0000FF"/>
                </a:solidFill>
              </a:rPr>
              <a:t>)	Closed</a:t>
            </a:r>
          </a:p>
          <a:p>
            <a:pPr>
              <a:buFont typeface="Monotype Sorts" pitchFamily="-107" charset="2"/>
              <a:buNone/>
            </a:pPr>
            <a:r>
              <a:rPr lang="en-US" b="1" dirty="0"/>
              <a:t>A</a:t>
            </a:r>
            <a:r>
              <a:rPr lang="en-US" dirty="0"/>
              <a:t>		4		No		  No</a:t>
            </a:r>
          </a:p>
          <a:p>
            <a:pPr>
              <a:buFont typeface="Monotype Sorts" pitchFamily="-107" charset="2"/>
              <a:buNone/>
            </a:pPr>
            <a:r>
              <a:rPr lang="en-US" b="1" dirty="0"/>
              <a:t>B</a:t>
            </a:r>
            <a:r>
              <a:rPr lang="en-US" dirty="0"/>
              <a:t>		5		No		  Yes</a:t>
            </a:r>
            <a:endParaRPr lang="en-US" b="1" dirty="0"/>
          </a:p>
          <a:p>
            <a:pPr>
              <a:buFont typeface="Monotype Sorts" pitchFamily="-107" charset="2"/>
              <a:buNone/>
            </a:pPr>
            <a:r>
              <a:rPr lang="en-US" b="1" dirty="0"/>
              <a:t>C</a:t>
            </a:r>
            <a:r>
              <a:rPr lang="en-US" dirty="0"/>
              <a:t>		3		No		  No</a:t>
            </a:r>
          </a:p>
          <a:p>
            <a:pPr>
              <a:buFont typeface="Monotype Sorts" pitchFamily="-107" charset="2"/>
              <a:buNone/>
            </a:pPr>
            <a:r>
              <a:rPr lang="en-US" b="1" dirty="0"/>
              <a:t>AB</a:t>
            </a:r>
            <a:r>
              <a:rPr lang="en-US" dirty="0"/>
              <a:t>	4		Yes		  Yes</a:t>
            </a:r>
          </a:p>
          <a:p>
            <a:pPr>
              <a:buFont typeface="Monotype Sorts" pitchFamily="-107" charset="2"/>
              <a:buNone/>
            </a:pPr>
            <a:r>
              <a:rPr lang="en-US" b="1" dirty="0"/>
              <a:t>AC</a:t>
            </a:r>
            <a:r>
              <a:rPr lang="en-US" dirty="0"/>
              <a:t>	2		No		  No</a:t>
            </a:r>
          </a:p>
          <a:p>
            <a:pPr>
              <a:buFont typeface="Monotype Sorts" pitchFamily="-107" charset="2"/>
              <a:buNone/>
            </a:pPr>
            <a:r>
              <a:rPr lang="en-US" b="1" dirty="0"/>
              <a:t>BC</a:t>
            </a:r>
            <a:r>
              <a:rPr lang="en-US" dirty="0"/>
              <a:t>	3		Yes		  Yes</a:t>
            </a:r>
          </a:p>
          <a:p>
            <a:pPr>
              <a:buFont typeface="Monotype Sorts" pitchFamily="-107" charset="2"/>
              <a:buNone/>
            </a:pPr>
            <a:r>
              <a:rPr lang="en-US" b="1" dirty="0"/>
              <a:t>ABC</a:t>
            </a:r>
            <a:r>
              <a:rPr lang="en-US" dirty="0"/>
              <a:t>	2		No		  Yes</a:t>
            </a:r>
          </a:p>
        </p:txBody>
      </p:sp>
      <p:sp>
        <p:nvSpPr>
          <p:cNvPr id="18" name="Footer Placeholder 17"/>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16" name="Slide Number Placeholder 5"/>
          <p:cNvSpPr>
            <a:spLocks noGrp="1"/>
          </p:cNvSpPr>
          <p:nvPr>
            <p:ph type="sldNum" sz="quarter" idx="12"/>
          </p:nvPr>
        </p:nvSpPr>
        <p:spPr/>
        <p:txBody>
          <a:bodyPr/>
          <a:lstStyle/>
          <a:p>
            <a:fld id="{066ECBB2-C50D-7949-BA96-DF962D1E4F31}" type="slidenum">
              <a:rPr lang="en-US"/>
              <a:pPr/>
              <a:t>18</a:t>
            </a:fld>
            <a:endParaRPr lang="en-US"/>
          </a:p>
        </p:txBody>
      </p:sp>
      <p:grpSp>
        <p:nvGrpSpPr>
          <p:cNvPr id="2" name="Group 6"/>
          <p:cNvGrpSpPr>
            <a:grpSpLocks/>
          </p:cNvGrpSpPr>
          <p:nvPr/>
        </p:nvGrpSpPr>
        <p:grpSpPr bwMode="auto">
          <a:xfrm>
            <a:off x="4057649" y="1219200"/>
            <a:ext cx="4070350" cy="1676400"/>
            <a:chOff x="2592" y="864"/>
            <a:chExt cx="2564" cy="1056"/>
          </a:xfrm>
        </p:grpSpPr>
        <p:sp>
          <p:nvSpPr>
            <p:cNvPr id="41988" name="Text Box 4"/>
            <p:cNvSpPr txBox="1">
              <a:spLocks noChangeArrowheads="1"/>
            </p:cNvSpPr>
            <p:nvPr/>
          </p:nvSpPr>
          <p:spPr bwMode="auto">
            <a:xfrm>
              <a:off x="4212" y="864"/>
              <a:ext cx="944"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but</a:t>
              </a:r>
            </a:p>
            <a:p>
              <a:r>
                <a:rPr lang="en-US" dirty="0">
                  <a:solidFill>
                    <a:srgbClr val="008000"/>
                  </a:solidFill>
                </a:rPr>
                <a:t>superset BC</a:t>
              </a:r>
            </a:p>
            <a:p>
              <a:r>
                <a:rPr lang="en-US" dirty="0">
                  <a:solidFill>
                    <a:srgbClr val="008000"/>
                  </a:solidFill>
                </a:rPr>
                <a:t>also frequent.</a:t>
              </a:r>
            </a:p>
          </p:txBody>
        </p:sp>
        <p:sp>
          <p:nvSpPr>
            <p:cNvPr id="41989" name="Line 5"/>
            <p:cNvSpPr>
              <a:spLocks noChangeShapeType="1"/>
            </p:cNvSpPr>
            <p:nvPr/>
          </p:nvSpPr>
          <p:spPr bwMode="auto">
            <a:xfrm flipH="1">
              <a:off x="2592" y="1296"/>
              <a:ext cx="1632"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9"/>
          <p:cNvGrpSpPr>
            <a:grpSpLocks/>
          </p:cNvGrpSpPr>
          <p:nvPr/>
        </p:nvGrpSpPr>
        <p:grpSpPr bwMode="auto">
          <a:xfrm>
            <a:off x="4037012" y="2393950"/>
            <a:ext cx="4344988" cy="1382713"/>
            <a:chOff x="2640" y="1721"/>
            <a:chExt cx="2737" cy="871"/>
          </a:xfrm>
        </p:grpSpPr>
        <p:sp>
          <p:nvSpPr>
            <p:cNvPr id="41991" name="Text Box 7"/>
            <p:cNvSpPr txBox="1">
              <a:spLocks noChangeArrowheads="1"/>
            </p:cNvSpPr>
            <p:nvPr/>
          </p:nvSpPr>
          <p:spPr bwMode="auto">
            <a:xfrm>
              <a:off x="4250" y="1721"/>
              <a:ext cx="112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and</a:t>
              </a:r>
            </a:p>
            <a:p>
              <a:r>
                <a:rPr lang="en-US" dirty="0">
                  <a:solidFill>
                    <a:srgbClr val="008000"/>
                  </a:solidFill>
                </a:rPr>
                <a:t>its only superset,</a:t>
              </a:r>
            </a:p>
            <a:p>
              <a:r>
                <a:rPr lang="en-US" dirty="0">
                  <a:solidFill>
                    <a:srgbClr val="008000"/>
                  </a:solidFill>
                </a:rPr>
                <a:t>ABC, not freq.</a:t>
              </a:r>
            </a:p>
          </p:txBody>
        </p:sp>
        <p:sp>
          <p:nvSpPr>
            <p:cNvPr id="41992" name="Line 8"/>
            <p:cNvSpPr>
              <a:spLocks noChangeShapeType="1"/>
            </p:cNvSpPr>
            <p:nvPr/>
          </p:nvSpPr>
          <p:spPr bwMode="auto">
            <a:xfrm flipH="1">
              <a:off x="2640" y="1968"/>
              <a:ext cx="1584"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4" name="Group 12"/>
          <p:cNvGrpSpPr>
            <a:grpSpLocks/>
          </p:cNvGrpSpPr>
          <p:nvPr/>
        </p:nvGrpSpPr>
        <p:grpSpPr bwMode="auto">
          <a:xfrm>
            <a:off x="5962650" y="3428998"/>
            <a:ext cx="2322513" cy="679450"/>
            <a:chOff x="3888" y="2400"/>
            <a:chExt cx="1463" cy="428"/>
          </a:xfrm>
        </p:grpSpPr>
        <p:sp>
          <p:nvSpPr>
            <p:cNvPr id="41994" name="Text Box 10"/>
            <p:cNvSpPr txBox="1">
              <a:spLocks noChangeArrowheads="1"/>
            </p:cNvSpPr>
            <p:nvPr/>
          </p:nvSpPr>
          <p:spPr bwMode="auto">
            <a:xfrm>
              <a:off x="4262" y="2421"/>
              <a:ext cx="1089" cy="407"/>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Superset BC</a:t>
              </a:r>
            </a:p>
            <a:p>
              <a:r>
                <a:rPr lang="en-US" dirty="0">
                  <a:solidFill>
                    <a:srgbClr val="008000"/>
                  </a:solidFill>
                </a:rPr>
                <a:t>has same count.</a:t>
              </a:r>
            </a:p>
          </p:txBody>
        </p:sp>
        <p:sp>
          <p:nvSpPr>
            <p:cNvPr id="41995" name="Line 11"/>
            <p:cNvSpPr>
              <a:spLocks noChangeShapeType="1"/>
            </p:cNvSpPr>
            <p:nvPr/>
          </p:nvSpPr>
          <p:spPr bwMode="auto">
            <a:xfrm flipH="1" flipV="1">
              <a:off x="3888" y="2400"/>
              <a:ext cx="336" cy="288"/>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5" name="Group 15"/>
          <p:cNvGrpSpPr>
            <a:grpSpLocks/>
          </p:cNvGrpSpPr>
          <p:nvPr/>
        </p:nvGrpSpPr>
        <p:grpSpPr bwMode="auto">
          <a:xfrm>
            <a:off x="6191251" y="4191000"/>
            <a:ext cx="2052638" cy="923925"/>
            <a:chOff x="3984" y="3024"/>
            <a:chExt cx="1293" cy="582"/>
          </a:xfrm>
        </p:grpSpPr>
        <p:sp>
          <p:nvSpPr>
            <p:cNvPr id="41997" name="Text Box 13"/>
            <p:cNvSpPr txBox="1">
              <a:spLocks noChangeArrowheads="1"/>
            </p:cNvSpPr>
            <p:nvPr/>
          </p:nvSpPr>
          <p:spPr bwMode="auto">
            <a:xfrm>
              <a:off x="4310" y="3024"/>
              <a:ext cx="96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Its only super-</a:t>
              </a:r>
            </a:p>
            <a:p>
              <a:r>
                <a:rPr lang="en-US" dirty="0">
                  <a:solidFill>
                    <a:srgbClr val="008000"/>
                  </a:solidFill>
                </a:rPr>
                <a:t>set, ABC, has</a:t>
              </a:r>
            </a:p>
            <a:p>
              <a:r>
                <a:rPr lang="en-US" dirty="0">
                  <a:solidFill>
                    <a:srgbClr val="008000"/>
                  </a:solidFill>
                </a:rPr>
                <a:t>smaller count.</a:t>
              </a:r>
            </a:p>
          </p:txBody>
        </p:sp>
        <p:sp>
          <p:nvSpPr>
            <p:cNvPr id="41998" name="Line 14"/>
            <p:cNvSpPr>
              <a:spLocks noChangeShapeType="1"/>
            </p:cNvSpPr>
            <p:nvPr/>
          </p:nvSpPr>
          <p:spPr bwMode="auto">
            <a:xfrm flipH="1">
              <a:off x="3984" y="3408"/>
              <a:ext cx="288" cy="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xmlns="" val="325751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a:bodyPr>
          <a:lstStyle/>
          <a:p>
            <a:r>
              <a:rPr lang="en-US" dirty="0"/>
              <a:t>Association Rule </a:t>
            </a:r>
            <a:r>
              <a:rPr lang="en-US" dirty="0" smtClean="0"/>
              <a:t>Discovery</a:t>
            </a:r>
            <a:endParaRPr lang="en-US" dirty="0"/>
          </a:p>
        </p:txBody>
      </p:sp>
      <p:sp>
        <p:nvSpPr>
          <p:cNvPr id="759811" name="Rectangle 3"/>
          <p:cNvSpPr>
            <a:spLocks noGrp="1" noChangeArrowheads="1"/>
          </p:cNvSpPr>
          <p:nvPr>
            <p:ph idx="1"/>
          </p:nvPr>
        </p:nvSpPr>
        <p:spPr>
          <a:xfrm>
            <a:off x="457200" y="1295400"/>
            <a:ext cx="8686800" cy="5334000"/>
          </a:xfrm>
        </p:spPr>
        <p:txBody>
          <a:bodyPr>
            <a:normAutofit fontScale="92500"/>
          </a:bodyPr>
          <a:lstStyle/>
          <a:p>
            <a:pPr marL="342900" indent="-342900">
              <a:buNone/>
            </a:pPr>
            <a:r>
              <a:rPr lang="en-US" b="1" dirty="0" smtClean="0">
                <a:solidFill>
                  <a:srgbClr val="0000FF"/>
                </a:solidFill>
              </a:rPr>
              <a:t>Supermarket shelf management – Market-basket model:</a:t>
            </a:r>
          </a:p>
          <a:p>
            <a:pPr marL="450342" indent="-285750"/>
            <a:r>
              <a:rPr lang="en-US" b="1" dirty="0" smtClean="0">
                <a:solidFill>
                  <a:srgbClr val="FF0066"/>
                </a:solidFill>
              </a:rPr>
              <a:t>Goal:</a:t>
            </a:r>
            <a:r>
              <a:rPr lang="en-US" dirty="0" smtClean="0"/>
              <a:t> Identify items that are bought together by sufficiently many customers</a:t>
            </a:r>
          </a:p>
          <a:p>
            <a:pPr marL="450342" indent="-285750"/>
            <a:r>
              <a:rPr lang="en-US" b="1" dirty="0" smtClean="0">
                <a:solidFill>
                  <a:srgbClr val="FF0066"/>
                </a:solidFill>
              </a:rPr>
              <a:t>Approach:</a:t>
            </a:r>
            <a:r>
              <a:rPr lang="en-US" dirty="0" smtClean="0"/>
              <a:t> Process the sales data collected with barcode scanners to find dependencies among items</a:t>
            </a:r>
          </a:p>
          <a:p>
            <a:pPr marL="450342" indent="-285750"/>
            <a:r>
              <a:rPr lang="en-US" b="1" dirty="0" smtClean="0">
                <a:solidFill>
                  <a:srgbClr val="FF0066"/>
                </a:solidFill>
              </a:rPr>
              <a:t>A classic rule:</a:t>
            </a:r>
          </a:p>
          <a:p>
            <a:pPr marL="877824" lvl="1"/>
            <a:r>
              <a:rPr lang="en-US" dirty="0" smtClean="0"/>
              <a:t>If someone buys diaper and milk, then he/she is </a:t>
            </a:r>
            <a:br>
              <a:rPr lang="en-US" dirty="0" smtClean="0"/>
            </a:br>
            <a:r>
              <a:rPr lang="en-US" dirty="0" smtClean="0"/>
              <a:t>likely to buy beer</a:t>
            </a:r>
          </a:p>
          <a:p>
            <a:pPr marL="877824" lvl="1"/>
            <a:r>
              <a:rPr lang="en-US" dirty="0" smtClean="0"/>
              <a:t>Don’t be surprised if you find six-packs next to diapers!</a:t>
            </a:r>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xmlns="" val="1179472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Market-Basket Model</a:t>
            </a:r>
          </a:p>
        </p:txBody>
      </p:sp>
      <p:sp>
        <p:nvSpPr>
          <p:cNvPr id="3" name="Content Placeholder 2"/>
          <p:cNvSpPr>
            <a:spLocks noGrp="1"/>
          </p:cNvSpPr>
          <p:nvPr>
            <p:ph idx="1"/>
          </p:nvPr>
        </p:nvSpPr>
        <p:spPr>
          <a:xfrm>
            <a:off x="457200" y="1295400"/>
            <a:ext cx="8229600" cy="5486400"/>
          </a:xfrm>
        </p:spPr>
        <p:txBody>
          <a:bodyPr>
            <a:normAutofit fontScale="92500" lnSpcReduction="10000"/>
          </a:bodyPr>
          <a:lstStyle/>
          <a:p>
            <a:r>
              <a:rPr lang="en-US" dirty="0"/>
              <a:t>A large set of </a:t>
            </a:r>
            <a:r>
              <a:rPr lang="en-US" b="1" dirty="0">
                <a:solidFill>
                  <a:srgbClr val="FF0066"/>
                </a:solidFill>
              </a:rPr>
              <a:t>items</a:t>
            </a:r>
            <a:endParaRPr lang="en-US" b="1" dirty="0"/>
          </a:p>
          <a:p>
            <a:pPr lvl="1"/>
            <a:r>
              <a:rPr lang="en-US" dirty="0"/>
              <a:t>e.g., things sold in a </a:t>
            </a:r>
            <a:br>
              <a:rPr lang="en-US" dirty="0"/>
            </a:br>
            <a:r>
              <a:rPr lang="en-US" dirty="0"/>
              <a:t>supermarket</a:t>
            </a:r>
          </a:p>
          <a:p>
            <a:r>
              <a:rPr lang="en-US" dirty="0"/>
              <a:t>A </a:t>
            </a:r>
            <a:r>
              <a:rPr lang="en-US" b="1" dirty="0"/>
              <a:t>large set</a:t>
            </a:r>
            <a:r>
              <a:rPr lang="en-US" dirty="0"/>
              <a:t> of </a:t>
            </a:r>
            <a:r>
              <a:rPr lang="en-US" b="1" dirty="0">
                <a:solidFill>
                  <a:srgbClr val="FF0066"/>
                </a:solidFill>
              </a:rPr>
              <a:t>baskets</a:t>
            </a:r>
            <a:r>
              <a:rPr lang="en-US" dirty="0"/>
              <a:t> </a:t>
            </a:r>
          </a:p>
          <a:p>
            <a:r>
              <a:rPr lang="en-US" dirty="0"/>
              <a:t>Each basket is a </a:t>
            </a:r>
            <a:r>
              <a:rPr lang="en-US" dirty="0" smtClean="0"/>
              <a:t/>
            </a:r>
            <a:br>
              <a:rPr lang="en-US" dirty="0" smtClean="0"/>
            </a:br>
            <a:r>
              <a:rPr lang="en-US" b="1" dirty="0" smtClean="0"/>
              <a:t>small </a:t>
            </a:r>
            <a:r>
              <a:rPr lang="en-US" b="1" dirty="0"/>
              <a:t>subset of items</a:t>
            </a:r>
          </a:p>
          <a:p>
            <a:pPr lvl="1"/>
            <a:r>
              <a:rPr lang="en-US" dirty="0"/>
              <a:t>e.g., the things one </a:t>
            </a:r>
            <a:r>
              <a:rPr lang="en-US" dirty="0" smtClean="0"/>
              <a:t/>
            </a:r>
            <a:br>
              <a:rPr lang="en-US" dirty="0" smtClean="0"/>
            </a:br>
            <a:r>
              <a:rPr lang="en-US" dirty="0" smtClean="0"/>
              <a:t>customer buys </a:t>
            </a:r>
            <a:r>
              <a:rPr lang="en-US" dirty="0"/>
              <a:t>on one day</a:t>
            </a:r>
          </a:p>
          <a:p>
            <a:r>
              <a:rPr lang="en-US" dirty="0"/>
              <a:t>Want to discover </a:t>
            </a:r>
            <a:r>
              <a:rPr lang="en-US" dirty="0" smtClean="0"/>
              <a:t/>
            </a:r>
            <a:br>
              <a:rPr lang="en-US" dirty="0" smtClean="0"/>
            </a:br>
            <a:r>
              <a:rPr lang="en-US" b="1" dirty="0" smtClean="0">
                <a:solidFill>
                  <a:srgbClr val="D60093"/>
                </a:solidFill>
              </a:rPr>
              <a:t>association </a:t>
            </a:r>
            <a:r>
              <a:rPr lang="en-US" b="1" dirty="0">
                <a:solidFill>
                  <a:srgbClr val="D60093"/>
                </a:solidFill>
              </a:rPr>
              <a:t>rules</a:t>
            </a:r>
            <a:endParaRPr lang="en-US" dirty="0">
              <a:solidFill>
                <a:srgbClr val="D60093"/>
              </a:solidFill>
            </a:endParaRPr>
          </a:p>
          <a:p>
            <a:pPr lvl="1"/>
            <a:r>
              <a:rPr lang="en-US" dirty="0"/>
              <a:t>People who bought {</a:t>
            </a:r>
            <a:r>
              <a:rPr lang="en-US" dirty="0" err="1"/>
              <a:t>x,y,z</a:t>
            </a:r>
            <a:r>
              <a:rPr lang="en-US" dirty="0"/>
              <a:t>} tend to buy {</a:t>
            </a:r>
            <a:r>
              <a:rPr lang="en-US" dirty="0" err="1"/>
              <a:t>v,w</a:t>
            </a:r>
            <a:r>
              <a:rPr lang="en-US" dirty="0"/>
              <a:t>}</a:t>
            </a:r>
          </a:p>
          <a:p>
            <a:pPr lvl="2"/>
            <a:r>
              <a:rPr lang="en-US" dirty="0"/>
              <a:t>Amazon!</a:t>
            </a:r>
          </a:p>
          <a:p>
            <a:pPr lvl="8"/>
            <a:endParaRPr lang="en-US" dirty="0"/>
          </a:p>
          <a:p>
            <a:endParaRPr lang="en-US" dirty="0"/>
          </a:p>
          <a:p>
            <a:pPr lvl="8"/>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
        <p:nvSpPr>
          <p:cNvPr id="7" name="Text Box 5"/>
          <p:cNvSpPr txBox="1">
            <a:spLocks noChangeArrowheads="1"/>
          </p:cNvSpPr>
          <p:nvPr/>
        </p:nvSpPr>
        <p:spPr bwMode="auto">
          <a:xfrm>
            <a:off x="5548312" y="4129087"/>
            <a:ext cx="3035575" cy="984885"/>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r>
              <a:rPr lang="en-US" sz="2000" b="1" dirty="0">
                <a:latin typeface="Arial" pitchFamily="34" charset="0"/>
                <a:cs typeface="Arial" pitchFamily="34" charset="0"/>
              </a:rPr>
              <a:t>Rules Discovered:</a:t>
            </a:r>
          </a:p>
          <a:p>
            <a:r>
              <a:rPr lang="en-US" sz="2000" b="0" dirty="0">
                <a:latin typeface="Times New Roman" pitchFamily="18" charset="0"/>
              </a:rPr>
              <a:t>    </a:t>
            </a:r>
            <a:r>
              <a:rPr lang="en-US" sz="1800" dirty="0">
                <a:solidFill>
                  <a:srgbClr val="CC0000"/>
                </a:solidFill>
                <a:latin typeface="Tahoma" pitchFamily="34" charset="0"/>
              </a:rPr>
              <a:t>{Milk} --&gt; {Coke}</a:t>
            </a:r>
          </a:p>
          <a:p>
            <a:r>
              <a:rPr lang="en-US" sz="1800" dirty="0">
                <a:solidFill>
                  <a:srgbClr val="CC0000"/>
                </a:solidFill>
                <a:latin typeface="Tahoma" pitchFamily="34" charset="0"/>
              </a:rPr>
              <a:t>    {Diaper, Milk} --&gt; {Beer}</a:t>
            </a:r>
            <a:endParaRPr lang="en-US" sz="2400" b="0" dirty="0">
              <a:latin typeface="Times New Roman" pitchFamily="18" charset="0"/>
            </a:endParaRPr>
          </a:p>
        </p:txBody>
      </p:sp>
      <p:graphicFrame>
        <p:nvGraphicFramePr>
          <p:cNvPr id="21506" name="Object 2"/>
          <p:cNvGraphicFramePr>
            <a:graphicFrameLocks noChangeAspect="1"/>
          </p:cNvGraphicFramePr>
          <p:nvPr>
            <p:extLst>
              <p:ext uri="{D42A27DB-BD31-4B8C-83A1-F6EECF244321}">
                <p14:modId xmlns:p14="http://schemas.microsoft.com/office/powerpoint/2010/main" xmlns="" val="1651241456"/>
              </p:ext>
            </p:extLst>
          </p:nvPr>
        </p:nvGraphicFramePr>
        <p:xfrm>
          <a:off x="5299075" y="1652588"/>
          <a:ext cx="3690938" cy="2159000"/>
        </p:xfrm>
        <a:graphic>
          <a:graphicData uri="http://schemas.openxmlformats.org/presentationml/2006/ole">
            <p:oleObj spid="_x0000_s3235" name="Document" r:id="rId3" imgW="3942893" imgH="2306673" progId="Word.Document.8">
              <p:embed/>
            </p:oleObj>
          </a:graphicData>
        </a:graphic>
      </p:graphicFrame>
      <p:sp>
        <p:nvSpPr>
          <p:cNvPr id="9" name="TextBox 8"/>
          <p:cNvSpPr txBox="1"/>
          <p:nvPr/>
        </p:nvSpPr>
        <p:spPr>
          <a:xfrm>
            <a:off x="5486400" y="1295400"/>
            <a:ext cx="784189" cy="369332"/>
          </a:xfrm>
          <a:prstGeom prst="rect">
            <a:avLst/>
          </a:prstGeom>
          <a:noFill/>
        </p:spPr>
        <p:txBody>
          <a:bodyPr wrap="none" rtlCol="0">
            <a:spAutoFit/>
          </a:bodyPr>
          <a:lstStyle/>
          <a:p>
            <a:r>
              <a:rPr lang="en-US" b="1" dirty="0" smtClean="0"/>
              <a:t>Input:</a:t>
            </a:r>
            <a:endParaRPr lang="en-US" b="1" dirty="0"/>
          </a:p>
        </p:txBody>
      </p:sp>
      <p:sp>
        <p:nvSpPr>
          <p:cNvPr id="10" name="TextBox 9"/>
          <p:cNvSpPr txBox="1"/>
          <p:nvPr/>
        </p:nvSpPr>
        <p:spPr>
          <a:xfrm>
            <a:off x="5486400" y="3745468"/>
            <a:ext cx="974947" cy="369332"/>
          </a:xfrm>
          <a:prstGeom prst="rect">
            <a:avLst/>
          </a:prstGeom>
          <a:noFill/>
        </p:spPr>
        <p:txBody>
          <a:bodyPr wrap="none" rtlCol="0">
            <a:spAutoFit/>
          </a:bodyPr>
          <a:lstStyle/>
          <a:p>
            <a:r>
              <a:rPr lang="en-US" b="1" dirty="0" smtClean="0"/>
              <a:t>Output:</a:t>
            </a:r>
            <a:endParaRPr lang="en-US" b="1" dirty="0"/>
          </a:p>
        </p:txBody>
      </p:sp>
    </p:spTree>
    <p:extLst>
      <p:ext uri="{BB962C8B-B14F-4D97-AF65-F5344CB8AC3E}">
        <p14:creationId xmlns:p14="http://schemas.microsoft.com/office/powerpoint/2010/main" xmlns="" val="223359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Applications – (1)</a:t>
            </a:r>
          </a:p>
        </p:txBody>
      </p:sp>
      <p:sp>
        <p:nvSpPr>
          <p:cNvPr id="10243"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Items</a:t>
            </a:r>
            <a:r>
              <a:rPr lang="en-US" dirty="0">
                <a:solidFill>
                  <a:schemeClr val="tx2"/>
                </a:solidFill>
              </a:rPr>
              <a:t> </a:t>
            </a:r>
            <a:r>
              <a:rPr lang="en-US" dirty="0"/>
              <a:t>= products; </a:t>
            </a:r>
            <a:r>
              <a:rPr lang="en-US" b="1" dirty="0">
                <a:solidFill>
                  <a:srgbClr val="0000FF"/>
                </a:solidFill>
              </a:rPr>
              <a:t>B</a:t>
            </a:r>
            <a:r>
              <a:rPr lang="en-US" b="1" dirty="0" smtClean="0">
                <a:solidFill>
                  <a:srgbClr val="0000FF"/>
                </a:solidFill>
              </a:rPr>
              <a:t>askets</a:t>
            </a:r>
            <a:r>
              <a:rPr lang="en-US" dirty="0" smtClean="0">
                <a:solidFill>
                  <a:srgbClr val="0000FF"/>
                </a:solidFill>
              </a:rPr>
              <a:t> </a:t>
            </a:r>
            <a:r>
              <a:rPr lang="en-US" dirty="0"/>
              <a:t>= sets of products someone bought in one trip to the </a:t>
            </a:r>
            <a:r>
              <a:rPr lang="en-US" dirty="0" smtClean="0"/>
              <a:t>store</a:t>
            </a:r>
          </a:p>
          <a:p>
            <a:r>
              <a:rPr lang="en-US" b="1" dirty="0" smtClean="0">
                <a:solidFill>
                  <a:srgbClr val="FF0066"/>
                </a:solidFill>
              </a:rPr>
              <a:t>Real market baskets:</a:t>
            </a:r>
            <a:r>
              <a:rPr lang="en-US" dirty="0" smtClean="0"/>
              <a:t> Chain stores keep TBs of data about what customers buy together</a:t>
            </a:r>
          </a:p>
          <a:p>
            <a:pPr lvl="1"/>
            <a:r>
              <a:rPr lang="en-US" dirty="0" smtClean="0"/>
              <a:t>Tells how typical customers navigate stores, lets them position tempting items</a:t>
            </a:r>
          </a:p>
          <a:p>
            <a:pPr lvl="1"/>
            <a:r>
              <a:rPr lang="en-US" dirty="0" smtClean="0"/>
              <a:t>Suggests tie-in “tricks”, e.g., run sale on diapers </a:t>
            </a:r>
            <a:br>
              <a:rPr lang="en-US" dirty="0" smtClean="0"/>
            </a:br>
            <a:r>
              <a:rPr lang="en-US" dirty="0" smtClean="0"/>
              <a:t>and raise the price of beer</a:t>
            </a:r>
          </a:p>
          <a:p>
            <a:pPr lvl="1"/>
            <a:r>
              <a:rPr lang="en-US" dirty="0" smtClean="0"/>
              <a:t>Need the rule to occur frequently, or no $$’s</a:t>
            </a:r>
          </a:p>
          <a:p>
            <a:r>
              <a:rPr lang="en-US" b="1" dirty="0" smtClean="0">
                <a:solidFill>
                  <a:srgbClr val="0000FF"/>
                </a:solidFill>
              </a:rPr>
              <a:t>Amazon’s people who bought </a:t>
            </a:r>
            <a:r>
              <a:rPr lang="en-US" b="1" i="1" dirty="0" smtClean="0">
                <a:solidFill>
                  <a:srgbClr val="0000FF"/>
                </a:solidFill>
              </a:rPr>
              <a:t>X</a:t>
            </a:r>
            <a:r>
              <a:rPr lang="en-US" b="1" dirty="0" smtClean="0">
                <a:solidFill>
                  <a:srgbClr val="0000FF"/>
                </a:solidFill>
              </a:rPr>
              <a:t> also bought </a:t>
            </a:r>
            <a:r>
              <a:rPr lang="en-US" b="1" i="1" dirty="0" smtClean="0">
                <a:solidFill>
                  <a:srgbClr val="0000FF"/>
                </a:solidFill>
              </a:rPr>
              <a:t>Y</a:t>
            </a:r>
            <a:endParaRPr lang="en-US" b="1" i="1" dirty="0">
              <a:solidFill>
                <a:srgbClr val="0000FF"/>
              </a:solidFill>
            </a:endParaRP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2FA90F5-2266-0245-B835-28A12AD72AE7}" type="slidenum">
              <a:rPr lang="en-US"/>
              <a:pPr/>
              <a:t>4</a:t>
            </a:fld>
            <a:endParaRPr lang="en-US"/>
          </a:p>
        </p:txBody>
      </p:sp>
    </p:spTree>
    <p:extLst>
      <p:ext uri="{BB962C8B-B14F-4D97-AF65-F5344CB8AC3E}">
        <p14:creationId xmlns:p14="http://schemas.microsoft.com/office/powerpoint/2010/main" xmlns="" val="2278425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Applications – (2)</a:t>
            </a:r>
          </a:p>
        </p:txBody>
      </p:sp>
      <p:sp>
        <p:nvSpPr>
          <p:cNvPr id="11267" name="Rectangle 3"/>
          <p:cNvSpPr>
            <a:spLocks noGrp="1" noChangeArrowheads="1"/>
          </p:cNvSpPr>
          <p:nvPr>
            <p:ph idx="1"/>
          </p:nvPr>
        </p:nvSpPr>
        <p:spPr>
          <a:xfrm>
            <a:off x="457200" y="1295400"/>
            <a:ext cx="8534400" cy="5410200"/>
          </a:xfrm>
        </p:spPr>
        <p:txBody>
          <a:bodyPr>
            <a:normAutofit/>
          </a:bodyPr>
          <a:lstStyle/>
          <a:p>
            <a:r>
              <a:rPr lang="en-US" b="1" dirty="0">
                <a:solidFill>
                  <a:srgbClr val="0000FF"/>
                </a:solidFill>
              </a:rPr>
              <a:t>Baskets</a:t>
            </a:r>
            <a:r>
              <a:rPr lang="en-US" dirty="0">
                <a:solidFill>
                  <a:srgbClr val="0000FF"/>
                </a:solidFill>
              </a:rPr>
              <a:t> </a:t>
            </a:r>
            <a:r>
              <a:rPr lang="en-US" dirty="0"/>
              <a:t>= sentences; </a:t>
            </a:r>
            <a:r>
              <a:rPr lang="en-US" b="1" dirty="0" smtClean="0">
                <a:solidFill>
                  <a:srgbClr val="FF0066"/>
                </a:solidFill>
              </a:rPr>
              <a:t>Items</a:t>
            </a:r>
            <a:r>
              <a:rPr lang="en-US" dirty="0" smtClean="0">
                <a:solidFill>
                  <a:srgbClr val="FF0066"/>
                </a:solidFill>
              </a:rPr>
              <a:t> </a:t>
            </a:r>
            <a:r>
              <a:rPr lang="en-US" dirty="0"/>
              <a:t>= documents containing those </a:t>
            </a:r>
            <a:r>
              <a:rPr lang="en-US" dirty="0" smtClean="0"/>
              <a:t>sentences</a:t>
            </a:r>
          </a:p>
          <a:p>
            <a:pPr lvl="1"/>
            <a:r>
              <a:rPr lang="en-US" dirty="0"/>
              <a:t>Items that appear together too often could represent </a:t>
            </a:r>
            <a:r>
              <a:rPr lang="en-US" dirty="0" smtClean="0"/>
              <a:t>plagiarism</a:t>
            </a:r>
          </a:p>
          <a:p>
            <a:pPr lvl="1"/>
            <a:r>
              <a:rPr lang="en-US" dirty="0" smtClean="0"/>
              <a:t>Notice </a:t>
            </a:r>
            <a:r>
              <a:rPr lang="en-US" dirty="0"/>
              <a:t>items do not have to be “in” </a:t>
            </a:r>
            <a:r>
              <a:rPr lang="en-US" dirty="0" smtClean="0"/>
              <a:t>baskets</a:t>
            </a:r>
          </a:p>
          <a:p>
            <a:pPr lvl="8"/>
            <a:endParaRPr lang="en-US" dirty="0" smtClean="0"/>
          </a:p>
          <a:p>
            <a:r>
              <a:rPr lang="en-US" b="1" dirty="0" smtClean="0">
                <a:solidFill>
                  <a:srgbClr val="0000FF"/>
                </a:solidFill>
              </a:rPr>
              <a:t>Baskets</a:t>
            </a:r>
            <a:r>
              <a:rPr lang="en-US" dirty="0" smtClean="0">
                <a:solidFill>
                  <a:srgbClr val="0000FF"/>
                </a:solidFill>
              </a:rPr>
              <a:t> </a:t>
            </a:r>
            <a:r>
              <a:rPr lang="en-US" dirty="0" smtClean="0"/>
              <a:t>= patients; </a:t>
            </a:r>
            <a:r>
              <a:rPr lang="en-US" b="1" dirty="0" smtClean="0">
                <a:solidFill>
                  <a:srgbClr val="FF0066"/>
                </a:solidFill>
              </a:rPr>
              <a:t>Items</a:t>
            </a:r>
            <a:r>
              <a:rPr lang="en-US" dirty="0" smtClean="0">
                <a:solidFill>
                  <a:srgbClr val="FF0066"/>
                </a:solidFill>
              </a:rPr>
              <a:t> </a:t>
            </a:r>
            <a:r>
              <a:rPr lang="en-US" dirty="0" smtClean="0"/>
              <a:t>= drugs &amp; side-effects</a:t>
            </a:r>
          </a:p>
          <a:p>
            <a:pPr lvl="1"/>
            <a:r>
              <a:rPr lang="en-US" dirty="0" smtClean="0"/>
              <a:t>Has been used to detect combinations </a:t>
            </a:r>
            <a:br>
              <a:rPr lang="en-US" dirty="0" smtClean="0"/>
            </a:br>
            <a:r>
              <a:rPr lang="en-US" dirty="0" smtClean="0"/>
              <a:t>of drugs that result in particular side-effects</a:t>
            </a:r>
          </a:p>
          <a:p>
            <a:pPr lvl="1"/>
            <a:r>
              <a:rPr lang="en-US" b="1" dirty="0" smtClean="0">
                <a:solidFill>
                  <a:srgbClr val="008000"/>
                </a:solidFill>
              </a:rPr>
              <a:t>But requires extension:</a:t>
            </a:r>
            <a:r>
              <a:rPr lang="en-US" dirty="0" smtClean="0"/>
              <a:t> Absence of an item </a:t>
            </a:r>
            <a:br>
              <a:rPr lang="en-US" dirty="0" smtClean="0"/>
            </a:br>
            <a:r>
              <a:rPr lang="en-US" dirty="0" smtClean="0"/>
              <a:t>needs to be observed as well as presence</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0D08DF6-8590-6A4A-B5D7-ED3B678B48D0}" type="slidenum">
              <a:rPr lang="en-US"/>
              <a:pPr/>
              <a:t>5</a:t>
            </a:fld>
            <a:endParaRPr lang="en-US"/>
          </a:p>
        </p:txBody>
      </p:sp>
    </p:spTree>
    <p:extLst>
      <p:ext uri="{BB962C8B-B14F-4D97-AF65-F5344CB8AC3E}">
        <p14:creationId xmlns:p14="http://schemas.microsoft.com/office/powerpoint/2010/main" xmlns="" val="2998553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generally</a:t>
            </a:r>
            <a:endParaRPr lang="en-US" dirty="0"/>
          </a:p>
        </p:txBody>
      </p:sp>
      <p:sp>
        <p:nvSpPr>
          <p:cNvPr id="3" name="Content Placeholder 2"/>
          <p:cNvSpPr>
            <a:spLocks noGrp="1"/>
          </p:cNvSpPr>
          <p:nvPr>
            <p:ph idx="1"/>
          </p:nvPr>
        </p:nvSpPr>
        <p:spPr/>
        <p:txBody>
          <a:bodyPr/>
          <a:lstStyle/>
          <a:p>
            <a:r>
              <a:rPr lang="en-US" b="1" dirty="0">
                <a:solidFill>
                  <a:srgbClr val="0000FF"/>
                </a:solidFill>
              </a:rPr>
              <a:t>A general many-to-many mapping (association) between two kinds of things</a:t>
            </a:r>
          </a:p>
          <a:p>
            <a:pPr lvl="1"/>
            <a:r>
              <a:rPr lang="en-US" dirty="0"/>
              <a:t>But we ask about connections among “items”, </a:t>
            </a:r>
            <a:br>
              <a:rPr lang="en-US" dirty="0"/>
            </a:br>
            <a:r>
              <a:rPr lang="en-US" dirty="0"/>
              <a:t>not “baskets”</a:t>
            </a:r>
          </a:p>
          <a:p>
            <a:pPr lvl="8"/>
            <a:endParaRPr lang="en-US" b="1" dirty="0" smtClean="0"/>
          </a:p>
          <a:p>
            <a:r>
              <a:rPr lang="en-US" b="1" dirty="0" smtClean="0"/>
              <a:t>For example:</a:t>
            </a:r>
          </a:p>
          <a:p>
            <a:pPr lvl="1"/>
            <a:r>
              <a:rPr lang="en-US" dirty="0">
                <a:solidFill>
                  <a:srgbClr val="008000"/>
                </a:solidFill>
              </a:rPr>
              <a:t>Finding communities in graphs (e.g., Twitter)</a:t>
            </a:r>
          </a:p>
          <a:p>
            <a:pPr lvl="1"/>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xmlns="" val="13173993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t>Example:</a:t>
            </a:r>
            <a:endParaRPr lang="en-US" dirty="0"/>
          </a:p>
        </p:txBody>
      </p:sp>
      <p:sp>
        <p:nvSpPr>
          <p:cNvPr id="88067" name="Rectangle 3"/>
          <p:cNvSpPr>
            <a:spLocks noGrp="1" noChangeArrowheads="1"/>
          </p:cNvSpPr>
          <p:nvPr>
            <p:ph idx="1"/>
          </p:nvPr>
        </p:nvSpPr>
        <p:spPr/>
        <p:txBody>
          <a:bodyPr>
            <a:noAutofit/>
          </a:bodyPr>
          <a:lstStyle/>
          <a:p>
            <a:r>
              <a:rPr lang="en-US" b="1" dirty="0" smtClean="0">
                <a:solidFill>
                  <a:srgbClr val="008000"/>
                </a:solidFill>
              </a:rPr>
              <a:t>Finding communities in graphs (e.g., Twitter)</a:t>
            </a:r>
          </a:p>
          <a:p>
            <a:r>
              <a:rPr lang="en-US" b="1" dirty="0" smtClean="0">
                <a:solidFill>
                  <a:srgbClr val="0000FF"/>
                </a:solidFill>
              </a:rPr>
              <a:t>Baskets</a:t>
            </a:r>
            <a:r>
              <a:rPr lang="en-US" dirty="0" smtClean="0">
                <a:solidFill>
                  <a:srgbClr val="0000FF"/>
                </a:solidFill>
              </a:rPr>
              <a:t> </a:t>
            </a:r>
            <a:r>
              <a:rPr lang="en-US" dirty="0" smtClean="0"/>
              <a:t>= nodes; </a:t>
            </a:r>
            <a:r>
              <a:rPr lang="en-US" b="1" dirty="0" smtClean="0">
                <a:solidFill>
                  <a:srgbClr val="FF0066"/>
                </a:solidFill>
              </a:rPr>
              <a:t>Items</a:t>
            </a:r>
            <a:r>
              <a:rPr lang="en-US" dirty="0" smtClean="0">
                <a:solidFill>
                  <a:srgbClr val="FF0066"/>
                </a:solidFill>
              </a:rPr>
              <a:t> </a:t>
            </a:r>
            <a:r>
              <a:rPr lang="en-US" dirty="0" smtClean="0"/>
              <a:t>= outgoing neighbors</a:t>
            </a:r>
          </a:p>
          <a:p>
            <a:pPr lvl="1"/>
            <a:r>
              <a:rPr lang="en-US" dirty="0" smtClean="0"/>
              <a:t>Searching for complete bipartite </a:t>
            </a:r>
            <a:r>
              <a:rPr lang="en-US" dirty="0" err="1" smtClean="0"/>
              <a:t>subgraphs</a:t>
            </a:r>
            <a:r>
              <a:rPr lang="en-US" dirty="0" smtClean="0"/>
              <a:t> </a:t>
            </a:r>
            <a:r>
              <a:rPr lang="en-US" b="1" i="1" dirty="0" err="1" smtClean="0"/>
              <a:t>K</a:t>
            </a:r>
            <a:r>
              <a:rPr lang="en-US" b="1" i="1" baseline="-25000" dirty="0" err="1" smtClean="0"/>
              <a:t>s,t</a:t>
            </a:r>
            <a:r>
              <a:rPr lang="en-US" i="1" baseline="-25000" dirty="0" smtClean="0"/>
              <a:t> </a:t>
            </a:r>
            <a:r>
              <a:rPr lang="en-US" dirty="0" smtClean="0"/>
              <a:t>of a big graph</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95B9202-8EDC-BA4E-A8FB-7E7BF6F4621A}" type="slidenum">
              <a:rPr lang="en-US"/>
              <a:pPr/>
              <a:t>7</a:t>
            </a:fld>
            <a:endParaRPr lang="en-US"/>
          </a:p>
        </p:txBody>
      </p:sp>
      <p:sp>
        <p:nvSpPr>
          <p:cNvPr id="59" name="Content Placeholder 58"/>
          <p:cNvSpPr>
            <a:spLocks noGrp="1"/>
          </p:cNvSpPr>
          <p:nvPr>
            <p:ph sz="half" idx="4294967295"/>
          </p:nvPr>
        </p:nvSpPr>
        <p:spPr>
          <a:xfrm>
            <a:off x="3886200" y="2971800"/>
            <a:ext cx="5105400" cy="3733800"/>
          </a:xfrm>
        </p:spPr>
        <p:txBody>
          <a:bodyPr>
            <a:normAutofit fontScale="92500"/>
          </a:bodyPr>
          <a:lstStyle/>
          <a:p>
            <a:r>
              <a:rPr lang="en-US" b="1" dirty="0" smtClean="0">
                <a:solidFill>
                  <a:srgbClr val="008000"/>
                </a:solidFill>
              </a:rPr>
              <a:t>How?</a:t>
            </a:r>
          </a:p>
          <a:p>
            <a:pPr lvl="1"/>
            <a:r>
              <a:rPr lang="en-US" dirty="0" smtClean="0"/>
              <a:t>View each node </a:t>
            </a:r>
            <a:r>
              <a:rPr lang="en-US" b="1" i="1" dirty="0" err="1" smtClean="0">
                <a:latin typeface="Times New Roman" pitchFamily="18" charset="0"/>
                <a:cs typeface="Times New Roman" pitchFamily="18" charset="0"/>
              </a:rPr>
              <a:t>i</a:t>
            </a:r>
            <a:r>
              <a:rPr lang="en-US" dirty="0" smtClean="0"/>
              <a:t> as a </a:t>
            </a:r>
            <a:br>
              <a:rPr lang="en-US" dirty="0" smtClean="0"/>
            </a:br>
            <a:r>
              <a:rPr lang="en-US" dirty="0" smtClean="0"/>
              <a:t>basket </a:t>
            </a:r>
            <a:r>
              <a:rPr lang="en-US" b="1" i="1" dirty="0" smtClean="0">
                <a:latin typeface="Times New Roman" pitchFamily="18" charset="0"/>
                <a:cs typeface="Times New Roman" pitchFamily="18" charset="0"/>
              </a:rPr>
              <a:t>B</a:t>
            </a:r>
            <a:r>
              <a:rPr lang="en-US" b="1" i="1" baseline="-25000" dirty="0" smtClean="0">
                <a:latin typeface="Times New Roman" pitchFamily="18" charset="0"/>
                <a:cs typeface="Times New Roman" pitchFamily="18" charset="0"/>
              </a:rPr>
              <a:t>i</a:t>
            </a:r>
            <a:r>
              <a:rPr lang="en-US" dirty="0" smtClean="0"/>
              <a:t> of nodes </a:t>
            </a:r>
            <a:r>
              <a:rPr lang="en-US" b="1" i="1" dirty="0" err="1" smtClean="0">
                <a:latin typeface="Times New Roman" pitchFamily="18" charset="0"/>
                <a:cs typeface="Times New Roman" pitchFamily="18" charset="0"/>
              </a:rPr>
              <a:t>i</a:t>
            </a:r>
            <a:r>
              <a:rPr lang="en-US" dirty="0" smtClean="0"/>
              <a:t> it points to</a:t>
            </a:r>
          </a:p>
          <a:p>
            <a:pPr lvl="1"/>
            <a:r>
              <a:rPr lang="en-US" b="1" i="1" dirty="0" err="1" smtClean="0"/>
              <a:t>K</a:t>
            </a:r>
            <a:r>
              <a:rPr lang="en-US" b="1" i="1" baseline="-25000" dirty="0" err="1" smtClean="0"/>
              <a:t>s,t</a:t>
            </a:r>
            <a:r>
              <a:rPr lang="en-US" dirty="0" smtClean="0"/>
              <a:t> = a set </a:t>
            </a:r>
            <a:r>
              <a:rPr lang="en-US" b="1" i="1" dirty="0" smtClean="0">
                <a:latin typeface="Times New Roman" pitchFamily="18" charset="0"/>
                <a:cs typeface="Times New Roman" pitchFamily="18" charset="0"/>
              </a:rPr>
              <a:t>Y</a:t>
            </a:r>
            <a:r>
              <a:rPr lang="en-US" dirty="0" smtClean="0"/>
              <a:t> of size </a:t>
            </a:r>
            <a:r>
              <a:rPr lang="en-US" b="1" i="1" dirty="0" smtClean="0">
                <a:latin typeface="Times New Roman" pitchFamily="18" charset="0"/>
                <a:cs typeface="Times New Roman" pitchFamily="18" charset="0"/>
              </a:rPr>
              <a:t>t</a:t>
            </a:r>
            <a:r>
              <a:rPr lang="en-US" b="1" dirty="0" smtClean="0"/>
              <a:t> </a:t>
            </a:r>
            <a:r>
              <a:rPr lang="en-US" dirty="0" smtClean="0"/>
              <a:t>that occurs in </a:t>
            </a:r>
            <a:r>
              <a:rPr lang="en-US" i="1" dirty="0" smtClean="0">
                <a:latin typeface="Times New Roman" pitchFamily="18" charset="0"/>
                <a:cs typeface="Times New Roman" pitchFamily="18" charset="0"/>
              </a:rPr>
              <a:t>s</a:t>
            </a:r>
            <a:r>
              <a:rPr lang="en-US" dirty="0" smtClean="0"/>
              <a:t> buckets </a:t>
            </a:r>
            <a:r>
              <a:rPr lang="en-US" b="1" i="1" dirty="0" smtClean="0">
                <a:latin typeface="Times New Roman" pitchFamily="18" charset="0"/>
                <a:cs typeface="Times New Roman" pitchFamily="18" charset="0"/>
              </a:rPr>
              <a:t>B</a:t>
            </a:r>
            <a:r>
              <a:rPr lang="en-US" b="1" i="1" baseline="-25000" dirty="0" smtClean="0">
                <a:latin typeface="Times New Roman" pitchFamily="18" charset="0"/>
                <a:cs typeface="Times New Roman" pitchFamily="18" charset="0"/>
              </a:rPr>
              <a:t>i</a:t>
            </a:r>
          </a:p>
          <a:p>
            <a:pPr lvl="1"/>
            <a:r>
              <a:rPr lang="en-US" dirty="0" smtClean="0"/>
              <a:t>Looking for </a:t>
            </a:r>
            <a:r>
              <a:rPr lang="en-US" b="1" i="1" dirty="0" err="1" smtClean="0"/>
              <a:t>K</a:t>
            </a:r>
            <a:r>
              <a:rPr lang="en-US" b="1" i="1" baseline="-25000" dirty="0" err="1" smtClean="0"/>
              <a:t>s,t</a:t>
            </a:r>
            <a:r>
              <a:rPr lang="en-US" i="1" baseline="-25000" dirty="0" smtClean="0"/>
              <a:t> </a:t>
            </a:r>
            <a:r>
              <a:rPr lang="en-US" dirty="0" smtClean="0">
                <a:sym typeface="Wingdings" pitchFamily="2" charset="2"/>
              </a:rPr>
              <a:t> set of support </a:t>
            </a:r>
            <a:r>
              <a:rPr lang="en-US" b="1" i="1" dirty="0" smtClean="0">
                <a:latin typeface="Times New Roman" pitchFamily="18" charset="0"/>
                <a:cs typeface="Times New Roman" pitchFamily="18" charset="0"/>
                <a:sym typeface="Wingdings" pitchFamily="2" charset="2"/>
              </a:rPr>
              <a:t>s</a:t>
            </a:r>
            <a:r>
              <a:rPr lang="en-US" dirty="0" smtClean="0">
                <a:sym typeface="Wingdings" pitchFamily="2" charset="2"/>
              </a:rPr>
              <a:t> and look at layer </a:t>
            </a:r>
            <a:r>
              <a:rPr lang="en-US" b="1" i="1" dirty="0" smtClean="0">
                <a:latin typeface="Times New Roman" pitchFamily="18" charset="0"/>
                <a:cs typeface="Times New Roman" pitchFamily="18" charset="0"/>
                <a:sym typeface="Wingdings" pitchFamily="2" charset="2"/>
              </a:rPr>
              <a:t>t</a:t>
            </a:r>
            <a:r>
              <a:rPr lang="en-US" dirty="0" smtClean="0">
                <a:sym typeface="Wingdings" pitchFamily="2" charset="2"/>
              </a:rPr>
              <a:t> – all frequent sets of size </a:t>
            </a:r>
            <a:r>
              <a:rPr lang="en-US" b="1" i="1" dirty="0" smtClean="0">
                <a:latin typeface="Times New Roman" pitchFamily="18" charset="0"/>
                <a:cs typeface="Times New Roman" pitchFamily="18" charset="0"/>
                <a:sym typeface="Wingdings" pitchFamily="2" charset="2"/>
              </a:rPr>
              <a:t>t</a:t>
            </a:r>
            <a:endParaRPr lang="en-US" b="1" dirty="0"/>
          </a:p>
        </p:txBody>
      </p:sp>
      <p:cxnSp>
        <p:nvCxnSpPr>
          <p:cNvPr id="7" name="Straight Connector 6"/>
          <p:cNvCxnSpPr>
            <a:stCxn id="16" idx="6"/>
            <a:endCxn id="26" idx="2"/>
          </p:cNvCxnSpPr>
          <p:nvPr/>
        </p:nvCxnSpPr>
        <p:spPr>
          <a:xfrm flipV="1">
            <a:off x="1523999" y="3848100"/>
            <a:ext cx="1219200" cy="381000"/>
          </a:xfrm>
          <a:prstGeom prst="line">
            <a:avLst/>
          </a:prstGeom>
          <a:ln w="22225" cmpd="sng">
            <a:solidFill>
              <a:schemeClr val="bg1">
                <a:lumMod val="50000"/>
              </a:schemeClr>
            </a:solidFill>
            <a:tailEnd type="arrow" w="med" len="lg"/>
          </a:ln>
        </p:spPr>
        <p:style>
          <a:lnRef idx="1">
            <a:schemeClr val="dk1"/>
          </a:lnRef>
          <a:fillRef idx="0">
            <a:schemeClr val="dk1"/>
          </a:fillRef>
          <a:effectRef idx="0">
            <a:schemeClr val="dk1"/>
          </a:effectRef>
          <a:fontRef idx="minor">
            <a:schemeClr val="tx1"/>
          </a:fontRef>
        </p:style>
      </p:cxnSp>
      <p:cxnSp>
        <p:nvCxnSpPr>
          <p:cNvPr id="8" name="Straight Connector 7"/>
          <p:cNvCxnSpPr>
            <a:stCxn id="16" idx="6"/>
            <a:endCxn id="21" idx="2"/>
          </p:cNvCxnSpPr>
          <p:nvPr/>
        </p:nvCxnSpPr>
        <p:spPr>
          <a:xfrm>
            <a:off x="1523999" y="4229100"/>
            <a:ext cx="1219200" cy="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6" idx="6"/>
            <a:endCxn id="22" idx="2"/>
          </p:cNvCxnSpPr>
          <p:nvPr/>
        </p:nvCxnSpPr>
        <p:spPr>
          <a:xfrm>
            <a:off x="1523999" y="4229100"/>
            <a:ext cx="1219200" cy="381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6" idx="6"/>
            <a:endCxn id="23" idx="2"/>
          </p:cNvCxnSpPr>
          <p:nvPr/>
        </p:nvCxnSpPr>
        <p:spPr>
          <a:xfrm>
            <a:off x="1523999" y="4229100"/>
            <a:ext cx="1219200" cy="762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6" idx="6"/>
            <a:endCxn id="24" idx="1"/>
          </p:cNvCxnSpPr>
          <p:nvPr/>
        </p:nvCxnSpPr>
        <p:spPr>
          <a:xfrm>
            <a:off x="1523999" y="4229100"/>
            <a:ext cx="1252678" cy="13669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7" idx="6"/>
            <a:endCxn id="26" idx="2"/>
          </p:cNvCxnSpPr>
          <p:nvPr/>
        </p:nvCxnSpPr>
        <p:spPr>
          <a:xfrm flipV="1">
            <a:off x="1523999" y="3848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7" idx="6"/>
            <a:endCxn id="21" idx="2"/>
          </p:cNvCxnSpPr>
          <p:nvPr/>
        </p:nvCxnSpPr>
        <p:spPr>
          <a:xfrm flipV="1">
            <a:off x="1523999" y="4229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7" idx="6"/>
            <a:endCxn id="23" idx="2"/>
          </p:cNvCxnSpPr>
          <p:nvPr/>
        </p:nvCxnSpPr>
        <p:spPr>
          <a:xfrm>
            <a:off x="1523999" y="4686300"/>
            <a:ext cx="1219200" cy="3048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7" idx="6"/>
            <a:endCxn id="24" idx="1"/>
          </p:cNvCxnSpPr>
          <p:nvPr/>
        </p:nvCxnSpPr>
        <p:spPr>
          <a:xfrm>
            <a:off x="1523999" y="4686300"/>
            <a:ext cx="1252678" cy="9097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295399" y="41148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95399" y="4572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295399" y="5334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1155629" y="4889430"/>
            <a:ext cx="367408" cy="369332"/>
          </a:xfrm>
          <a:prstGeom prst="rect">
            <a:avLst/>
          </a:prstGeom>
          <a:noFill/>
        </p:spPr>
        <p:txBody>
          <a:bodyPr wrap="none" rtlCol="0">
            <a:spAutoFit/>
          </a:bodyPr>
          <a:lstStyle/>
          <a:p>
            <a:r>
              <a:rPr lang="en-US" dirty="0" smtClean="0"/>
              <a:t>…</a:t>
            </a:r>
            <a:endParaRPr lang="en-US" dirty="0"/>
          </a:p>
        </p:txBody>
      </p:sp>
      <p:sp>
        <p:nvSpPr>
          <p:cNvPr id="21" name="Oval 20"/>
          <p:cNvSpPr/>
          <p:nvPr/>
        </p:nvSpPr>
        <p:spPr>
          <a:xfrm>
            <a:off x="2743199" y="4114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2743199" y="4495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p:cNvSpPr/>
          <p:nvPr/>
        </p:nvSpPr>
        <p:spPr>
          <a:xfrm>
            <a:off x="2743199" y="4876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p:cNvSpPr/>
          <p:nvPr/>
        </p:nvSpPr>
        <p:spPr>
          <a:xfrm>
            <a:off x="2743199" y="55626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TextBox 24"/>
          <p:cNvSpPr txBox="1"/>
          <p:nvPr/>
        </p:nvSpPr>
        <p:spPr>
          <a:xfrm rot="16200000">
            <a:off x="2603429" y="5180639"/>
            <a:ext cx="367408" cy="369332"/>
          </a:xfrm>
          <a:prstGeom prst="rect">
            <a:avLst/>
          </a:prstGeom>
          <a:noFill/>
        </p:spPr>
        <p:txBody>
          <a:bodyPr wrap="none" rtlCol="0">
            <a:spAutoFit/>
          </a:bodyPr>
          <a:lstStyle/>
          <a:p>
            <a:r>
              <a:rPr lang="en-US" dirty="0" smtClean="0"/>
              <a:t>…</a:t>
            </a:r>
            <a:endParaRPr lang="en-US" dirty="0"/>
          </a:p>
        </p:txBody>
      </p:sp>
      <p:sp>
        <p:nvSpPr>
          <p:cNvPr id="26" name="Oval 25"/>
          <p:cNvSpPr/>
          <p:nvPr/>
        </p:nvSpPr>
        <p:spPr>
          <a:xfrm>
            <a:off x="2743199" y="3733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rot="13554761">
            <a:off x="1691072" y="4890668"/>
            <a:ext cx="367408" cy="369332"/>
          </a:xfrm>
          <a:prstGeom prst="rect">
            <a:avLst/>
          </a:prstGeom>
          <a:noFill/>
        </p:spPr>
        <p:txBody>
          <a:bodyPr wrap="none" rtlCol="0">
            <a:spAutoFit/>
          </a:bodyPr>
          <a:lstStyle/>
          <a:p>
            <a:r>
              <a:rPr lang="en-US" dirty="0" smtClean="0"/>
              <a:t>…</a:t>
            </a:r>
            <a:endParaRPr lang="en-US" dirty="0"/>
          </a:p>
        </p:txBody>
      </p:sp>
      <p:sp>
        <p:nvSpPr>
          <p:cNvPr id="28" name="TextBox 27"/>
          <p:cNvSpPr txBox="1"/>
          <p:nvPr/>
        </p:nvSpPr>
        <p:spPr>
          <a:xfrm>
            <a:off x="990600" y="5879068"/>
            <a:ext cx="2514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A dense 2-layer graph</a:t>
            </a:r>
            <a:endParaRPr lang="en-US" dirty="0"/>
          </a:p>
        </p:txBody>
      </p:sp>
      <p:cxnSp>
        <p:nvCxnSpPr>
          <p:cNvPr id="30" name="Straight Connector 29"/>
          <p:cNvCxnSpPr>
            <a:stCxn id="19" idx="6"/>
            <a:endCxn id="23" idx="2"/>
          </p:cNvCxnSpPr>
          <p:nvPr/>
        </p:nvCxnSpPr>
        <p:spPr>
          <a:xfrm flipV="1">
            <a:off x="1523999" y="4991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6"/>
            <a:endCxn id="24" idx="2"/>
          </p:cNvCxnSpPr>
          <p:nvPr/>
        </p:nvCxnSpPr>
        <p:spPr>
          <a:xfrm>
            <a:off x="1523999" y="5448300"/>
            <a:ext cx="1219200" cy="2286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6"/>
            <a:endCxn id="22" idx="2"/>
          </p:cNvCxnSpPr>
          <p:nvPr/>
        </p:nvCxnSpPr>
        <p:spPr>
          <a:xfrm flipV="1">
            <a:off x="1523999" y="4610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6"/>
            <a:endCxn id="21" idx="2"/>
          </p:cNvCxnSpPr>
          <p:nvPr/>
        </p:nvCxnSpPr>
        <p:spPr>
          <a:xfrm flipV="1">
            <a:off x="1523999" y="4229100"/>
            <a:ext cx="1219200" cy="1219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9" idx="6"/>
            <a:endCxn id="26" idx="2"/>
          </p:cNvCxnSpPr>
          <p:nvPr/>
        </p:nvCxnSpPr>
        <p:spPr>
          <a:xfrm flipV="1">
            <a:off x="1523999" y="3848100"/>
            <a:ext cx="1219200" cy="1600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7" idx="6"/>
            <a:endCxn id="22" idx="2"/>
          </p:cNvCxnSpPr>
          <p:nvPr/>
        </p:nvCxnSpPr>
        <p:spPr>
          <a:xfrm flipV="1">
            <a:off x="1523999" y="4610100"/>
            <a:ext cx="1219200" cy="76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200000">
            <a:off x="563915" y="4659868"/>
            <a:ext cx="992579" cy="369332"/>
          </a:xfrm>
          <a:prstGeom prst="rect">
            <a:avLst/>
          </a:prstGeom>
          <a:noFill/>
        </p:spPr>
        <p:txBody>
          <a:bodyPr wrap="none" rtlCol="0">
            <a:spAutoFit/>
          </a:bodyPr>
          <a:lstStyle/>
          <a:p>
            <a:r>
              <a:rPr lang="en-US" i="1" dirty="0" smtClean="0">
                <a:solidFill>
                  <a:srgbClr val="008000"/>
                </a:solidFill>
                <a:latin typeface="Arial" pitchFamily="34" charset="0"/>
                <a:cs typeface="Arial" pitchFamily="34" charset="0"/>
              </a:rPr>
              <a:t>s</a:t>
            </a:r>
            <a:r>
              <a:rPr lang="en-US" dirty="0" smtClean="0">
                <a:solidFill>
                  <a:srgbClr val="008000"/>
                </a:solidFill>
                <a:latin typeface="Arial" pitchFamily="34" charset="0"/>
                <a:cs typeface="Arial" pitchFamily="34" charset="0"/>
              </a:rPr>
              <a:t> nodes</a:t>
            </a:r>
            <a:endParaRPr lang="en-US" dirty="0">
              <a:solidFill>
                <a:srgbClr val="008000"/>
              </a:solidFill>
              <a:latin typeface="Arial" pitchFamily="34" charset="0"/>
              <a:cs typeface="Arial" pitchFamily="34" charset="0"/>
            </a:endParaRPr>
          </a:p>
        </p:txBody>
      </p:sp>
      <p:sp>
        <p:nvSpPr>
          <p:cNvPr id="58" name="TextBox 57"/>
          <p:cNvSpPr txBox="1"/>
          <p:nvPr/>
        </p:nvSpPr>
        <p:spPr>
          <a:xfrm rot="16200000">
            <a:off x="2762025" y="4533139"/>
            <a:ext cx="941283" cy="369332"/>
          </a:xfrm>
          <a:prstGeom prst="rect">
            <a:avLst/>
          </a:prstGeom>
          <a:noFill/>
        </p:spPr>
        <p:txBody>
          <a:bodyPr wrap="none" rtlCol="0">
            <a:spAutoFit/>
          </a:bodyPr>
          <a:lstStyle/>
          <a:p>
            <a:r>
              <a:rPr lang="en-US" i="1" dirty="0" smtClean="0">
                <a:solidFill>
                  <a:srgbClr val="008000"/>
                </a:solidFill>
                <a:latin typeface="Arial" pitchFamily="34" charset="0"/>
                <a:cs typeface="Arial" pitchFamily="34" charset="0"/>
              </a:rPr>
              <a:t>t</a:t>
            </a:r>
            <a:r>
              <a:rPr lang="en-US" dirty="0" smtClean="0">
                <a:solidFill>
                  <a:srgbClr val="008000"/>
                </a:solidFill>
                <a:latin typeface="Arial" pitchFamily="34" charset="0"/>
                <a:cs typeface="Arial" pitchFamily="34" charset="0"/>
              </a:rPr>
              <a:t> nodes</a:t>
            </a:r>
            <a:endParaRPr lang="en-US"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xmlns="" val="3380059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type="body" idx="1"/>
          </p:nvPr>
        </p:nvSpPr>
        <p:spPr>
          <a:xfrm>
            <a:off x="740664" y="2743200"/>
            <a:ext cx="8250936" cy="3886200"/>
          </a:xfrm>
        </p:spPr>
        <p:txBody>
          <a:bodyPr>
            <a:normAutofit/>
          </a:bodyPr>
          <a:lstStyle/>
          <a:p>
            <a:r>
              <a:rPr lang="en-US" sz="3200" b="1" u="sng" dirty="0" smtClean="0">
                <a:solidFill>
                  <a:schemeClr val="tx1"/>
                </a:solidFill>
              </a:rPr>
              <a:t>First: Define</a:t>
            </a:r>
            <a:endParaRPr lang="en-US" sz="3200" b="1" u="sng" dirty="0">
              <a:solidFill>
                <a:schemeClr val="tx1"/>
              </a:solidFill>
            </a:endParaRPr>
          </a:p>
          <a:p>
            <a:pPr lvl="1"/>
            <a:r>
              <a:rPr lang="en-US" sz="2400" b="1" dirty="0" smtClean="0">
                <a:solidFill>
                  <a:schemeClr val="tx1"/>
                </a:solidFill>
              </a:rPr>
              <a:t>Frequent </a:t>
            </a:r>
            <a:r>
              <a:rPr lang="en-US" sz="2400" b="1" dirty="0" err="1" smtClean="0">
                <a:solidFill>
                  <a:schemeClr val="tx1"/>
                </a:solidFill>
              </a:rPr>
              <a:t>itemsets</a:t>
            </a:r>
            <a:endParaRPr lang="en-US" sz="2400" b="1" dirty="0" smtClean="0">
              <a:solidFill>
                <a:schemeClr val="tx1"/>
              </a:solidFill>
            </a:endParaRPr>
          </a:p>
          <a:p>
            <a:pPr lvl="1"/>
            <a:r>
              <a:rPr lang="en-US" sz="2400" b="1" dirty="0" smtClean="0">
                <a:solidFill>
                  <a:schemeClr val="tx1"/>
                </a:solidFill>
              </a:rPr>
              <a:t>Association rules:</a:t>
            </a:r>
          </a:p>
          <a:p>
            <a:pPr lvl="1"/>
            <a:r>
              <a:rPr lang="en-US" sz="2400" b="1" dirty="0">
                <a:solidFill>
                  <a:schemeClr val="tx1"/>
                </a:solidFill>
              </a:rPr>
              <a:t>	</a:t>
            </a:r>
            <a:r>
              <a:rPr lang="en-US" sz="2000" dirty="0" smtClean="0">
                <a:solidFill>
                  <a:schemeClr val="tx1"/>
                </a:solidFill>
              </a:rPr>
              <a:t>Confidence, Support, Interestingness</a:t>
            </a:r>
          </a:p>
          <a:p>
            <a:r>
              <a:rPr lang="en-US" sz="3200" b="1" u="sng" dirty="0" smtClean="0">
                <a:solidFill>
                  <a:schemeClr val="tx1"/>
                </a:solidFill>
              </a:rPr>
              <a:t>Then: Algorithms for finding frequent </a:t>
            </a:r>
            <a:r>
              <a:rPr lang="en-US" sz="3200" b="1" u="sng" dirty="0" err="1" smtClean="0">
                <a:solidFill>
                  <a:schemeClr val="tx1"/>
                </a:solidFill>
              </a:rPr>
              <a:t>itemsets</a:t>
            </a:r>
            <a:endParaRPr lang="en-US" sz="3200" b="1" u="sng" dirty="0" smtClean="0">
              <a:solidFill>
                <a:schemeClr val="tx1"/>
              </a:solidFill>
            </a:endParaRPr>
          </a:p>
          <a:p>
            <a:pPr lvl="1"/>
            <a:r>
              <a:rPr lang="en-US" sz="2400" b="1" dirty="0" smtClean="0">
                <a:solidFill>
                  <a:schemeClr val="tx1"/>
                </a:solidFill>
              </a:rPr>
              <a:t>Finding frequent pairs</a:t>
            </a:r>
            <a:endParaRPr lang="en-US" sz="2400" b="1" dirty="0">
              <a:solidFill>
                <a:schemeClr val="tx1"/>
              </a:solidFill>
            </a:endParaRPr>
          </a:p>
          <a:p>
            <a:pPr lvl="1"/>
            <a:r>
              <a:rPr lang="en-US" sz="2400" b="1" dirty="0" smtClean="0">
                <a:solidFill>
                  <a:schemeClr val="tx1"/>
                </a:solidFill>
              </a:rPr>
              <a:t>A-Priori algorithm</a:t>
            </a:r>
          </a:p>
          <a:p>
            <a:pPr lvl="1"/>
            <a:r>
              <a:rPr lang="en-US" sz="2400" b="1" dirty="0" smtClean="0">
                <a:solidFill>
                  <a:schemeClr val="tx1"/>
                </a:solidFill>
              </a:rPr>
              <a:t>PCY algorithm + 2 refinements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xmlns="" val="3847302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Itemsets</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8000"/>
                </a:solidFill>
              </a:rPr>
              <a:t>Simplest question:</a:t>
            </a:r>
            <a:r>
              <a:rPr lang="en-US" dirty="0" smtClean="0">
                <a:solidFill>
                  <a:srgbClr val="008000"/>
                </a:solidFill>
              </a:rPr>
              <a:t> </a:t>
            </a:r>
            <a:r>
              <a:rPr lang="en-US" dirty="0" smtClean="0"/>
              <a:t>Find sets of items that appear together “frequently” in baskets</a:t>
            </a:r>
          </a:p>
          <a:p>
            <a:r>
              <a:rPr lang="en-US" b="1" i="1" dirty="0" smtClean="0">
                <a:solidFill>
                  <a:srgbClr val="0000FF"/>
                </a:solidFill>
              </a:rPr>
              <a:t>Support</a:t>
            </a:r>
            <a:r>
              <a:rPr lang="en-US" dirty="0" smtClean="0">
                <a:solidFill>
                  <a:srgbClr val="0000FF"/>
                </a:solidFill>
              </a:rPr>
              <a:t> </a:t>
            </a:r>
            <a:r>
              <a:rPr lang="en-US" dirty="0" smtClean="0"/>
              <a:t>for </a:t>
            </a:r>
            <a:r>
              <a:rPr lang="en-US" dirty="0" err="1" smtClean="0"/>
              <a:t>itemset</a:t>
            </a:r>
            <a:r>
              <a:rPr lang="en-US" dirty="0" smtClean="0"/>
              <a:t> </a:t>
            </a:r>
            <a:r>
              <a:rPr lang="en-US" b="1" i="1" dirty="0" smtClean="0">
                <a:latin typeface="Times New Roman" pitchFamily="18" charset="0"/>
                <a:cs typeface="Times New Roman" pitchFamily="18" charset="0"/>
              </a:rPr>
              <a:t>I</a:t>
            </a:r>
            <a:r>
              <a:rPr lang="en-US" i="1" dirty="0" smtClean="0"/>
              <a:t>:</a:t>
            </a:r>
            <a:r>
              <a:rPr lang="en-US" dirty="0" smtClean="0"/>
              <a:t> Number of baskets containing all items in </a:t>
            </a:r>
            <a:r>
              <a:rPr lang="en-US" b="1" i="1" dirty="0" smtClean="0">
                <a:latin typeface="Times New Roman" pitchFamily="18" charset="0"/>
                <a:cs typeface="Times New Roman" pitchFamily="18" charset="0"/>
              </a:rPr>
              <a:t>I</a:t>
            </a:r>
            <a:endParaRPr lang="en-US" b="1" dirty="0" smtClean="0"/>
          </a:p>
          <a:p>
            <a:pPr lvl="1"/>
            <a:r>
              <a:rPr lang="en-US" dirty="0" smtClean="0">
                <a:solidFill>
                  <a:schemeClr val="bg1">
                    <a:lumMod val="50000"/>
                  </a:schemeClr>
                </a:solidFill>
              </a:rPr>
              <a:t>(Often expressed as a fraction </a:t>
            </a:r>
            <a:br>
              <a:rPr lang="en-US" dirty="0" smtClean="0">
                <a:solidFill>
                  <a:schemeClr val="bg1">
                    <a:lumMod val="50000"/>
                  </a:schemeClr>
                </a:solidFill>
              </a:rPr>
            </a:br>
            <a:r>
              <a:rPr lang="en-US" dirty="0" smtClean="0">
                <a:solidFill>
                  <a:schemeClr val="bg1">
                    <a:lumMod val="50000"/>
                  </a:schemeClr>
                </a:solidFill>
              </a:rPr>
              <a:t>of the total number of baskets)</a:t>
            </a:r>
          </a:p>
          <a:p>
            <a:r>
              <a:rPr lang="en-US" dirty="0" smtClean="0"/>
              <a:t>Given a </a:t>
            </a:r>
            <a:r>
              <a:rPr lang="en-US" b="1" i="1" dirty="0" smtClean="0">
                <a:solidFill>
                  <a:srgbClr val="0000FF"/>
                </a:solidFill>
              </a:rPr>
              <a:t>support threshold </a:t>
            </a:r>
            <a:r>
              <a:rPr lang="en-US" b="1" i="1" dirty="0" smtClean="0">
                <a:solidFill>
                  <a:srgbClr val="0000FF"/>
                </a:solidFill>
                <a:latin typeface="Times New Roman" pitchFamily="18" charset="0"/>
                <a:cs typeface="Times New Roman" pitchFamily="18" charset="0"/>
              </a:rPr>
              <a:t>s</a:t>
            </a:r>
            <a:r>
              <a:rPr lang="en-US" dirty="0" smtClean="0"/>
              <a:t>, </a:t>
            </a:r>
            <a:br>
              <a:rPr lang="en-US" dirty="0" smtClean="0"/>
            </a:br>
            <a:r>
              <a:rPr lang="en-US" dirty="0" smtClean="0"/>
              <a:t>then sets of items that appear </a:t>
            </a:r>
            <a:br>
              <a:rPr lang="en-US" dirty="0" smtClean="0"/>
            </a:br>
            <a:r>
              <a:rPr lang="en-US" dirty="0" smtClean="0"/>
              <a:t>in at least </a:t>
            </a:r>
            <a:r>
              <a:rPr lang="en-US" b="1" i="1" dirty="0" smtClean="0">
                <a:latin typeface="Times New Roman" pitchFamily="18" charset="0"/>
                <a:cs typeface="Times New Roman" pitchFamily="18" charset="0"/>
              </a:rPr>
              <a:t>s</a:t>
            </a:r>
            <a:r>
              <a:rPr lang="en-US" dirty="0" smtClean="0"/>
              <a:t> baskets are called </a:t>
            </a:r>
            <a:br>
              <a:rPr lang="en-US" dirty="0" smtClean="0"/>
            </a:br>
            <a:r>
              <a:rPr lang="en-US" b="1" i="1" dirty="0" smtClean="0">
                <a:solidFill>
                  <a:srgbClr val="FF0066"/>
                </a:solidFill>
              </a:rPr>
              <a:t>frequent itemsets</a:t>
            </a:r>
            <a:endParaRPr lang="en-US" b="1" dirty="0" smtClean="0">
              <a:solidFill>
                <a:srgbClr val="FF0066"/>
              </a:solidFill>
            </a:endParaRPr>
          </a:p>
          <a:p>
            <a:endParaRPr lang="en-US"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8ACF4755-8703-664B-BCD2-DDFADF26E571}" type="slidenum">
              <a:rPr lang="en-US" smtClean="0"/>
              <a:pPr/>
              <a:t>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xmlns="" val="1182740411"/>
              </p:ext>
            </p:extLst>
          </p:nvPr>
        </p:nvGraphicFramePr>
        <p:xfrm>
          <a:off x="6008214" y="3200400"/>
          <a:ext cx="3108354" cy="1600200"/>
        </p:xfrm>
        <a:graphic>
          <a:graphicData uri="http://schemas.openxmlformats.org/presentationml/2006/ole">
            <p:oleObj spid="_x0000_s8313" name="Document" r:id="rId3" imgW="3821430" imgH="2001946" progId="Word.Document.8">
              <p:embed/>
            </p:oleObj>
          </a:graphicData>
        </a:graphic>
      </p:graphicFrame>
      <p:sp>
        <p:nvSpPr>
          <p:cNvPr id="8" name="TextBox 7"/>
          <p:cNvSpPr txBox="1"/>
          <p:nvPr/>
        </p:nvSpPr>
        <p:spPr>
          <a:xfrm>
            <a:off x="6705601" y="4724400"/>
            <a:ext cx="2133599" cy="646331"/>
          </a:xfrm>
          <a:prstGeom prst="rect">
            <a:avLst/>
          </a:prstGeom>
          <a:noFill/>
        </p:spPr>
        <p:txBody>
          <a:bodyPr wrap="square" rtlCol="0">
            <a:spAutoFit/>
          </a:bodyPr>
          <a:lstStyle/>
          <a:p>
            <a:r>
              <a:rPr lang="en-US" dirty="0" smtClean="0">
                <a:latin typeface="Arial" pitchFamily="34" charset="0"/>
                <a:cs typeface="Arial" pitchFamily="34" charset="0"/>
              </a:rPr>
              <a:t>Support of </a:t>
            </a:r>
            <a:br>
              <a:rPr lang="en-US" dirty="0" smtClean="0">
                <a:latin typeface="Arial" pitchFamily="34" charset="0"/>
                <a:cs typeface="Arial" pitchFamily="34" charset="0"/>
              </a:rPr>
            </a:br>
            <a:r>
              <a:rPr lang="en-US" dirty="0" smtClean="0">
                <a:latin typeface="Arial" pitchFamily="34" charset="0"/>
                <a:cs typeface="Arial" pitchFamily="34" charset="0"/>
              </a:rPr>
              <a:t>{Beer, Bread} = 2</a:t>
            </a:r>
          </a:p>
        </p:txBody>
      </p:sp>
    </p:spTree>
    <p:extLst>
      <p:ext uri="{BB962C8B-B14F-4D97-AF65-F5344CB8AC3E}">
        <p14:creationId xmlns:p14="http://schemas.microsoft.com/office/powerpoint/2010/main" xmlns="" val="4367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26077</TotalTime>
  <Words>1104</Words>
  <Application>Microsoft Office PowerPoint</Application>
  <PresentationFormat>On-screen Show (4:3)</PresentationFormat>
  <Paragraphs>204</Paragraphs>
  <Slides>18</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Module</vt:lpstr>
      <vt:lpstr>Document</vt:lpstr>
      <vt:lpstr>Equation</vt:lpstr>
      <vt:lpstr>Frequent Itemset Mining &amp; Association Rules</vt:lpstr>
      <vt:lpstr>Association Rule Discovery</vt:lpstr>
      <vt:lpstr>The Market-Basket Model</vt:lpstr>
      <vt:lpstr>Applications – (1)</vt:lpstr>
      <vt:lpstr>Applications – (2)</vt:lpstr>
      <vt:lpstr>More generally</vt:lpstr>
      <vt:lpstr>Example:</vt:lpstr>
      <vt:lpstr>Outline</vt:lpstr>
      <vt:lpstr>Frequent Itemsets</vt:lpstr>
      <vt:lpstr> Example: Frequent Itemsets</vt:lpstr>
      <vt:lpstr>Association Rules</vt:lpstr>
      <vt:lpstr>Interesting Association Rules</vt:lpstr>
      <vt:lpstr>Example: Confidence and Interest</vt:lpstr>
      <vt:lpstr>Finding Association Rules</vt:lpstr>
      <vt:lpstr>Mining Association Rules</vt:lpstr>
      <vt:lpstr>Example</vt:lpstr>
      <vt:lpstr>Compacting the Output</vt:lpstr>
      <vt:lpstr>Example: Maximal/Closed</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jansi</cp:lastModifiedBy>
  <cp:revision>1282</cp:revision>
  <cp:lastPrinted>2011-10-20T04:01:43Z</cp:lastPrinted>
  <dcterms:created xsi:type="dcterms:W3CDTF">2009-06-12T17:14:38Z</dcterms:created>
  <dcterms:modified xsi:type="dcterms:W3CDTF">2017-08-28T03:14:12Z</dcterms:modified>
</cp:coreProperties>
</file>