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407" r:id="rId2"/>
    <p:sldId id="476" r:id="rId3"/>
    <p:sldId id="478" r:id="rId4"/>
    <p:sldId id="475" r:id="rId5"/>
    <p:sldId id="477" r:id="rId6"/>
    <p:sldId id="423" r:id="rId7"/>
    <p:sldId id="408" r:id="rId8"/>
    <p:sldId id="409" r:id="rId9"/>
    <p:sldId id="414" r:id="rId10"/>
    <p:sldId id="410" r:id="rId11"/>
    <p:sldId id="413" r:id="rId12"/>
    <p:sldId id="418" r:id="rId13"/>
    <p:sldId id="483" r:id="rId14"/>
    <p:sldId id="484" r:id="rId15"/>
    <p:sldId id="485" r:id="rId16"/>
    <p:sldId id="411" r:id="rId17"/>
    <p:sldId id="412" r:id="rId18"/>
    <p:sldId id="417" r:id="rId19"/>
    <p:sldId id="415" r:id="rId20"/>
    <p:sldId id="479" r:id="rId21"/>
    <p:sldId id="480" r:id="rId22"/>
    <p:sldId id="481" r:id="rId23"/>
    <p:sldId id="482" r:id="rId24"/>
    <p:sldId id="424" r:id="rId25"/>
    <p:sldId id="425" r:id="rId26"/>
    <p:sldId id="42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746" autoAdjust="0"/>
  </p:normalViewPr>
  <p:slideViewPr>
    <p:cSldViewPr>
      <p:cViewPr>
        <p:scale>
          <a:sx n="66" d="100"/>
          <a:sy n="66" d="100"/>
        </p:scale>
        <p:origin x="-2082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88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882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500C1C3-7604-42CA-A4A8-9AF982EBC5B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882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882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2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2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2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2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3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4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5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5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5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5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5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85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885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A4590-29BF-4B01-B34F-CAE50B2E19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62196-A3B6-482E-8906-A88978E153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B9BFA90-C03D-4F8C-BD0E-B9FACEE68B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113D9-1E65-405E-A85A-09907939E5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0C2F8-EB74-4E52-B893-4488D49DE5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E8534-26DB-4E34-96D7-82BAF44687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C988F-694A-441D-BD8B-75FEF8A8EA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BCDC5-AB32-40A8-8973-240D9956E9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5D338-076A-4A40-8F31-0E5785395E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426ED-350E-48D0-AD6E-BF542D56F6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2A59A-402D-4C7F-99C6-0084947A89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7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B8088EF-6539-4CC4-8B79-9C6FAFFC80C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780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78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8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66725"/>
            <a:ext cx="6781800" cy="2133600"/>
          </a:xfrm>
        </p:spPr>
        <p:txBody>
          <a:bodyPr/>
          <a:lstStyle/>
          <a:p>
            <a:r>
              <a:rPr lang="en-US"/>
              <a:t>Abstract Syntax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Synthesized Attributes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the grammar be</a:t>
            </a:r>
          </a:p>
          <a:p>
            <a:pPr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E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E</a:t>
            </a:r>
            <a:r>
              <a:rPr lang="en-US"/>
              <a:t> + </a:t>
            </a:r>
            <a:r>
              <a:rPr lang="en-US" i="1"/>
              <a:t>E</a:t>
            </a:r>
            <a:r>
              <a:rPr lang="en-US"/>
              <a:t> | </a:t>
            </a:r>
            <a:r>
              <a:rPr lang="en-US" b="1"/>
              <a:t>num</a:t>
            </a:r>
          </a:p>
          <a:p>
            <a:r>
              <a:rPr lang="en-US"/>
              <a:t>Then </a:t>
            </a:r>
            <a:r>
              <a:rPr lang="en-US" i="1"/>
              <a:t>E</a:t>
            </a:r>
            <a:r>
              <a:rPr lang="en-US"/>
              <a:t> derives its value from the </a:t>
            </a:r>
            <a:r>
              <a:rPr lang="en-US" b="1"/>
              <a:t>num</a:t>
            </a:r>
            <a:r>
              <a:rPr lang="en-US"/>
              <a:t> tokens in the expression.</a:t>
            </a:r>
          </a:p>
          <a:p>
            <a:r>
              <a:rPr lang="en-US"/>
              <a:t>This is expressed formally by the rules</a:t>
            </a:r>
          </a:p>
          <a:p>
            <a:pPr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E.val</a:t>
            </a:r>
            <a:r>
              <a:rPr lang="en-US"/>
              <a:t> =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.</a:t>
            </a:r>
            <a:r>
              <a:rPr lang="en-US" i="1"/>
              <a:t>val</a:t>
            </a:r>
            <a:r>
              <a:rPr lang="en-US"/>
              <a:t> + E</a:t>
            </a:r>
            <a:r>
              <a:rPr lang="en-US" baseline="-25000"/>
              <a:t>2</a:t>
            </a:r>
            <a:r>
              <a:rPr lang="en-US"/>
              <a:t>.</a:t>
            </a:r>
            <a:r>
              <a:rPr lang="en-US" i="1"/>
              <a:t>val</a:t>
            </a:r>
            <a:r>
              <a:rPr lang="en-US"/>
              <a:t>,</a:t>
            </a:r>
          </a:p>
          <a:p>
            <a:pPr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E.val</a:t>
            </a:r>
            <a:r>
              <a:rPr lang="en-US"/>
              <a:t> = </a:t>
            </a:r>
            <a:r>
              <a:rPr lang="en-US" b="1"/>
              <a:t>num</a:t>
            </a:r>
            <a:r>
              <a:rPr lang="en-US"/>
              <a:t>.</a:t>
            </a:r>
            <a:r>
              <a:rPr lang="en-US" i="1"/>
              <a:t>lexval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Synthesized Attributes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terminals get their values directly from the lexical analyzer.</a:t>
            </a:r>
          </a:p>
          <a:p>
            <a:r>
              <a:rPr lang="en-US"/>
              <a:t>For example, a </a:t>
            </a:r>
            <a:r>
              <a:rPr lang="en-US" b="1"/>
              <a:t>num</a:t>
            </a:r>
            <a:r>
              <a:rPr lang="en-US"/>
              <a:t> token’s value attribute would be the numerical value of the string of digits in the token.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Synthesized Attributes</a:t>
            </a:r>
          </a:p>
        </p:txBody>
      </p:sp>
      <p:grpSp>
        <p:nvGrpSpPr>
          <p:cNvPr id="448543" name="Group 31"/>
          <p:cNvGrpSpPr>
            <a:grpSpLocks/>
          </p:cNvGrpSpPr>
          <p:nvPr/>
        </p:nvGrpSpPr>
        <p:grpSpPr bwMode="auto">
          <a:xfrm>
            <a:off x="2057400" y="1828800"/>
            <a:ext cx="4953000" cy="4038600"/>
            <a:chOff x="1296" y="1152"/>
            <a:chExt cx="3120" cy="2544"/>
          </a:xfrm>
        </p:grpSpPr>
        <p:sp>
          <p:nvSpPr>
            <p:cNvPr id="448516" name="Rectangle 4"/>
            <p:cNvSpPr>
              <a:spLocks noChangeArrowheads="1"/>
            </p:cNvSpPr>
            <p:nvPr/>
          </p:nvSpPr>
          <p:spPr bwMode="auto">
            <a:xfrm>
              <a:off x="2352" y="115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E.val</a:t>
              </a:r>
            </a:p>
          </p:txBody>
        </p:sp>
        <p:sp>
          <p:nvSpPr>
            <p:cNvPr id="448517" name="Rectangle 5"/>
            <p:cNvSpPr>
              <a:spLocks noChangeArrowheads="1"/>
            </p:cNvSpPr>
            <p:nvPr/>
          </p:nvSpPr>
          <p:spPr bwMode="auto">
            <a:xfrm>
              <a:off x="1296" y="187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E</a:t>
              </a:r>
              <a:r>
                <a:rPr lang="en-US" sz="2400" baseline="-25000"/>
                <a:t>1</a:t>
              </a:r>
              <a:r>
                <a:rPr lang="en-US" sz="2400"/>
                <a:t>.</a:t>
              </a:r>
              <a:r>
                <a:rPr lang="en-US" sz="2400" i="1"/>
                <a:t>val</a:t>
              </a:r>
            </a:p>
          </p:txBody>
        </p:sp>
        <p:sp>
          <p:nvSpPr>
            <p:cNvPr id="448518" name="Rectangle 6"/>
            <p:cNvSpPr>
              <a:spLocks noChangeArrowheads="1"/>
            </p:cNvSpPr>
            <p:nvPr/>
          </p:nvSpPr>
          <p:spPr bwMode="auto">
            <a:xfrm>
              <a:off x="3360" y="2640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num</a:t>
              </a:r>
              <a:r>
                <a:rPr lang="en-US" sz="2400"/>
                <a:t>.</a:t>
              </a:r>
              <a:r>
                <a:rPr lang="en-US" sz="2400" i="1"/>
                <a:t>lexval</a:t>
              </a:r>
            </a:p>
          </p:txBody>
        </p:sp>
        <p:sp>
          <p:nvSpPr>
            <p:cNvPr id="448519" name="Rectangle 7"/>
            <p:cNvSpPr>
              <a:spLocks noChangeArrowheads="1"/>
            </p:cNvSpPr>
            <p:nvPr/>
          </p:nvSpPr>
          <p:spPr bwMode="auto">
            <a:xfrm>
              <a:off x="1296" y="2640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num</a:t>
              </a:r>
              <a:r>
                <a:rPr lang="en-US" sz="2400"/>
                <a:t>.</a:t>
              </a:r>
              <a:r>
                <a:rPr lang="en-US" sz="2400" i="1"/>
                <a:t>lexval</a:t>
              </a:r>
            </a:p>
          </p:txBody>
        </p:sp>
        <p:sp>
          <p:nvSpPr>
            <p:cNvPr id="448520" name="Rectangle 8"/>
            <p:cNvSpPr>
              <a:spLocks noChangeArrowheads="1"/>
            </p:cNvSpPr>
            <p:nvPr/>
          </p:nvSpPr>
          <p:spPr bwMode="auto">
            <a:xfrm>
              <a:off x="3360" y="187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E</a:t>
              </a:r>
              <a:r>
                <a:rPr lang="en-US" sz="2400" baseline="-25000"/>
                <a:t>2</a:t>
              </a:r>
              <a:r>
                <a:rPr lang="en-US" sz="2400"/>
                <a:t>.</a:t>
              </a:r>
              <a:r>
                <a:rPr lang="en-US" sz="2400" i="1"/>
                <a:t>val</a:t>
              </a:r>
            </a:p>
          </p:txBody>
        </p:sp>
        <p:sp>
          <p:nvSpPr>
            <p:cNvPr id="448521" name="Line 9"/>
            <p:cNvSpPr>
              <a:spLocks noChangeShapeType="1"/>
            </p:cNvSpPr>
            <p:nvPr/>
          </p:nvSpPr>
          <p:spPr bwMode="auto">
            <a:xfrm flipH="1">
              <a:off x="1872" y="1536"/>
              <a:ext cx="72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8522" name="Line 10"/>
            <p:cNvSpPr>
              <a:spLocks noChangeShapeType="1"/>
            </p:cNvSpPr>
            <p:nvPr/>
          </p:nvSpPr>
          <p:spPr bwMode="auto">
            <a:xfrm>
              <a:off x="3120" y="1536"/>
              <a:ext cx="76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8523" name="Line 11"/>
            <p:cNvSpPr>
              <a:spLocks noChangeShapeType="1"/>
            </p:cNvSpPr>
            <p:nvPr/>
          </p:nvSpPr>
          <p:spPr bwMode="auto">
            <a:xfrm>
              <a:off x="1824" y="2256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8524" name="Line 12"/>
            <p:cNvSpPr>
              <a:spLocks noChangeShapeType="1"/>
            </p:cNvSpPr>
            <p:nvPr/>
          </p:nvSpPr>
          <p:spPr bwMode="auto">
            <a:xfrm>
              <a:off x="3888" y="2256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8525" name="Rectangle 13"/>
            <p:cNvSpPr>
              <a:spLocks noChangeArrowheads="1"/>
            </p:cNvSpPr>
            <p:nvPr/>
          </p:nvSpPr>
          <p:spPr bwMode="auto">
            <a:xfrm>
              <a:off x="2592" y="1872"/>
              <a:ext cx="57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+</a:t>
              </a:r>
            </a:p>
          </p:txBody>
        </p:sp>
        <p:sp>
          <p:nvSpPr>
            <p:cNvPr id="448526" name="Line 14"/>
            <p:cNvSpPr>
              <a:spLocks noChangeShapeType="1"/>
            </p:cNvSpPr>
            <p:nvPr/>
          </p:nvSpPr>
          <p:spPr bwMode="auto">
            <a:xfrm>
              <a:off x="2880" y="1536"/>
              <a:ext cx="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8533" name="Rectangle 21"/>
            <p:cNvSpPr>
              <a:spLocks noChangeArrowheads="1"/>
            </p:cNvSpPr>
            <p:nvPr/>
          </p:nvSpPr>
          <p:spPr bwMode="auto">
            <a:xfrm>
              <a:off x="1296" y="331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  <a:endParaRPr lang="en-US" sz="2400" i="1"/>
            </a:p>
          </p:txBody>
        </p:sp>
        <p:sp>
          <p:nvSpPr>
            <p:cNvPr id="448534" name="Line 22"/>
            <p:cNvSpPr>
              <a:spLocks noChangeShapeType="1"/>
            </p:cNvSpPr>
            <p:nvPr/>
          </p:nvSpPr>
          <p:spPr bwMode="auto">
            <a:xfrm>
              <a:off x="1824" y="3024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8536" name="Rectangle 24"/>
            <p:cNvSpPr>
              <a:spLocks noChangeArrowheads="1"/>
            </p:cNvSpPr>
            <p:nvPr/>
          </p:nvSpPr>
          <p:spPr bwMode="auto">
            <a:xfrm>
              <a:off x="3360" y="331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250</a:t>
              </a:r>
              <a:endParaRPr lang="en-US" sz="2400" i="1"/>
            </a:p>
          </p:txBody>
        </p:sp>
        <p:sp>
          <p:nvSpPr>
            <p:cNvPr id="448539" name="Line 27"/>
            <p:cNvSpPr>
              <a:spLocks noChangeShapeType="1"/>
            </p:cNvSpPr>
            <p:nvPr/>
          </p:nvSpPr>
          <p:spPr bwMode="auto">
            <a:xfrm>
              <a:off x="3888" y="3024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Synthesized Attributes</a:t>
            </a:r>
          </a:p>
        </p:txBody>
      </p:sp>
      <p:grpSp>
        <p:nvGrpSpPr>
          <p:cNvPr id="523290" name="Group 26"/>
          <p:cNvGrpSpPr>
            <a:grpSpLocks/>
          </p:cNvGrpSpPr>
          <p:nvPr/>
        </p:nvGrpSpPr>
        <p:grpSpPr bwMode="auto">
          <a:xfrm>
            <a:off x="1219200" y="1828800"/>
            <a:ext cx="6686550" cy="4038600"/>
            <a:chOff x="768" y="1152"/>
            <a:chExt cx="4212" cy="2544"/>
          </a:xfrm>
        </p:grpSpPr>
        <p:sp>
          <p:nvSpPr>
            <p:cNvPr id="523267" name="Rectangle 3"/>
            <p:cNvSpPr>
              <a:spLocks noChangeArrowheads="1"/>
            </p:cNvSpPr>
            <p:nvPr/>
          </p:nvSpPr>
          <p:spPr bwMode="auto">
            <a:xfrm>
              <a:off x="2352" y="115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E.val</a:t>
              </a:r>
            </a:p>
          </p:txBody>
        </p:sp>
        <p:sp>
          <p:nvSpPr>
            <p:cNvPr id="523268" name="Rectangle 4"/>
            <p:cNvSpPr>
              <a:spLocks noChangeArrowheads="1"/>
            </p:cNvSpPr>
            <p:nvPr/>
          </p:nvSpPr>
          <p:spPr bwMode="auto">
            <a:xfrm>
              <a:off x="1296" y="187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E</a:t>
              </a:r>
              <a:r>
                <a:rPr lang="en-US" sz="2400" baseline="-25000"/>
                <a:t>1</a:t>
              </a:r>
              <a:r>
                <a:rPr lang="en-US" sz="2400"/>
                <a:t>.</a:t>
              </a:r>
              <a:r>
                <a:rPr lang="en-US" sz="2400" i="1"/>
                <a:t>val</a:t>
              </a:r>
            </a:p>
          </p:txBody>
        </p:sp>
        <p:sp>
          <p:nvSpPr>
            <p:cNvPr id="523269" name="Rectangle 5"/>
            <p:cNvSpPr>
              <a:spLocks noChangeArrowheads="1"/>
            </p:cNvSpPr>
            <p:nvPr/>
          </p:nvSpPr>
          <p:spPr bwMode="auto">
            <a:xfrm>
              <a:off x="3360" y="2640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num</a:t>
              </a:r>
              <a:r>
                <a:rPr lang="en-US" sz="2400"/>
                <a:t>.</a:t>
              </a:r>
              <a:r>
                <a:rPr lang="en-US" sz="2400" i="1"/>
                <a:t>lexval</a:t>
              </a:r>
            </a:p>
          </p:txBody>
        </p:sp>
        <p:sp>
          <p:nvSpPr>
            <p:cNvPr id="523270" name="Rectangle 6"/>
            <p:cNvSpPr>
              <a:spLocks noChangeArrowheads="1"/>
            </p:cNvSpPr>
            <p:nvPr/>
          </p:nvSpPr>
          <p:spPr bwMode="auto">
            <a:xfrm>
              <a:off x="1296" y="2640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num</a:t>
              </a:r>
              <a:r>
                <a:rPr lang="en-US" sz="2400"/>
                <a:t>.</a:t>
              </a:r>
              <a:r>
                <a:rPr lang="en-US" sz="2400" i="1"/>
                <a:t>lexval</a:t>
              </a:r>
            </a:p>
          </p:txBody>
        </p:sp>
        <p:sp>
          <p:nvSpPr>
            <p:cNvPr id="523271" name="Rectangle 7"/>
            <p:cNvSpPr>
              <a:spLocks noChangeArrowheads="1"/>
            </p:cNvSpPr>
            <p:nvPr/>
          </p:nvSpPr>
          <p:spPr bwMode="auto">
            <a:xfrm>
              <a:off x="3360" y="187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E</a:t>
              </a:r>
              <a:r>
                <a:rPr lang="en-US" sz="2400" baseline="-25000"/>
                <a:t>2</a:t>
              </a:r>
              <a:r>
                <a:rPr lang="en-US" sz="2400"/>
                <a:t>.</a:t>
              </a:r>
              <a:r>
                <a:rPr lang="en-US" sz="2400" i="1"/>
                <a:t>val</a:t>
              </a:r>
            </a:p>
          </p:txBody>
        </p:sp>
        <p:sp>
          <p:nvSpPr>
            <p:cNvPr id="523272" name="Line 8"/>
            <p:cNvSpPr>
              <a:spLocks noChangeShapeType="1"/>
            </p:cNvSpPr>
            <p:nvPr/>
          </p:nvSpPr>
          <p:spPr bwMode="auto">
            <a:xfrm flipH="1">
              <a:off x="1872" y="1536"/>
              <a:ext cx="72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3273" name="Line 9"/>
            <p:cNvSpPr>
              <a:spLocks noChangeShapeType="1"/>
            </p:cNvSpPr>
            <p:nvPr/>
          </p:nvSpPr>
          <p:spPr bwMode="auto">
            <a:xfrm>
              <a:off x="3120" y="1536"/>
              <a:ext cx="76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3274" name="Line 10"/>
            <p:cNvSpPr>
              <a:spLocks noChangeShapeType="1"/>
            </p:cNvSpPr>
            <p:nvPr/>
          </p:nvSpPr>
          <p:spPr bwMode="auto">
            <a:xfrm>
              <a:off x="1824" y="2256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3275" name="Line 11"/>
            <p:cNvSpPr>
              <a:spLocks noChangeShapeType="1"/>
            </p:cNvSpPr>
            <p:nvPr/>
          </p:nvSpPr>
          <p:spPr bwMode="auto">
            <a:xfrm>
              <a:off x="3888" y="2256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3276" name="Rectangle 12"/>
            <p:cNvSpPr>
              <a:spLocks noChangeArrowheads="1"/>
            </p:cNvSpPr>
            <p:nvPr/>
          </p:nvSpPr>
          <p:spPr bwMode="auto">
            <a:xfrm>
              <a:off x="2592" y="1872"/>
              <a:ext cx="57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+</a:t>
              </a:r>
            </a:p>
          </p:txBody>
        </p:sp>
        <p:sp>
          <p:nvSpPr>
            <p:cNvPr id="523277" name="Line 13"/>
            <p:cNvSpPr>
              <a:spLocks noChangeShapeType="1"/>
            </p:cNvSpPr>
            <p:nvPr/>
          </p:nvSpPr>
          <p:spPr bwMode="auto">
            <a:xfrm>
              <a:off x="2880" y="1536"/>
              <a:ext cx="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3282" name="Rectangle 18"/>
            <p:cNvSpPr>
              <a:spLocks noChangeArrowheads="1"/>
            </p:cNvSpPr>
            <p:nvPr/>
          </p:nvSpPr>
          <p:spPr bwMode="auto">
            <a:xfrm>
              <a:off x="1296" y="331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  <a:endParaRPr lang="en-US" sz="2400" i="1"/>
            </a:p>
          </p:txBody>
        </p:sp>
        <p:sp>
          <p:nvSpPr>
            <p:cNvPr id="523283" name="Line 19"/>
            <p:cNvSpPr>
              <a:spLocks noChangeShapeType="1"/>
            </p:cNvSpPr>
            <p:nvPr/>
          </p:nvSpPr>
          <p:spPr bwMode="auto">
            <a:xfrm>
              <a:off x="1824" y="3024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3284" name="Line 20"/>
            <p:cNvSpPr>
              <a:spLocks noChangeShapeType="1"/>
            </p:cNvSpPr>
            <p:nvPr/>
          </p:nvSpPr>
          <p:spPr bwMode="auto">
            <a:xfrm flipV="1">
              <a:off x="1632" y="307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3285" name="Rectangle 21"/>
            <p:cNvSpPr>
              <a:spLocks noChangeArrowheads="1"/>
            </p:cNvSpPr>
            <p:nvPr/>
          </p:nvSpPr>
          <p:spPr bwMode="auto">
            <a:xfrm>
              <a:off x="3360" y="331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250</a:t>
              </a:r>
              <a:endParaRPr lang="en-US" sz="2400" i="1"/>
            </a:p>
          </p:txBody>
        </p:sp>
        <p:sp>
          <p:nvSpPr>
            <p:cNvPr id="523286" name="Line 22"/>
            <p:cNvSpPr>
              <a:spLocks noChangeShapeType="1"/>
            </p:cNvSpPr>
            <p:nvPr/>
          </p:nvSpPr>
          <p:spPr bwMode="auto">
            <a:xfrm>
              <a:off x="3888" y="3024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3287" name="Line 23"/>
            <p:cNvSpPr>
              <a:spLocks noChangeShapeType="1"/>
            </p:cNvSpPr>
            <p:nvPr/>
          </p:nvSpPr>
          <p:spPr bwMode="auto">
            <a:xfrm flipV="1">
              <a:off x="4080" y="307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3288" name="Text Box 24"/>
            <p:cNvSpPr txBox="1">
              <a:spLocks noChangeArrowheads="1"/>
            </p:cNvSpPr>
            <p:nvPr/>
          </p:nvSpPr>
          <p:spPr bwMode="auto">
            <a:xfrm>
              <a:off x="768" y="3033"/>
              <a:ext cx="756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from lexer</a:t>
              </a:r>
            </a:p>
          </p:txBody>
        </p:sp>
        <p:sp>
          <p:nvSpPr>
            <p:cNvPr id="523289" name="Text Box 25"/>
            <p:cNvSpPr txBox="1">
              <a:spLocks noChangeArrowheads="1"/>
            </p:cNvSpPr>
            <p:nvPr/>
          </p:nvSpPr>
          <p:spPr bwMode="auto">
            <a:xfrm>
              <a:off x="4224" y="3024"/>
              <a:ext cx="756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from lexer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Synthesized Attributes</a:t>
            </a:r>
          </a:p>
        </p:txBody>
      </p:sp>
      <p:grpSp>
        <p:nvGrpSpPr>
          <p:cNvPr id="524317" name="Group 29"/>
          <p:cNvGrpSpPr>
            <a:grpSpLocks/>
          </p:cNvGrpSpPr>
          <p:nvPr/>
        </p:nvGrpSpPr>
        <p:grpSpPr bwMode="auto">
          <a:xfrm>
            <a:off x="990600" y="1828800"/>
            <a:ext cx="7086600" cy="4038600"/>
            <a:chOff x="624" y="1152"/>
            <a:chExt cx="4464" cy="2544"/>
          </a:xfrm>
        </p:grpSpPr>
        <p:sp>
          <p:nvSpPr>
            <p:cNvPr id="524304" name="Text Box 16"/>
            <p:cNvSpPr txBox="1">
              <a:spLocks noChangeArrowheads="1"/>
            </p:cNvSpPr>
            <p:nvPr/>
          </p:nvSpPr>
          <p:spPr bwMode="auto">
            <a:xfrm>
              <a:off x="624" y="2318"/>
              <a:ext cx="8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synthesized</a:t>
              </a:r>
            </a:p>
          </p:txBody>
        </p:sp>
        <p:sp>
          <p:nvSpPr>
            <p:cNvPr id="524305" name="Text Box 17"/>
            <p:cNvSpPr txBox="1">
              <a:spLocks noChangeArrowheads="1"/>
            </p:cNvSpPr>
            <p:nvPr/>
          </p:nvSpPr>
          <p:spPr bwMode="auto">
            <a:xfrm>
              <a:off x="4212" y="2304"/>
              <a:ext cx="8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synthesized</a:t>
              </a:r>
            </a:p>
          </p:txBody>
        </p:sp>
        <p:grpSp>
          <p:nvGrpSpPr>
            <p:cNvPr id="524316" name="Group 28"/>
            <p:cNvGrpSpPr>
              <a:grpSpLocks/>
            </p:cNvGrpSpPr>
            <p:nvPr/>
          </p:nvGrpSpPr>
          <p:grpSpPr bwMode="auto">
            <a:xfrm>
              <a:off x="1296" y="1152"/>
              <a:ext cx="3120" cy="2544"/>
              <a:chOff x="1296" y="1152"/>
              <a:chExt cx="3120" cy="2544"/>
            </a:xfrm>
          </p:grpSpPr>
          <p:sp>
            <p:nvSpPr>
              <p:cNvPr id="524291" name="Rectangle 3"/>
              <p:cNvSpPr>
                <a:spLocks noChangeArrowheads="1"/>
              </p:cNvSpPr>
              <p:nvPr/>
            </p:nvSpPr>
            <p:spPr bwMode="auto">
              <a:xfrm>
                <a:off x="2352" y="1152"/>
                <a:ext cx="1056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i="1"/>
                  <a:t>E.val</a:t>
                </a:r>
              </a:p>
            </p:txBody>
          </p:sp>
          <p:sp>
            <p:nvSpPr>
              <p:cNvPr id="524292" name="Rectangle 4"/>
              <p:cNvSpPr>
                <a:spLocks noChangeArrowheads="1"/>
              </p:cNvSpPr>
              <p:nvPr/>
            </p:nvSpPr>
            <p:spPr bwMode="auto">
              <a:xfrm>
                <a:off x="1296" y="1872"/>
                <a:ext cx="1056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i="1"/>
                  <a:t>E</a:t>
                </a:r>
                <a:r>
                  <a:rPr lang="en-US" sz="2400" baseline="-25000"/>
                  <a:t>1</a:t>
                </a:r>
                <a:r>
                  <a:rPr lang="en-US" sz="2400"/>
                  <a:t>.</a:t>
                </a:r>
                <a:r>
                  <a:rPr lang="en-US" sz="2400" i="1"/>
                  <a:t>val</a:t>
                </a:r>
              </a:p>
            </p:txBody>
          </p:sp>
          <p:sp>
            <p:nvSpPr>
              <p:cNvPr id="524293" name="Rectangle 5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1056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num</a:t>
                </a:r>
                <a:r>
                  <a:rPr lang="en-US" sz="2400"/>
                  <a:t>.</a:t>
                </a:r>
                <a:r>
                  <a:rPr lang="en-US" sz="2400" i="1"/>
                  <a:t>lexval</a:t>
                </a:r>
              </a:p>
            </p:txBody>
          </p:sp>
          <p:sp>
            <p:nvSpPr>
              <p:cNvPr id="524294" name="Rectangle 6"/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1056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num</a:t>
                </a:r>
                <a:r>
                  <a:rPr lang="en-US" sz="2400"/>
                  <a:t>.</a:t>
                </a:r>
                <a:r>
                  <a:rPr lang="en-US" sz="2400" i="1"/>
                  <a:t>lexval</a:t>
                </a:r>
              </a:p>
            </p:txBody>
          </p:sp>
          <p:sp>
            <p:nvSpPr>
              <p:cNvPr id="524295" name="Rectangle 7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1056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i="1"/>
                  <a:t>E</a:t>
                </a:r>
                <a:r>
                  <a:rPr lang="en-US" sz="2400" baseline="-25000"/>
                  <a:t>2</a:t>
                </a:r>
                <a:r>
                  <a:rPr lang="en-US" sz="2400"/>
                  <a:t>.</a:t>
                </a:r>
                <a:r>
                  <a:rPr lang="en-US" sz="2400" i="1"/>
                  <a:t>val</a:t>
                </a:r>
              </a:p>
            </p:txBody>
          </p:sp>
          <p:sp>
            <p:nvSpPr>
              <p:cNvPr id="524296" name="Line 8"/>
              <p:cNvSpPr>
                <a:spLocks noChangeShapeType="1"/>
              </p:cNvSpPr>
              <p:nvPr/>
            </p:nvSpPr>
            <p:spPr bwMode="auto">
              <a:xfrm flipH="1">
                <a:off x="1872" y="1536"/>
                <a:ext cx="720" cy="33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297" name="Line 9"/>
              <p:cNvSpPr>
                <a:spLocks noChangeShapeType="1"/>
              </p:cNvSpPr>
              <p:nvPr/>
            </p:nvSpPr>
            <p:spPr bwMode="auto">
              <a:xfrm>
                <a:off x="3120" y="1536"/>
                <a:ext cx="768" cy="33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298" name="Line 10"/>
              <p:cNvSpPr>
                <a:spLocks noChangeShapeType="1"/>
              </p:cNvSpPr>
              <p:nvPr/>
            </p:nvSpPr>
            <p:spPr bwMode="auto">
              <a:xfrm>
                <a:off x="1824" y="225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299" name="Line 11"/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300" name="Rectangle 12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576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/>
                  <a:t>+</a:t>
                </a:r>
              </a:p>
            </p:txBody>
          </p:sp>
          <p:sp>
            <p:nvSpPr>
              <p:cNvPr id="524301" name="Line 13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302" name="Line 14"/>
              <p:cNvSpPr>
                <a:spLocks noChangeShapeType="1"/>
              </p:cNvSpPr>
              <p:nvPr/>
            </p:nvSpPr>
            <p:spPr bwMode="auto">
              <a:xfrm flipV="1">
                <a:off x="1632" y="230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303" name="Line 15"/>
              <p:cNvSpPr>
                <a:spLocks noChangeShapeType="1"/>
              </p:cNvSpPr>
              <p:nvPr/>
            </p:nvSpPr>
            <p:spPr bwMode="auto">
              <a:xfrm flipV="1">
                <a:off x="4080" y="230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306" name="Rectangle 18"/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1056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/>
                  <a:t>100</a:t>
                </a:r>
                <a:endParaRPr lang="en-US" sz="2400" i="1"/>
              </a:p>
            </p:txBody>
          </p:sp>
          <p:sp>
            <p:nvSpPr>
              <p:cNvPr id="524307" name="Line 19"/>
              <p:cNvSpPr>
                <a:spLocks noChangeShapeType="1"/>
              </p:cNvSpPr>
              <p:nvPr/>
            </p:nvSpPr>
            <p:spPr bwMode="auto">
              <a:xfrm>
                <a:off x="1824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309" name="Rectangle 2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1056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/>
                  <a:t>250</a:t>
                </a:r>
                <a:endParaRPr lang="en-US" sz="2400" i="1"/>
              </a:p>
            </p:txBody>
          </p:sp>
          <p:sp>
            <p:nvSpPr>
              <p:cNvPr id="524310" name="Line 22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314" name="Line 26"/>
              <p:cNvSpPr>
                <a:spLocks noChangeShapeType="1"/>
              </p:cNvSpPr>
              <p:nvPr/>
            </p:nvSpPr>
            <p:spPr bwMode="auto">
              <a:xfrm flipV="1">
                <a:off x="1632" y="307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4315" name="Line 27"/>
              <p:cNvSpPr>
                <a:spLocks noChangeShapeType="1"/>
              </p:cNvSpPr>
              <p:nvPr/>
            </p:nvSpPr>
            <p:spPr bwMode="auto">
              <a:xfrm flipV="1">
                <a:off x="4080" y="307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Synthesized Attributes</a:t>
            </a:r>
          </a:p>
        </p:txBody>
      </p:sp>
      <p:grpSp>
        <p:nvGrpSpPr>
          <p:cNvPr id="525346" name="Group 34"/>
          <p:cNvGrpSpPr>
            <a:grpSpLocks/>
          </p:cNvGrpSpPr>
          <p:nvPr/>
        </p:nvGrpSpPr>
        <p:grpSpPr bwMode="auto">
          <a:xfrm>
            <a:off x="1600200" y="1828800"/>
            <a:ext cx="5962650" cy="4038600"/>
            <a:chOff x="1008" y="1152"/>
            <a:chExt cx="3756" cy="2544"/>
          </a:xfrm>
        </p:grpSpPr>
        <p:sp>
          <p:nvSpPr>
            <p:cNvPr id="525315" name="Rectangle 3"/>
            <p:cNvSpPr>
              <a:spLocks noChangeArrowheads="1"/>
            </p:cNvSpPr>
            <p:nvPr/>
          </p:nvSpPr>
          <p:spPr bwMode="auto">
            <a:xfrm>
              <a:off x="2352" y="115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E.val</a:t>
              </a:r>
            </a:p>
          </p:txBody>
        </p:sp>
        <p:sp>
          <p:nvSpPr>
            <p:cNvPr id="525316" name="Rectangle 4"/>
            <p:cNvSpPr>
              <a:spLocks noChangeArrowheads="1"/>
            </p:cNvSpPr>
            <p:nvPr/>
          </p:nvSpPr>
          <p:spPr bwMode="auto">
            <a:xfrm>
              <a:off x="1296" y="187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E</a:t>
              </a:r>
              <a:r>
                <a:rPr lang="en-US" sz="2400" baseline="-25000"/>
                <a:t>1</a:t>
              </a:r>
              <a:r>
                <a:rPr lang="en-US" sz="2400"/>
                <a:t>.</a:t>
              </a:r>
              <a:r>
                <a:rPr lang="en-US" sz="2400" i="1"/>
                <a:t>val</a:t>
              </a:r>
            </a:p>
          </p:txBody>
        </p:sp>
        <p:sp>
          <p:nvSpPr>
            <p:cNvPr id="525317" name="Rectangle 5"/>
            <p:cNvSpPr>
              <a:spLocks noChangeArrowheads="1"/>
            </p:cNvSpPr>
            <p:nvPr/>
          </p:nvSpPr>
          <p:spPr bwMode="auto">
            <a:xfrm>
              <a:off x="3360" y="2640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num</a:t>
              </a:r>
              <a:r>
                <a:rPr lang="en-US" sz="2400"/>
                <a:t>.</a:t>
              </a:r>
              <a:r>
                <a:rPr lang="en-US" sz="2400" i="1"/>
                <a:t>lexval</a:t>
              </a:r>
            </a:p>
          </p:txBody>
        </p:sp>
        <p:sp>
          <p:nvSpPr>
            <p:cNvPr id="525318" name="Rectangle 6"/>
            <p:cNvSpPr>
              <a:spLocks noChangeArrowheads="1"/>
            </p:cNvSpPr>
            <p:nvPr/>
          </p:nvSpPr>
          <p:spPr bwMode="auto">
            <a:xfrm>
              <a:off x="1296" y="2640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num</a:t>
              </a:r>
              <a:r>
                <a:rPr lang="en-US" sz="2400"/>
                <a:t>.</a:t>
              </a:r>
              <a:r>
                <a:rPr lang="en-US" sz="2400" i="1"/>
                <a:t>lexval</a:t>
              </a:r>
            </a:p>
          </p:txBody>
        </p:sp>
        <p:sp>
          <p:nvSpPr>
            <p:cNvPr id="525319" name="Rectangle 7"/>
            <p:cNvSpPr>
              <a:spLocks noChangeArrowheads="1"/>
            </p:cNvSpPr>
            <p:nvPr/>
          </p:nvSpPr>
          <p:spPr bwMode="auto">
            <a:xfrm>
              <a:off x="3360" y="187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E</a:t>
              </a:r>
              <a:r>
                <a:rPr lang="en-US" sz="2400" baseline="-25000"/>
                <a:t>2</a:t>
              </a:r>
              <a:r>
                <a:rPr lang="en-US" sz="2400"/>
                <a:t>.</a:t>
              </a:r>
              <a:r>
                <a:rPr lang="en-US" sz="2400" i="1"/>
                <a:t>val</a:t>
              </a:r>
            </a:p>
          </p:txBody>
        </p:sp>
        <p:sp>
          <p:nvSpPr>
            <p:cNvPr id="525320" name="Line 8"/>
            <p:cNvSpPr>
              <a:spLocks noChangeShapeType="1"/>
            </p:cNvSpPr>
            <p:nvPr/>
          </p:nvSpPr>
          <p:spPr bwMode="auto">
            <a:xfrm flipH="1">
              <a:off x="1872" y="1536"/>
              <a:ext cx="72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21" name="Line 9"/>
            <p:cNvSpPr>
              <a:spLocks noChangeShapeType="1"/>
            </p:cNvSpPr>
            <p:nvPr/>
          </p:nvSpPr>
          <p:spPr bwMode="auto">
            <a:xfrm>
              <a:off x="3120" y="1536"/>
              <a:ext cx="76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22" name="Line 10"/>
            <p:cNvSpPr>
              <a:spLocks noChangeShapeType="1"/>
            </p:cNvSpPr>
            <p:nvPr/>
          </p:nvSpPr>
          <p:spPr bwMode="auto">
            <a:xfrm>
              <a:off x="1824" y="2256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23" name="Line 11"/>
            <p:cNvSpPr>
              <a:spLocks noChangeShapeType="1"/>
            </p:cNvSpPr>
            <p:nvPr/>
          </p:nvSpPr>
          <p:spPr bwMode="auto">
            <a:xfrm>
              <a:off x="3888" y="2256"/>
              <a:ext cx="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24" name="Rectangle 12"/>
            <p:cNvSpPr>
              <a:spLocks noChangeArrowheads="1"/>
            </p:cNvSpPr>
            <p:nvPr/>
          </p:nvSpPr>
          <p:spPr bwMode="auto">
            <a:xfrm>
              <a:off x="2592" y="1872"/>
              <a:ext cx="57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+</a:t>
              </a:r>
            </a:p>
          </p:txBody>
        </p:sp>
        <p:sp>
          <p:nvSpPr>
            <p:cNvPr id="525325" name="Line 13"/>
            <p:cNvSpPr>
              <a:spLocks noChangeShapeType="1"/>
            </p:cNvSpPr>
            <p:nvPr/>
          </p:nvSpPr>
          <p:spPr bwMode="auto">
            <a:xfrm>
              <a:off x="2880" y="1536"/>
              <a:ext cx="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30" name="Rectangle 18"/>
            <p:cNvSpPr>
              <a:spLocks noChangeArrowheads="1"/>
            </p:cNvSpPr>
            <p:nvPr/>
          </p:nvSpPr>
          <p:spPr bwMode="auto">
            <a:xfrm>
              <a:off x="1296" y="331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100</a:t>
              </a:r>
              <a:endParaRPr lang="en-US" sz="2400" i="1"/>
            </a:p>
          </p:txBody>
        </p:sp>
        <p:sp>
          <p:nvSpPr>
            <p:cNvPr id="525331" name="Line 19"/>
            <p:cNvSpPr>
              <a:spLocks noChangeShapeType="1"/>
            </p:cNvSpPr>
            <p:nvPr/>
          </p:nvSpPr>
          <p:spPr bwMode="auto">
            <a:xfrm>
              <a:off x="1824" y="3024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33" name="Rectangle 21"/>
            <p:cNvSpPr>
              <a:spLocks noChangeArrowheads="1"/>
            </p:cNvSpPr>
            <p:nvPr/>
          </p:nvSpPr>
          <p:spPr bwMode="auto">
            <a:xfrm>
              <a:off x="3360" y="3312"/>
              <a:ext cx="1056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250</a:t>
              </a:r>
              <a:endParaRPr lang="en-US" sz="2400" i="1"/>
            </a:p>
          </p:txBody>
        </p:sp>
        <p:sp>
          <p:nvSpPr>
            <p:cNvPr id="525334" name="Line 22"/>
            <p:cNvSpPr>
              <a:spLocks noChangeShapeType="1"/>
            </p:cNvSpPr>
            <p:nvPr/>
          </p:nvSpPr>
          <p:spPr bwMode="auto">
            <a:xfrm>
              <a:off x="3888" y="3024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38" name="Line 26"/>
            <p:cNvSpPr>
              <a:spLocks noChangeShapeType="1"/>
            </p:cNvSpPr>
            <p:nvPr/>
          </p:nvSpPr>
          <p:spPr bwMode="auto">
            <a:xfrm flipV="1">
              <a:off x="1680" y="1488"/>
              <a:ext cx="57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5339" name="Line 27"/>
            <p:cNvSpPr>
              <a:spLocks noChangeShapeType="1"/>
            </p:cNvSpPr>
            <p:nvPr/>
          </p:nvSpPr>
          <p:spPr bwMode="auto">
            <a:xfrm flipH="1" flipV="1">
              <a:off x="3504" y="1488"/>
              <a:ext cx="62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5340" name="Text Box 28"/>
            <p:cNvSpPr txBox="1">
              <a:spLocks noChangeArrowheads="1"/>
            </p:cNvSpPr>
            <p:nvPr/>
          </p:nvSpPr>
          <p:spPr bwMode="auto">
            <a:xfrm>
              <a:off x="3888" y="1392"/>
              <a:ext cx="8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synthesized</a:t>
              </a:r>
            </a:p>
          </p:txBody>
        </p:sp>
        <p:sp>
          <p:nvSpPr>
            <p:cNvPr id="525341" name="Text Box 29"/>
            <p:cNvSpPr txBox="1">
              <a:spLocks noChangeArrowheads="1"/>
            </p:cNvSpPr>
            <p:nvPr/>
          </p:nvSpPr>
          <p:spPr bwMode="auto">
            <a:xfrm>
              <a:off x="1008" y="1392"/>
              <a:ext cx="8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synthesized</a:t>
              </a:r>
            </a:p>
          </p:txBody>
        </p:sp>
        <p:sp>
          <p:nvSpPr>
            <p:cNvPr id="525342" name="Line 30"/>
            <p:cNvSpPr>
              <a:spLocks noChangeShapeType="1"/>
            </p:cNvSpPr>
            <p:nvPr/>
          </p:nvSpPr>
          <p:spPr bwMode="auto">
            <a:xfrm flipV="1">
              <a:off x="1632" y="307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43" name="Line 31"/>
            <p:cNvSpPr>
              <a:spLocks noChangeShapeType="1"/>
            </p:cNvSpPr>
            <p:nvPr/>
          </p:nvSpPr>
          <p:spPr bwMode="auto">
            <a:xfrm flipV="1">
              <a:off x="4080" y="307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44" name="Line 32"/>
            <p:cNvSpPr>
              <a:spLocks noChangeShapeType="1"/>
            </p:cNvSpPr>
            <p:nvPr/>
          </p:nvSpPr>
          <p:spPr bwMode="auto">
            <a:xfrm flipV="1">
              <a:off x="163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5345" name="Line 33"/>
            <p:cNvSpPr>
              <a:spLocks noChangeShapeType="1"/>
            </p:cNvSpPr>
            <p:nvPr/>
          </p:nvSpPr>
          <p:spPr bwMode="auto">
            <a:xfrm flipV="1">
              <a:off x="4080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i="1"/>
              <a:t>inherited attribute</a:t>
            </a:r>
            <a:r>
              <a:rPr lang="en-US"/>
              <a:t> is a property of a symbol (node) that is determined by its parent node and its siblings in the parse tree.</a:t>
            </a:r>
          </a:p>
          <a:p>
            <a:r>
              <a:rPr lang="en-US"/>
              <a:t>In other words, if 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 is symbol on the right side of the production 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, (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 is part of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) then </a:t>
            </a:r>
            <a:r>
              <a:rPr lang="en-US">
                <a:sym typeface="Symbol" pitchFamily="18" charset="2"/>
              </a:rPr>
              <a:t>’s </a:t>
            </a:r>
            <a:r>
              <a:rPr lang="en-US" i="1"/>
              <a:t>inherited</a:t>
            </a:r>
            <a:r>
              <a:rPr lang="en-US"/>
              <a:t> attributes are determined by the attributes of A and the other symbols in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grammar for a declaration containing one or more identifiers.</a:t>
            </a:r>
          </a:p>
          <a:p>
            <a:pPr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D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T L</a:t>
            </a:r>
          </a:p>
          <a:p>
            <a:pPr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L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L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,</a:t>
            </a:r>
            <a:r>
              <a:rPr lang="en-US"/>
              <a:t> </a:t>
            </a:r>
            <a:r>
              <a:rPr lang="en-US" b="1"/>
              <a:t>id</a:t>
            </a:r>
            <a:r>
              <a:rPr lang="en-US"/>
              <a:t> | </a:t>
            </a:r>
            <a:r>
              <a:rPr lang="en-US" b="1"/>
              <a:t>id</a:t>
            </a:r>
          </a:p>
          <a:p>
            <a:pPr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int</a:t>
            </a:r>
            <a:r>
              <a:rPr lang="en-US"/>
              <a:t> | </a:t>
            </a:r>
            <a:r>
              <a:rPr lang="en-US" b="1">
                <a:latin typeface="Courier New" pitchFamily="49" charset="0"/>
              </a:rPr>
              <a:t>float</a:t>
            </a:r>
          </a:p>
          <a:p>
            <a:r>
              <a:rPr lang="en-US"/>
              <a:t>For example, the declaration might be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	float</a:t>
            </a:r>
            <a:r>
              <a:rPr lang="en-US">
                <a:latin typeface="Courier New" pitchFamily="49" charset="0"/>
              </a:rPr>
              <a:t> a, b;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attribute (</a:t>
            </a:r>
            <a:r>
              <a:rPr lang="en-US" b="1">
                <a:latin typeface="Courier New" pitchFamily="49" charset="0"/>
              </a:rPr>
              <a:t>float</a:t>
            </a:r>
            <a:r>
              <a:rPr lang="en-US"/>
              <a:t>) first appears as the value of the </a:t>
            </a:r>
            <a:r>
              <a:rPr lang="en-US" b="1"/>
              <a:t>float</a:t>
            </a:r>
            <a:r>
              <a:rPr lang="en-US"/>
              <a:t> token.</a:t>
            </a:r>
          </a:p>
          <a:p>
            <a:r>
              <a:rPr lang="en-US"/>
              <a:t>From there it is passed to the identifiers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3810000" y="1752600"/>
            <a:ext cx="14478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D</a:t>
            </a: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2133600" y="2971800"/>
            <a:ext cx="14478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T</a:t>
            </a:r>
            <a:r>
              <a:rPr lang="en-US" sz="2400"/>
              <a:t>.</a:t>
            </a:r>
            <a:r>
              <a:rPr lang="en-US" sz="2400" i="1"/>
              <a:t>type</a:t>
            </a: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4114800" y="5105400"/>
            <a:ext cx="14478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id</a:t>
            </a:r>
            <a:r>
              <a:rPr lang="en-US" sz="2400" baseline="-25000"/>
              <a:t>1</a:t>
            </a:r>
            <a:r>
              <a:rPr lang="en-US" sz="2400"/>
              <a:t>.</a:t>
            </a:r>
            <a:r>
              <a:rPr lang="en-US" sz="2400" i="1"/>
              <a:t>type</a:t>
            </a:r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2133600" y="4038600"/>
            <a:ext cx="14478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float</a:t>
            </a: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5410200" y="2971800"/>
            <a:ext cx="14478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L.type</a:t>
            </a:r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H="1">
            <a:off x="2895600" y="2362200"/>
            <a:ext cx="12192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>
            <a:off x="4953000" y="2362200"/>
            <a:ext cx="12192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2895600" y="3581400"/>
            <a:ext cx="0" cy="45720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43408" name="Rectangle 16"/>
          <p:cNvSpPr>
            <a:spLocks noChangeArrowheads="1"/>
          </p:cNvSpPr>
          <p:nvPr/>
        </p:nvSpPr>
        <p:spPr bwMode="auto">
          <a:xfrm>
            <a:off x="6858000" y="4038600"/>
            <a:ext cx="14478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id</a:t>
            </a:r>
            <a:r>
              <a:rPr lang="en-US" sz="2400" baseline="-25000"/>
              <a:t>2</a:t>
            </a:r>
            <a:r>
              <a:rPr lang="en-US" sz="2400"/>
              <a:t>.</a:t>
            </a:r>
            <a:r>
              <a:rPr lang="en-US" sz="2400" i="1"/>
              <a:t>type</a:t>
            </a:r>
          </a:p>
        </p:txBody>
      </p:sp>
      <p:sp>
        <p:nvSpPr>
          <p:cNvPr id="443409" name="Line 17"/>
          <p:cNvSpPr>
            <a:spLocks noChangeShapeType="1"/>
          </p:cNvSpPr>
          <p:nvPr/>
        </p:nvSpPr>
        <p:spPr bwMode="auto">
          <a:xfrm flipH="1">
            <a:off x="4800600" y="3581400"/>
            <a:ext cx="914400" cy="53340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43410" name="Line 18"/>
          <p:cNvSpPr>
            <a:spLocks noChangeShapeType="1"/>
          </p:cNvSpPr>
          <p:nvPr/>
        </p:nvSpPr>
        <p:spPr bwMode="auto">
          <a:xfrm>
            <a:off x="6553200" y="3581400"/>
            <a:ext cx="10668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43419" name="Rectangle 27"/>
          <p:cNvSpPr>
            <a:spLocks noChangeArrowheads="1"/>
          </p:cNvSpPr>
          <p:nvPr/>
        </p:nvSpPr>
        <p:spPr bwMode="auto">
          <a:xfrm>
            <a:off x="4114800" y="4038600"/>
            <a:ext cx="14478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L.type</a:t>
            </a:r>
          </a:p>
        </p:txBody>
      </p:sp>
      <p:sp>
        <p:nvSpPr>
          <p:cNvPr id="443420" name="Line 28"/>
          <p:cNvSpPr>
            <a:spLocks noChangeShapeType="1"/>
          </p:cNvSpPr>
          <p:nvPr/>
        </p:nvSpPr>
        <p:spPr bwMode="auto">
          <a:xfrm>
            <a:off x="6172200" y="3581400"/>
            <a:ext cx="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3421" name="Rectangle 29"/>
          <p:cNvSpPr>
            <a:spLocks noChangeArrowheads="1"/>
          </p:cNvSpPr>
          <p:nvPr/>
        </p:nvSpPr>
        <p:spPr bwMode="auto">
          <a:xfrm>
            <a:off x="5791200" y="4038600"/>
            <a:ext cx="762000" cy="6096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,</a:t>
            </a:r>
          </a:p>
        </p:txBody>
      </p:sp>
      <p:sp>
        <p:nvSpPr>
          <p:cNvPr id="443423" name="Line 31"/>
          <p:cNvSpPr>
            <a:spLocks noChangeShapeType="1"/>
          </p:cNvSpPr>
          <p:nvPr/>
        </p:nvSpPr>
        <p:spPr bwMode="auto">
          <a:xfrm>
            <a:off x="4876800" y="4648200"/>
            <a:ext cx="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parse tree shows the </a:t>
            </a:r>
            <a:r>
              <a:rPr lang="en-US" i="1"/>
              <a:t>grammatical</a:t>
            </a:r>
            <a:r>
              <a:rPr lang="en-US"/>
              <a:t> structure of a statement.</a:t>
            </a:r>
          </a:p>
          <a:p>
            <a:r>
              <a:rPr lang="en-US"/>
              <a:t>It includes all of the grammar symbols (terminals and nonterminals) that were encountered during parsing.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grpSp>
        <p:nvGrpSpPr>
          <p:cNvPr id="519188" name="Group 20"/>
          <p:cNvGrpSpPr>
            <a:grpSpLocks/>
          </p:cNvGrpSpPr>
          <p:nvPr/>
        </p:nvGrpSpPr>
        <p:grpSpPr bwMode="auto">
          <a:xfrm>
            <a:off x="1371600" y="1752600"/>
            <a:ext cx="6934200" cy="3962400"/>
            <a:chOff x="864" y="1104"/>
            <a:chExt cx="4368" cy="2496"/>
          </a:xfrm>
        </p:grpSpPr>
        <p:sp>
          <p:nvSpPr>
            <p:cNvPr id="519171" name="Rectangle 3"/>
            <p:cNvSpPr>
              <a:spLocks noChangeArrowheads="1"/>
            </p:cNvSpPr>
            <p:nvPr/>
          </p:nvSpPr>
          <p:spPr bwMode="auto">
            <a:xfrm>
              <a:off x="2400" y="110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D</a:t>
              </a:r>
            </a:p>
          </p:txBody>
        </p:sp>
        <p:sp>
          <p:nvSpPr>
            <p:cNvPr id="519172" name="Rectangle 4"/>
            <p:cNvSpPr>
              <a:spLocks noChangeArrowheads="1"/>
            </p:cNvSpPr>
            <p:nvPr/>
          </p:nvSpPr>
          <p:spPr bwMode="auto">
            <a:xfrm>
              <a:off x="1344" y="1872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T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19173" name="Rectangle 5"/>
            <p:cNvSpPr>
              <a:spLocks noChangeArrowheads="1"/>
            </p:cNvSpPr>
            <p:nvPr/>
          </p:nvSpPr>
          <p:spPr bwMode="auto">
            <a:xfrm>
              <a:off x="2592" y="3216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id</a:t>
              </a:r>
              <a:r>
                <a:rPr lang="en-US" sz="2400" baseline="-25000"/>
                <a:t>1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19174" name="Rectangle 6"/>
            <p:cNvSpPr>
              <a:spLocks noChangeArrowheads="1"/>
            </p:cNvSpPr>
            <p:nvPr/>
          </p:nvSpPr>
          <p:spPr bwMode="auto">
            <a:xfrm>
              <a:off x="1344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float</a:t>
              </a:r>
            </a:p>
          </p:txBody>
        </p:sp>
        <p:sp>
          <p:nvSpPr>
            <p:cNvPr id="519175" name="Rectangle 7"/>
            <p:cNvSpPr>
              <a:spLocks noChangeArrowheads="1"/>
            </p:cNvSpPr>
            <p:nvPr/>
          </p:nvSpPr>
          <p:spPr bwMode="auto">
            <a:xfrm>
              <a:off x="3408" y="1872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L.type</a:t>
              </a:r>
            </a:p>
          </p:txBody>
        </p:sp>
        <p:sp>
          <p:nvSpPr>
            <p:cNvPr id="519176" name="Line 8"/>
            <p:cNvSpPr>
              <a:spLocks noChangeShapeType="1"/>
            </p:cNvSpPr>
            <p:nvPr/>
          </p:nvSpPr>
          <p:spPr bwMode="auto">
            <a:xfrm flipH="1">
              <a:off x="1824" y="1488"/>
              <a:ext cx="768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9177" name="Line 9"/>
            <p:cNvSpPr>
              <a:spLocks noChangeShapeType="1"/>
            </p:cNvSpPr>
            <p:nvPr/>
          </p:nvSpPr>
          <p:spPr bwMode="auto">
            <a:xfrm>
              <a:off x="3120" y="1488"/>
              <a:ext cx="768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9178" name="Line 10"/>
            <p:cNvSpPr>
              <a:spLocks noChangeShapeType="1"/>
            </p:cNvSpPr>
            <p:nvPr/>
          </p:nvSpPr>
          <p:spPr bwMode="auto">
            <a:xfrm>
              <a:off x="1824" y="2256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9179" name="Rectangle 11"/>
            <p:cNvSpPr>
              <a:spLocks noChangeArrowheads="1"/>
            </p:cNvSpPr>
            <p:nvPr/>
          </p:nvSpPr>
          <p:spPr bwMode="auto">
            <a:xfrm>
              <a:off x="4320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id</a:t>
              </a:r>
              <a:r>
                <a:rPr lang="en-US" sz="2400" baseline="-25000"/>
                <a:t>2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19180" name="Line 12"/>
            <p:cNvSpPr>
              <a:spLocks noChangeShapeType="1"/>
            </p:cNvSpPr>
            <p:nvPr/>
          </p:nvSpPr>
          <p:spPr bwMode="auto">
            <a:xfrm flipH="1">
              <a:off x="3024" y="2256"/>
              <a:ext cx="576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9181" name="Line 13"/>
            <p:cNvSpPr>
              <a:spLocks noChangeShapeType="1"/>
            </p:cNvSpPr>
            <p:nvPr/>
          </p:nvSpPr>
          <p:spPr bwMode="auto">
            <a:xfrm>
              <a:off x="4128" y="2256"/>
              <a:ext cx="672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L.type</a:t>
              </a:r>
            </a:p>
          </p:txBody>
        </p:sp>
        <p:sp>
          <p:nvSpPr>
            <p:cNvPr id="519183" name="Line 15"/>
            <p:cNvSpPr>
              <a:spLocks noChangeShapeType="1"/>
            </p:cNvSpPr>
            <p:nvPr/>
          </p:nvSpPr>
          <p:spPr bwMode="auto">
            <a:xfrm>
              <a:off x="3888" y="2256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9184" name="Rectangle 16"/>
            <p:cNvSpPr>
              <a:spLocks noChangeArrowheads="1"/>
            </p:cNvSpPr>
            <p:nvPr/>
          </p:nvSpPr>
          <p:spPr bwMode="auto">
            <a:xfrm>
              <a:off x="3648" y="2544"/>
              <a:ext cx="480" cy="384"/>
            </a:xfrm>
            <a:prstGeom prst="rect">
              <a:avLst/>
            </a:prstGeom>
            <a:solidFill>
              <a:schemeClr val="folHlink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,</a:t>
              </a:r>
            </a:p>
          </p:txBody>
        </p:sp>
        <p:sp>
          <p:nvSpPr>
            <p:cNvPr id="519185" name="Line 17"/>
            <p:cNvSpPr>
              <a:spLocks noChangeShapeType="1"/>
            </p:cNvSpPr>
            <p:nvPr/>
          </p:nvSpPr>
          <p:spPr bwMode="auto">
            <a:xfrm>
              <a:off x="3072" y="2928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 flipV="1">
              <a:off x="1728" y="230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9187" name="Text Box 19"/>
            <p:cNvSpPr txBox="1">
              <a:spLocks noChangeArrowheads="1"/>
            </p:cNvSpPr>
            <p:nvPr/>
          </p:nvSpPr>
          <p:spPr bwMode="auto">
            <a:xfrm>
              <a:off x="864" y="2265"/>
              <a:ext cx="7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from lexer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grpSp>
        <p:nvGrpSpPr>
          <p:cNvPr id="520213" name="Group 21"/>
          <p:cNvGrpSpPr>
            <a:grpSpLocks/>
          </p:cNvGrpSpPr>
          <p:nvPr/>
        </p:nvGrpSpPr>
        <p:grpSpPr bwMode="auto">
          <a:xfrm>
            <a:off x="2133600" y="1752600"/>
            <a:ext cx="6172200" cy="3962400"/>
            <a:chOff x="1344" y="1104"/>
            <a:chExt cx="3888" cy="2496"/>
          </a:xfrm>
        </p:grpSpPr>
        <p:sp>
          <p:nvSpPr>
            <p:cNvPr id="520195" name="Rectangle 3"/>
            <p:cNvSpPr>
              <a:spLocks noChangeArrowheads="1"/>
            </p:cNvSpPr>
            <p:nvPr/>
          </p:nvSpPr>
          <p:spPr bwMode="auto">
            <a:xfrm>
              <a:off x="2400" y="110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D</a:t>
              </a:r>
            </a:p>
          </p:txBody>
        </p:sp>
        <p:sp>
          <p:nvSpPr>
            <p:cNvPr id="520196" name="Rectangle 4"/>
            <p:cNvSpPr>
              <a:spLocks noChangeArrowheads="1"/>
            </p:cNvSpPr>
            <p:nvPr/>
          </p:nvSpPr>
          <p:spPr bwMode="auto">
            <a:xfrm>
              <a:off x="1344" y="1872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T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20197" name="Rectangle 5"/>
            <p:cNvSpPr>
              <a:spLocks noChangeArrowheads="1"/>
            </p:cNvSpPr>
            <p:nvPr/>
          </p:nvSpPr>
          <p:spPr bwMode="auto">
            <a:xfrm>
              <a:off x="2592" y="3216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id</a:t>
              </a:r>
              <a:r>
                <a:rPr lang="en-US" sz="2400" baseline="-25000"/>
                <a:t>1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20198" name="Rectangle 6"/>
            <p:cNvSpPr>
              <a:spLocks noChangeArrowheads="1"/>
            </p:cNvSpPr>
            <p:nvPr/>
          </p:nvSpPr>
          <p:spPr bwMode="auto">
            <a:xfrm>
              <a:off x="1344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float</a:t>
              </a:r>
            </a:p>
          </p:txBody>
        </p:sp>
        <p:sp>
          <p:nvSpPr>
            <p:cNvPr id="520199" name="Rectangle 7"/>
            <p:cNvSpPr>
              <a:spLocks noChangeArrowheads="1"/>
            </p:cNvSpPr>
            <p:nvPr/>
          </p:nvSpPr>
          <p:spPr bwMode="auto">
            <a:xfrm>
              <a:off x="3408" y="1872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L.type</a:t>
              </a:r>
            </a:p>
          </p:txBody>
        </p:sp>
        <p:sp>
          <p:nvSpPr>
            <p:cNvPr id="520200" name="Line 8"/>
            <p:cNvSpPr>
              <a:spLocks noChangeShapeType="1"/>
            </p:cNvSpPr>
            <p:nvPr/>
          </p:nvSpPr>
          <p:spPr bwMode="auto">
            <a:xfrm flipH="1">
              <a:off x="1824" y="1488"/>
              <a:ext cx="768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0201" name="Line 9"/>
            <p:cNvSpPr>
              <a:spLocks noChangeShapeType="1"/>
            </p:cNvSpPr>
            <p:nvPr/>
          </p:nvSpPr>
          <p:spPr bwMode="auto">
            <a:xfrm>
              <a:off x="3120" y="1488"/>
              <a:ext cx="768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0202" name="Line 10"/>
            <p:cNvSpPr>
              <a:spLocks noChangeShapeType="1"/>
            </p:cNvSpPr>
            <p:nvPr/>
          </p:nvSpPr>
          <p:spPr bwMode="auto">
            <a:xfrm>
              <a:off x="1824" y="2256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0203" name="Rectangle 11"/>
            <p:cNvSpPr>
              <a:spLocks noChangeArrowheads="1"/>
            </p:cNvSpPr>
            <p:nvPr/>
          </p:nvSpPr>
          <p:spPr bwMode="auto">
            <a:xfrm>
              <a:off x="4320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id</a:t>
              </a:r>
              <a:r>
                <a:rPr lang="en-US" sz="2400" baseline="-25000"/>
                <a:t>2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20204" name="Line 12"/>
            <p:cNvSpPr>
              <a:spLocks noChangeShapeType="1"/>
            </p:cNvSpPr>
            <p:nvPr/>
          </p:nvSpPr>
          <p:spPr bwMode="auto">
            <a:xfrm flipH="1">
              <a:off x="3024" y="2256"/>
              <a:ext cx="576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0205" name="Line 13"/>
            <p:cNvSpPr>
              <a:spLocks noChangeShapeType="1"/>
            </p:cNvSpPr>
            <p:nvPr/>
          </p:nvSpPr>
          <p:spPr bwMode="auto">
            <a:xfrm>
              <a:off x="4128" y="2256"/>
              <a:ext cx="672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0206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L.type</a:t>
              </a:r>
            </a:p>
          </p:txBody>
        </p:sp>
        <p:sp>
          <p:nvSpPr>
            <p:cNvPr id="520207" name="Line 15"/>
            <p:cNvSpPr>
              <a:spLocks noChangeShapeType="1"/>
            </p:cNvSpPr>
            <p:nvPr/>
          </p:nvSpPr>
          <p:spPr bwMode="auto">
            <a:xfrm>
              <a:off x="3888" y="2256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0208" name="Rectangle 16"/>
            <p:cNvSpPr>
              <a:spLocks noChangeArrowheads="1"/>
            </p:cNvSpPr>
            <p:nvPr/>
          </p:nvSpPr>
          <p:spPr bwMode="auto">
            <a:xfrm>
              <a:off x="3648" y="2544"/>
              <a:ext cx="480" cy="384"/>
            </a:xfrm>
            <a:prstGeom prst="rect">
              <a:avLst/>
            </a:prstGeom>
            <a:solidFill>
              <a:schemeClr val="folHlink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,</a:t>
              </a:r>
            </a:p>
          </p:txBody>
        </p:sp>
        <p:sp>
          <p:nvSpPr>
            <p:cNvPr id="520209" name="Line 17"/>
            <p:cNvSpPr>
              <a:spLocks noChangeShapeType="1"/>
            </p:cNvSpPr>
            <p:nvPr/>
          </p:nvSpPr>
          <p:spPr bwMode="auto">
            <a:xfrm>
              <a:off x="3072" y="2928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0210" name="Line 18"/>
            <p:cNvSpPr>
              <a:spLocks noChangeShapeType="1"/>
            </p:cNvSpPr>
            <p:nvPr/>
          </p:nvSpPr>
          <p:spPr bwMode="auto">
            <a:xfrm flipV="1">
              <a:off x="1728" y="230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0211" name="Line 19"/>
            <p:cNvSpPr>
              <a:spLocks noChangeShapeType="1"/>
            </p:cNvSpPr>
            <p:nvPr/>
          </p:nvSpPr>
          <p:spPr bwMode="auto">
            <a:xfrm>
              <a:off x="2352" y="2016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0212" name="Text Box 20"/>
            <p:cNvSpPr txBox="1">
              <a:spLocks noChangeArrowheads="1"/>
            </p:cNvSpPr>
            <p:nvPr/>
          </p:nvSpPr>
          <p:spPr bwMode="auto">
            <a:xfrm>
              <a:off x="2450" y="1785"/>
              <a:ext cx="66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inherited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grpSp>
        <p:nvGrpSpPr>
          <p:cNvPr id="521239" name="Group 23"/>
          <p:cNvGrpSpPr>
            <a:grpSpLocks/>
          </p:cNvGrpSpPr>
          <p:nvPr/>
        </p:nvGrpSpPr>
        <p:grpSpPr bwMode="auto">
          <a:xfrm>
            <a:off x="2133600" y="1752600"/>
            <a:ext cx="6470650" cy="3962400"/>
            <a:chOff x="1344" y="1104"/>
            <a:chExt cx="4076" cy="2496"/>
          </a:xfrm>
        </p:grpSpPr>
        <p:sp>
          <p:nvSpPr>
            <p:cNvPr id="521219" name="Rectangle 3"/>
            <p:cNvSpPr>
              <a:spLocks noChangeArrowheads="1"/>
            </p:cNvSpPr>
            <p:nvPr/>
          </p:nvSpPr>
          <p:spPr bwMode="auto">
            <a:xfrm>
              <a:off x="2400" y="110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D</a:t>
              </a:r>
            </a:p>
          </p:txBody>
        </p:sp>
        <p:sp>
          <p:nvSpPr>
            <p:cNvPr id="521220" name="Rectangle 4"/>
            <p:cNvSpPr>
              <a:spLocks noChangeArrowheads="1"/>
            </p:cNvSpPr>
            <p:nvPr/>
          </p:nvSpPr>
          <p:spPr bwMode="auto">
            <a:xfrm>
              <a:off x="1344" y="1872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T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21221" name="Rectangle 5"/>
            <p:cNvSpPr>
              <a:spLocks noChangeArrowheads="1"/>
            </p:cNvSpPr>
            <p:nvPr/>
          </p:nvSpPr>
          <p:spPr bwMode="auto">
            <a:xfrm>
              <a:off x="2592" y="3216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id</a:t>
              </a:r>
              <a:r>
                <a:rPr lang="en-US" sz="2400" baseline="-25000"/>
                <a:t>1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21222" name="Rectangle 6"/>
            <p:cNvSpPr>
              <a:spLocks noChangeArrowheads="1"/>
            </p:cNvSpPr>
            <p:nvPr/>
          </p:nvSpPr>
          <p:spPr bwMode="auto">
            <a:xfrm>
              <a:off x="1344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float</a:t>
              </a:r>
            </a:p>
          </p:txBody>
        </p:sp>
        <p:sp>
          <p:nvSpPr>
            <p:cNvPr id="521223" name="Rectangle 7"/>
            <p:cNvSpPr>
              <a:spLocks noChangeArrowheads="1"/>
            </p:cNvSpPr>
            <p:nvPr/>
          </p:nvSpPr>
          <p:spPr bwMode="auto">
            <a:xfrm>
              <a:off x="3408" y="1872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L.type</a:t>
              </a:r>
            </a:p>
          </p:txBody>
        </p:sp>
        <p:sp>
          <p:nvSpPr>
            <p:cNvPr id="521224" name="Line 8"/>
            <p:cNvSpPr>
              <a:spLocks noChangeShapeType="1"/>
            </p:cNvSpPr>
            <p:nvPr/>
          </p:nvSpPr>
          <p:spPr bwMode="auto">
            <a:xfrm flipH="1">
              <a:off x="1824" y="1488"/>
              <a:ext cx="768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1225" name="Line 9"/>
            <p:cNvSpPr>
              <a:spLocks noChangeShapeType="1"/>
            </p:cNvSpPr>
            <p:nvPr/>
          </p:nvSpPr>
          <p:spPr bwMode="auto">
            <a:xfrm>
              <a:off x="3120" y="1488"/>
              <a:ext cx="768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1824" y="2256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4320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id</a:t>
              </a:r>
              <a:r>
                <a:rPr lang="en-US" sz="2400" baseline="-25000"/>
                <a:t>2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21228" name="Line 12"/>
            <p:cNvSpPr>
              <a:spLocks noChangeShapeType="1"/>
            </p:cNvSpPr>
            <p:nvPr/>
          </p:nvSpPr>
          <p:spPr bwMode="auto">
            <a:xfrm flipH="1">
              <a:off x="3024" y="2256"/>
              <a:ext cx="576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1229" name="Line 13"/>
            <p:cNvSpPr>
              <a:spLocks noChangeShapeType="1"/>
            </p:cNvSpPr>
            <p:nvPr/>
          </p:nvSpPr>
          <p:spPr bwMode="auto">
            <a:xfrm>
              <a:off x="4128" y="2256"/>
              <a:ext cx="672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1230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L.type</a:t>
              </a:r>
            </a:p>
          </p:txBody>
        </p:sp>
        <p:sp>
          <p:nvSpPr>
            <p:cNvPr id="521231" name="Line 15"/>
            <p:cNvSpPr>
              <a:spLocks noChangeShapeType="1"/>
            </p:cNvSpPr>
            <p:nvPr/>
          </p:nvSpPr>
          <p:spPr bwMode="auto">
            <a:xfrm>
              <a:off x="3888" y="2256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1232" name="Rectangle 16"/>
            <p:cNvSpPr>
              <a:spLocks noChangeArrowheads="1"/>
            </p:cNvSpPr>
            <p:nvPr/>
          </p:nvSpPr>
          <p:spPr bwMode="auto">
            <a:xfrm>
              <a:off x="3648" y="2544"/>
              <a:ext cx="480" cy="384"/>
            </a:xfrm>
            <a:prstGeom prst="rect">
              <a:avLst/>
            </a:prstGeom>
            <a:solidFill>
              <a:schemeClr val="folHlink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,</a:t>
              </a:r>
            </a:p>
          </p:txBody>
        </p:sp>
        <p:sp>
          <p:nvSpPr>
            <p:cNvPr id="521233" name="Line 17"/>
            <p:cNvSpPr>
              <a:spLocks noChangeShapeType="1"/>
            </p:cNvSpPr>
            <p:nvPr/>
          </p:nvSpPr>
          <p:spPr bwMode="auto">
            <a:xfrm>
              <a:off x="3072" y="2928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1234" name="Line 18"/>
            <p:cNvSpPr>
              <a:spLocks noChangeShapeType="1"/>
            </p:cNvSpPr>
            <p:nvPr/>
          </p:nvSpPr>
          <p:spPr bwMode="auto">
            <a:xfrm flipV="1">
              <a:off x="1728" y="230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1235" name="Line 19"/>
            <p:cNvSpPr>
              <a:spLocks noChangeShapeType="1"/>
            </p:cNvSpPr>
            <p:nvPr/>
          </p:nvSpPr>
          <p:spPr bwMode="auto">
            <a:xfrm>
              <a:off x="2352" y="2016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1236" name="Line 20"/>
            <p:cNvSpPr>
              <a:spLocks noChangeShapeType="1"/>
            </p:cNvSpPr>
            <p:nvPr/>
          </p:nvSpPr>
          <p:spPr bwMode="auto">
            <a:xfrm flipH="1">
              <a:off x="2880" y="2208"/>
              <a:ext cx="43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1237" name="Line 21"/>
            <p:cNvSpPr>
              <a:spLocks noChangeShapeType="1"/>
            </p:cNvSpPr>
            <p:nvPr/>
          </p:nvSpPr>
          <p:spPr bwMode="auto">
            <a:xfrm>
              <a:off x="4464" y="2208"/>
              <a:ext cx="57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1238" name="Text Box 22"/>
            <p:cNvSpPr txBox="1">
              <a:spLocks noChangeArrowheads="1"/>
            </p:cNvSpPr>
            <p:nvPr/>
          </p:nvSpPr>
          <p:spPr bwMode="auto">
            <a:xfrm>
              <a:off x="4752" y="2112"/>
              <a:ext cx="66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inherited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grpSp>
        <p:nvGrpSpPr>
          <p:cNvPr id="522264" name="Group 24"/>
          <p:cNvGrpSpPr>
            <a:grpSpLocks/>
          </p:cNvGrpSpPr>
          <p:nvPr/>
        </p:nvGrpSpPr>
        <p:grpSpPr bwMode="auto">
          <a:xfrm>
            <a:off x="2133600" y="1752600"/>
            <a:ext cx="6172200" cy="3962400"/>
            <a:chOff x="1344" y="1104"/>
            <a:chExt cx="3888" cy="2496"/>
          </a:xfrm>
        </p:grpSpPr>
        <p:sp>
          <p:nvSpPr>
            <p:cNvPr id="522243" name="Rectangle 3"/>
            <p:cNvSpPr>
              <a:spLocks noChangeArrowheads="1"/>
            </p:cNvSpPr>
            <p:nvPr/>
          </p:nvSpPr>
          <p:spPr bwMode="auto">
            <a:xfrm>
              <a:off x="2400" y="110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D</a:t>
              </a:r>
            </a:p>
          </p:txBody>
        </p:sp>
        <p:sp>
          <p:nvSpPr>
            <p:cNvPr id="522244" name="Rectangle 4"/>
            <p:cNvSpPr>
              <a:spLocks noChangeArrowheads="1"/>
            </p:cNvSpPr>
            <p:nvPr/>
          </p:nvSpPr>
          <p:spPr bwMode="auto">
            <a:xfrm>
              <a:off x="1344" y="1872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T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22245" name="Rectangle 5"/>
            <p:cNvSpPr>
              <a:spLocks noChangeArrowheads="1"/>
            </p:cNvSpPr>
            <p:nvPr/>
          </p:nvSpPr>
          <p:spPr bwMode="auto">
            <a:xfrm>
              <a:off x="2592" y="3216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id</a:t>
              </a:r>
              <a:r>
                <a:rPr lang="en-US" sz="2400" baseline="-25000"/>
                <a:t>1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22246" name="Rectangle 6"/>
            <p:cNvSpPr>
              <a:spLocks noChangeArrowheads="1"/>
            </p:cNvSpPr>
            <p:nvPr/>
          </p:nvSpPr>
          <p:spPr bwMode="auto">
            <a:xfrm>
              <a:off x="1344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float</a:t>
              </a:r>
            </a:p>
          </p:txBody>
        </p:sp>
        <p:sp>
          <p:nvSpPr>
            <p:cNvPr id="522247" name="Rectangle 7"/>
            <p:cNvSpPr>
              <a:spLocks noChangeArrowheads="1"/>
            </p:cNvSpPr>
            <p:nvPr/>
          </p:nvSpPr>
          <p:spPr bwMode="auto">
            <a:xfrm>
              <a:off x="3408" y="1872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L.type</a:t>
              </a:r>
            </a:p>
          </p:txBody>
        </p:sp>
        <p:sp>
          <p:nvSpPr>
            <p:cNvPr id="522248" name="Line 8"/>
            <p:cNvSpPr>
              <a:spLocks noChangeShapeType="1"/>
            </p:cNvSpPr>
            <p:nvPr/>
          </p:nvSpPr>
          <p:spPr bwMode="auto">
            <a:xfrm flipH="1">
              <a:off x="1824" y="1488"/>
              <a:ext cx="768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2249" name="Line 9"/>
            <p:cNvSpPr>
              <a:spLocks noChangeShapeType="1"/>
            </p:cNvSpPr>
            <p:nvPr/>
          </p:nvSpPr>
          <p:spPr bwMode="auto">
            <a:xfrm>
              <a:off x="3120" y="1488"/>
              <a:ext cx="768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2250" name="Line 10"/>
            <p:cNvSpPr>
              <a:spLocks noChangeShapeType="1"/>
            </p:cNvSpPr>
            <p:nvPr/>
          </p:nvSpPr>
          <p:spPr bwMode="auto">
            <a:xfrm>
              <a:off x="1824" y="2256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2251" name="Rectangle 11"/>
            <p:cNvSpPr>
              <a:spLocks noChangeArrowheads="1"/>
            </p:cNvSpPr>
            <p:nvPr/>
          </p:nvSpPr>
          <p:spPr bwMode="auto">
            <a:xfrm>
              <a:off x="4320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id</a:t>
              </a:r>
              <a:r>
                <a:rPr lang="en-US" sz="2400" baseline="-25000"/>
                <a:t>2</a:t>
              </a:r>
              <a:r>
                <a:rPr lang="en-US" sz="2400"/>
                <a:t>.</a:t>
              </a:r>
              <a:r>
                <a:rPr lang="en-US" sz="2400" i="1"/>
                <a:t>type</a:t>
              </a:r>
            </a:p>
          </p:txBody>
        </p:sp>
        <p:sp>
          <p:nvSpPr>
            <p:cNvPr id="522252" name="Line 12"/>
            <p:cNvSpPr>
              <a:spLocks noChangeShapeType="1"/>
            </p:cNvSpPr>
            <p:nvPr/>
          </p:nvSpPr>
          <p:spPr bwMode="auto">
            <a:xfrm flipH="1">
              <a:off x="3024" y="2256"/>
              <a:ext cx="576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2253" name="Line 13"/>
            <p:cNvSpPr>
              <a:spLocks noChangeShapeType="1"/>
            </p:cNvSpPr>
            <p:nvPr/>
          </p:nvSpPr>
          <p:spPr bwMode="auto">
            <a:xfrm>
              <a:off x="4128" y="2256"/>
              <a:ext cx="672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22254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91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i="1"/>
                <a:t>L.type</a:t>
              </a:r>
            </a:p>
          </p:txBody>
        </p:sp>
        <p:sp>
          <p:nvSpPr>
            <p:cNvPr id="522255" name="Line 15"/>
            <p:cNvSpPr>
              <a:spLocks noChangeShapeType="1"/>
            </p:cNvSpPr>
            <p:nvPr/>
          </p:nvSpPr>
          <p:spPr bwMode="auto">
            <a:xfrm>
              <a:off x="3888" y="2256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256" name="Rectangle 16"/>
            <p:cNvSpPr>
              <a:spLocks noChangeArrowheads="1"/>
            </p:cNvSpPr>
            <p:nvPr/>
          </p:nvSpPr>
          <p:spPr bwMode="auto">
            <a:xfrm>
              <a:off x="3648" y="2544"/>
              <a:ext cx="480" cy="384"/>
            </a:xfrm>
            <a:prstGeom prst="rect">
              <a:avLst/>
            </a:prstGeom>
            <a:solidFill>
              <a:schemeClr val="folHlink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,</a:t>
              </a:r>
            </a:p>
          </p:txBody>
        </p:sp>
        <p:sp>
          <p:nvSpPr>
            <p:cNvPr id="522257" name="Line 17"/>
            <p:cNvSpPr>
              <a:spLocks noChangeShapeType="1"/>
            </p:cNvSpPr>
            <p:nvPr/>
          </p:nvSpPr>
          <p:spPr bwMode="auto">
            <a:xfrm>
              <a:off x="3072" y="2928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258" name="Line 18"/>
            <p:cNvSpPr>
              <a:spLocks noChangeShapeType="1"/>
            </p:cNvSpPr>
            <p:nvPr/>
          </p:nvSpPr>
          <p:spPr bwMode="auto">
            <a:xfrm flipV="1">
              <a:off x="1728" y="230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259" name="Line 19"/>
            <p:cNvSpPr>
              <a:spLocks noChangeShapeType="1"/>
            </p:cNvSpPr>
            <p:nvPr/>
          </p:nvSpPr>
          <p:spPr bwMode="auto">
            <a:xfrm>
              <a:off x="2352" y="2016"/>
              <a:ext cx="9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260" name="Line 20"/>
            <p:cNvSpPr>
              <a:spLocks noChangeShapeType="1"/>
            </p:cNvSpPr>
            <p:nvPr/>
          </p:nvSpPr>
          <p:spPr bwMode="auto">
            <a:xfrm flipH="1">
              <a:off x="2880" y="2208"/>
              <a:ext cx="43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261" name="Line 21"/>
            <p:cNvSpPr>
              <a:spLocks noChangeShapeType="1"/>
            </p:cNvSpPr>
            <p:nvPr/>
          </p:nvSpPr>
          <p:spPr bwMode="auto">
            <a:xfrm>
              <a:off x="4464" y="2208"/>
              <a:ext cx="57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262" name="Line 22"/>
            <p:cNvSpPr>
              <a:spLocks noChangeShapeType="1"/>
            </p:cNvSpPr>
            <p:nvPr/>
          </p:nvSpPr>
          <p:spPr bwMode="auto">
            <a:xfrm flipV="1">
              <a:off x="2928" y="297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22263" name="Text Box 23"/>
            <p:cNvSpPr txBox="1">
              <a:spLocks noChangeArrowheads="1"/>
            </p:cNvSpPr>
            <p:nvPr/>
          </p:nvSpPr>
          <p:spPr bwMode="auto">
            <a:xfrm>
              <a:off x="2208" y="2937"/>
              <a:ext cx="668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inherited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Expression Tree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will describe how to build an AST for an expression.</a:t>
            </a:r>
          </a:p>
          <a:p>
            <a:pPr>
              <a:lnSpc>
                <a:spcPct val="90000"/>
              </a:lnSpc>
            </a:pPr>
            <a:r>
              <a:rPr lang="en-US"/>
              <a:t>We will use TreeNode constructors similar to the following.</a:t>
            </a:r>
          </a:p>
          <a:p>
            <a:pPr lvl="1">
              <a:lnSpc>
                <a:spcPct val="90000"/>
              </a:lnSpc>
            </a:pPr>
            <a:r>
              <a:rPr lang="en-US"/>
              <a:t>TreeNode(</a:t>
            </a:r>
            <a:r>
              <a:rPr lang="en-US" i="1"/>
              <a:t>op</a:t>
            </a:r>
            <a:r>
              <a:rPr lang="en-US"/>
              <a:t>, </a:t>
            </a:r>
            <a:r>
              <a:rPr lang="en-US" i="1"/>
              <a:t>left</a:t>
            </a:r>
            <a:r>
              <a:rPr lang="en-US"/>
              <a:t>, </a:t>
            </a:r>
            <a:r>
              <a:rPr lang="en-US" i="1"/>
              <a:t>right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</a:pPr>
            <a:r>
              <a:rPr lang="en-US"/>
              <a:t>Join two existing trees, placing </a:t>
            </a:r>
            <a:r>
              <a:rPr lang="en-US" i="1"/>
              <a:t>op</a:t>
            </a:r>
            <a:r>
              <a:rPr lang="en-US"/>
              <a:t> at the root node.</a:t>
            </a:r>
          </a:p>
          <a:p>
            <a:pPr lvl="1">
              <a:lnSpc>
                <a:spcPct val="90000"/>
              </a:lnSpc>
            </a:pPr>
            <a:r>
              <a:rPr lang="en-US"/>
              <a:t>TreeNode(</a:t>
            </a:r>
            <a:r>
              <a:rPr lang="en-US" b="1"/>
              <a:t>id</a:t>
            </a:r>
            <a:r>
              <a:rPr lang="en-US"/>
              <a:t>, </a:t>
            </a:r>
            <a:r>
              <a:rPr lang="en-US" i="1"/>
              <a:t>entry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</a:pPr>
            <a:r>
              <a:rPr lang="en-US"/>
              <a:t>Create a single-node tree with </a:t>
            </a:r>
            <a:r>
              <a:rPr lang="en-US" b="1"/>
              <a:t>id</a:t>
            </a:r>
            <a:r>
              <a:rPr lang="en-US"/>
              <a:t> at the root node.</a:t>
            </a:r>
          </a:p>
          <a:p>
            <a:pPr lvl="1">
              <a:lnSpc>
                <a:spcPct val="90000"/>
              </a:lnSpc>
            </a:pPr>
            <a:r>
              <a:rPr lang="en-US"/>
              <a:t>TreeNode(</a:t>
            </a:r>
            <a:r>
              <a:rPr lang="en-US" b="1"/>
              <a:t>num</a:t>
            </a:r>
            <a:r>
              <a:rPr lang="en-US"/>
              <a:t>, </a:t>
            </a:r>
            <a:r>
              <a:rPr lang="en-US" i="1"/>
              <a:t>value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</a:pPr>
            <a:r>
              <a:rPr lang="en-US"/>
              <a:t>Create a single-node tree with </a:t>
            </a:r>
            <a:r>
              <a:rPr lang="en-US" b="1"/>
              <a:t>num</a:t>
            </a:r>
            <a:r>
              <a:rPr lang="en-US"/>
              <a:t> at the root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Expression Tree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construct a tree for the expression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a - 4 + c</a:t>
            </a:r>
          </a:p>
          <a:p>
            <a:pPr>
              <a:buFont typeface="Wingdings" pitchFamily="2" charset="2"/>
              <a:buNone/>
            </a:pPr>
            <a:r>
              <a:rPr lang="en-US"/>
              <a:t>	we do the following:</a:t>
            </a:r>
          </a:p>
          <a:p>
            <a:pPr lvl="1"/>
            <a:r>
              <a:rPr lang="en-US" i="1"/>
              <a:t>tree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n-US" b="1"/>
              <a:t>new</a:t>
            </a:r>
            <a:r>
              <a:rPr lang="en-US"/>
              <a:t> TreeNode(</a:t>
            </a:r>
            <a:r>
              <a:rPr lang="en-US" b="1"/>
              <a:t>id</a:t>
            </a:r>
            <a:r>
              <a:rPr lang="en-US"/>
              <a:t>, </a:t>
            </a:r>
            <a:r>
              <a:rPr lang="en-US" i="1"/>
              <a:t>idEntry</a:t>
            </a:r>
            <a:r>
              <a:rPr lang="en-US" i="1" baseline="-25000"/>
              <a:t>a</a:t>
            </a:r>
            <a:r>
              <a:rPr lang="en-US"/>
              <a:t>)</a:t>
            </a:r>
          </a:p>
          <a:p>
            <a:pPr lvl="1"/>
            <a:r>
              <a:rPr lang="en-US" i="1"/>
              <a:t>tree</a:t>
            </a:r>
            <a:r>
              <a:rPr lang="en-US" baseline="-25000"/>
              <a:t>2</a:t>
            </a:r>
            <a:r>
              <a:rPr lang="en-US"/>
              <a:t> = </a:t>
            </a:r>
            <a:r>
              <a:rPr lang="en-US" b="1"/>
              <a:t>new</a:t>
            </a:r>
            <a:r>
              <a:rPr lang="en-US"/>
              <a:t> TreeNode(</a:t>
            </a:r>
            <a:r>
              <a:rPr lang="en-US" b="1"/>
              <a:t>num</a:t>
            </a:r>
            <a:r>
              <a:rPr lang="en-US"/>
              <a:t>, 4)</a:t>
            </a:r>
          </a:p>
          <a:p>
            <a:pPr lvl="1"/>
            <a:r>
              <a:rPr lang="en-US" i="1"/>
              <a:t>tree</a:t>
            </a:r>
            <a:r>
              <a:rPr lang="en-US" baseline="-25000"/>
              <a:t>3</a:t>
            </a:r>
            <a:r>
              <a:rPr lang="en-US"/>
              <a:t> = </a:t>
            </a:r>
            <a:r>
              <a:rPr lang="en-US" b="1"/>
              <a:t>new</a:t>
            </a:r>
            <a:r>
              <a:rPr lang="en-US"/>
              <a:t> TreeNode(</a:t>
            </a:r>
            <a:r>
              <a:rPr lang="en-US" b="1"/>
              <a:t>minus</a:t>
            </a:r>
            <a:r>
              <a:rPr lang="en-US"/>
              <a:t>, </a:t>
            </a:r>
            <a:r>
              <a:rPr lang="en-US" i="1"/>
              <a:t>tree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tree</a:t>
            </a:r>
            <a:r>
              <a:rPr lang="en-US" baseline="-25000"/>
              <a:t>2</a:t>
            </a:r>
            <a:r>
              <a:rPr lang="en-US"/>
              <a:t>)</a:t>
            </a:r>
          </a:p>
          <a:p>
            <a:pPr lvl="1"/>
            <a:r>
              <a:rPr lang="en-US" i="1"/>
              <a:t>tree</a:t>
            </a:r>
            <a:r>
              <a:rPr lang="en-US" baseline="-25000"/>
              <a:t>4</a:t>
            </a:r>
            <a:r>
              <a:rPr lang="en-US"/>
              <a:t> = </a:t>
            </a:r>
            <a:r>
              <a:rPr lang="en-US" b="1"/>
              <a:t>new</a:t>
            </a:r>
            <a:r>
              <a:rPr lang="en-US"/>
              <a:t> TreeNode(</a:t>
            </a:r>
            <a:r>
              <a:rPr lang="en-US" b="1"/>
              <a:t>id</a:t>
            </a:r>
            <a:r>
              <a:rPr lang="en-US"/>
              <a:t>, </a:t>
            </a:r>
            <a:r>
              <a:rPr lang="en-US" i="1"/>
              <a:t>idEntry</a:t>
            </a:r>
            <a:r>
              <a:rPr lang="en-US" i="1" baseline="-25000"/>
              <a:t>c</a:t>
            </a:r>
            <a:r>
              <a:rPr lang="en-US"/>
              <a:t>)</a:t>
            </a:r>
          </a:p>
          <a:p>
            <a:pPr lvl="1"/>
            <a:r>
              <a:rPr lang="en-US" i="1"/>
              <a:t>tree</a:t>
            </a:r>
            <a:r>
              <a:rPr lang="en-US" baseline="-25000"/>
              <a:t>5</a:t>
            </a:r>
            <a:r>
              <a:rPr lang="en-US"/>
              <a:t> = </a:t>
            </a:r>
            <a:r>
              <a:rPr lang="en-US" b="1"/>
              <a:t>new</a:t>
            </a:r>
            <a:r>
              <a:rPr lang="en-US"/>
              <a:t> TreeNode(</a:t>
            </a:r>
            <a:r>
              <a:rPr lang="en-US" b="1"/>
              <a:t>plus</a:t>
            </a:r>
            <a:r>
              <a:rPr lang="en-US"/>
              <a:t>, </a:t>
            </a:r>
            <a:r>
              <a:rPr lang="en-US" i="1"/>
              <a:t>tree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tree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Expression Tree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848600" cy="4411662"/>
          </a:xfrm>
        </p:spPr>
        <p:txBody>
          <a:bodyPr/>
          <a:lstStyle/>
          <a:p>
            <a:r>
              <a:rPr lang="en-US" sz="2600"/>
              <a:t>The semantic rules would be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</a:t>
            </a:r>
          </a:p>
        </p:txBody>
      </p:sp>
      <p:graphicFrame>
        <p:nvGraphicFramePr>
          <p:cNvPr id="457772" name="Group 44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924800" cy="2819400"/>
        </p:xfrm>
        <a:graphic>
          <a:graphicData uri="http://schemas.openxmlformats.org/drawingml/2006/table">
            <a:tbl>
              <a:tblPr/>
              <a:tblGrid>
                <a:gridCol w="2209800"/>
                <a:gridCol w="5715000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Semantic 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TreeNode(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plus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TreeNode(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minus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TreeNode(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entry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TreeNode(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8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</a:t>
            </a:r>
            <a:r>
              <a:rPr lang="en-US" i="1"/>
              <a:t>abstract syntax tree</a:t>
            </a:r>
            <a:r>
              <a:rPr lang="en-US"/>
              <a:t> (AST) shows the </a:t>
            </a:r>
            <a:r>
              <a:rPr lang="en-US" i="1"/>
              <a:t>logical</a:t>
            </a:r>
            <a:r>
              <a:rPr lang="en-US"/>
              <a:t> structure of the statement.</a:t>
            </a:r>
          </a:p>
          <a:p>
            <a:pPr>
              <a:lnSpc>
                <a:spcPct val="90000"/>
              </a:lnSpc>
            </a:pPr>
            <a:r>
              <a:rPr lang="en-US"/>
              <a:t>Each node represents an action to be taken by the program.</a:t>
            </a:r>
          </a:p>
          <a:p>
            <a:pPr>
              <a:lnSpc>
                <a:spcPct val="90000"/>
              </a:lnSpc>
            </a:pPr>
            <a:r>
              <a:rPr lang="en-US"/>
              <a:t>The syntax tree may introduce operations that were not in the source code or the grammar.</a:t>
            </a:r>
          </a:p>
          <a:p>
            <a:pPr lvl="1">
              <a:lnSpc>
                <a:spcPct val="90000"/>
              </a:lnSpc>
            </a:pPr>
            <a:r>
              <a:rPr lang="en-US"/>
              <a:t>Dereferencing operations.</a:t>
            </a:r>
          </a:p>
          <a:p>
            <a:pPr lvl="1">
              <a:lnSpc>
                <a:spcPct val="90000"/>
              </a:lnSpc>
            </a:pPr>
            <a:r>
              <a:rPr lang="en-US"/>
              <a:t>Type-casting operations.</a:t>
            </a:r>
          </a:p>
          <a:p>
            <a:pPr lvl="1">
              <a:lnSpc>
                <a:spcPct val="90000"/>
              </a:lnSpc>
            </a:pPr>
            <a:r>
              <a:rPr lang="en-US"/>
              <a:t>Jump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Trees vs. Parse Trees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r>
              <a:rPr lang="en-US"/>
              <a:t>Consider the statement a = 2*b + c;</a:t>
            </a:r>
          </a:p>
        </p:txBody>
      </p:sp>
      <p:grpSp>
        <p:nvGrpSpPr>
          <p:cNvPr id="514104" name="Group 56"/>
          <p:cNvGrpSpPr>
            <a:grpSpLocks/>
          </p:cNvGrpSpPr>
          <p:nvPr/>
        </p:nvGrpSpPr>
        <p:grpSpPr bwMode="auto">
          <a:xfrm>
            <a:off x="1066800" y="2514600"/>
            <a:ext cx="2898775" cy="2921000"/>
            <a:chOff x="672" y="1584"/>
            <a:chExt cx="1826" cy="1840"/>
          </a:xfrm>
        </p:grpSpPr>
        <p:sp>
          <p:nvSpPr>
            <p:cNvPr id="514052" name="Text Box 4"/>
            <p:cNvSpPr txBox="1">
              <a:spLocks noChangeArrowheads="1"/>
            </p:cNvSpPr>
            <p:nvPr/>
          </p:nvSpPr>
          <p:spPr bwMode="auto">
            <a:xfrm>
              <a:off x="1190" y="1584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stmt</a:t>
              </a:r>
            </a:p>
          </p:txBody>
        </p:sp>
        <p:sp>
          <p:nvSpPr>
            <p:cNvPr id="514053" name="Text Box 5"/>
            <p:cNvSpPr txBox="1">
              <a:spLocks noChangeArrowheads="1"/>
            </p:cNvSpPr>
            <p:nvPr/>
          </p:nvSpPr>
          <p:spPr bwMode="auto">
            <a:xfrm>
              <a:off x="672" y="1954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l-val</a:t>
              </a:r>
            </a:p>
          </p:txBody>
        </p:sp>
        <p:sp>
          <p:nvSpPr>
            <p:cNvPr id="514054" name="Text Box 6"/>
            <p:cNvSpPr txBox="1">
              <a:spLocks noChangeArrowheads="1"/>
            </p:cNvSpPr>
            <p:nvPr/>
          </p:nvSpPr>
          <p:spPr bwMode="auto">
            <a:xfrm>
              <a:off x="1286" y="195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=</a:t>
              </a:r>
            </a:p>
          </p:txBody>
        </p:sp>
        <p:sp>
          <p:nvSpPr>
            <p:cNvPr id="514055" name="Text Box 7"/>
            <p:cNvSpPr txBox="1">
              <a:spLocks noChangeArrowheads="1"/>
            </p:cNvSpPr>
            <p:nvPr/>
          </p:nvSpPr>
          <p:spPr bwMode="auto">
            <a:xfrm>
              <a:off x="1674" y="1954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expr</a:t>
              </a:r>
            </a:p>
          </p:txBody>
        </p:sp>
        <p:sp>
          <p:nvSpPr>
            <p:cNvPr id="514056" name="Text Box 8"/>
            <p:cNvSpPr txBox="1">
              <a:spLocks noChangeArrowheads="1"/>
            </p:cNvSpPr>
            <p:nvPr/>
          </p:nvSpPr>
          <p:spPr bwMode="auto">
            <a:xfrm>
              <a:off x="2342" y="194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;</a:t>
              </a:r>
            </a:p>
          </p:txBody>
        </p:sp>
        <p:sp>
          <p:nvSpPr>
            <p:cNvPr id="514059" name="Text Box 11"/>
            <p:cNvSpPr txBox="1">
              <a:spLocks noChangeArrowheads="1"/>
            </p:cNvSpPr>
            <p:nvPr/>
          </p:nvSpPr>
          <p:spPr bwMode="auto">
            <a:xfrm>
              <a:off x="1776" y="2377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514060" name="Text Box 12"/>
            <p:cNvSpPr txBox="1">
              <a:spLocks noChangeArrowheads="1"/>
            </p:cNvSpPr>
            <p:nvPr/>
          </p:nvSpPr>
          <p:spPr bwMode="auto">
            <a:xfrm>
              <a:off x="2020" y="2377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expr</a:t>
              </a:r>
            </a:p>
          </p:txBody>
        </p:sp>
        <p:sp>
          <p:nvSpPr>
            <p:cNvPr id="514061" name="Text Box 13"/>
            <p:cNvSpPr txBox="1">
              <a:spLocks noChangeArrowheads="1"/>
            </p:cNvSpPr>
            <p:nvPr/>
          </p:nvSpPr>
          <p:spPr bwMode="auto">
            <a:xfrm>
              <a:off x="1012" y="2809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expr</a:t>
              </a:r>
            </a:p>
          </p:txBody>
        </p:sp>
        <p:sp>
          <p:nvSpPr>
            <p:cNvPr id="514062" name="Text Box 14"/>
            <p:cNvSpPr txBox="1">
              <a:spLocks noChangeArrowheads="1"/>
            </p:cNvSpPr>
            <p:nvPr/>
          </p:nvSpPr>
          <p:spPr bwMode="auto">
            <a:xfrm>
              <a:off x="1392" y="280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*</a:t>
              </a:r>
            </a:p>
          </p:txBody>
        </p:sp>
        <p:sp>
          <p:nvSpPr>
            <p:cNvPr id="514063" name="Text Box 15"/>
            <p:cNvSpPr txBox="1">
              <a:spLocks noChangeArrowheads="1"/>
            </p:cNvSpPr>
            <p:nvPr/>
          </p:nvSpPr>
          <p:spPr bwMode="auto">
            <a:xfrm>
              <a:off x="1568" y="2809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expr</a:t>
              </a:r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1008" y="3193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num</a:t>
              </a:r>
            </a:p>
          </p:txBody>
        </p:sp>
        <p:sp>
          <p:nvSpPr>
            <p:cNvPr id="514065" name="Text Box 17"/>
            <p:cNvSpPr txBox="1">
              <a:spLocks noChangeArrowheads="1"/>
            </p:cNvSpPr>
            <p:nvPr/>
          </p:nvSpPr>
          <p:spPr bwMode="auto">
            <a:xfrm>
              <a:off x="1680" y="3193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id</a:t>
              </a:r>
            </a:p>
          </p:txBody>
        </p:sp>
        <p:sp>
          <p:nvSpPr>
            <p:cNvPr id="514066" name="Text Box 18"/>
            <p:cNvSpPr txBox="1">
              <a:spLocks noChangeArrowheads="1"/>
            </p:cNvSpPr>
            <p:nvPr/>
          </p:nvSpPr>
          <p:spPr bwMode="auto">
            <a:xfrm>
              <a:off x="2112" y="280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id</a:t>
              </a:r>
            </a:p>
          </p:txBody>
        </p:sp>
        <p:sp>
          <p:nvSpPr>
            <p:cNvPr id="514067" name="Text Box 19"/>
            <p:cNvSpPr txBox="1">
              <a:spLocks noChangeArrowheads="1"/>
            </p:cNvSpPr>
            <p:nvPr/>
          </p:nvSpPr>
          <p:spPr bwMode="auto">
            <a:xfrm>
              <a:off x="1300" y="2377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expr</a:t>
              </a:r>
            </a:p>
          </p:txBody>
        </p:sp>
        <p:sp>
          <p:nvSpPr>
            <p:cNvPr id="514068" name="Text Box 20"/>
            <p:cNvSpPr txBox="1">
              <a:spLocks noChangeArrowheads="1"/>
            </p:cNvSpPr>
            <p:nvPr/>
          </p:nvSpPr>
          <p:spPr bwMode="auto">
            <a:xfrm>
              <a:off x="720" y="2377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id</a:t>
              </a:r>
            </a:p>
          </p:txBody>
        </p:sp>
        <p:sp>
          <p:nvSpPr>
            <p:cNvPr id="514069" name="Line 21"/>
            <p:cNvSpPr>
              <a:spLocks noChangeShapeType="1"/>
            </p:cNvSpPr>
            <p:nvPr/>
          </p:nvSpPr>
          <p:spPr bwMode="auto">
            <a:xfrm flipH="1">
              <a:off x="864" y="1753"/>
              <a:ext cx="384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0" name="Line 22"/>
            <p:cNvSpPr>
              <a:spLocks noChangeShapeType="1"/>
            </p:cNvSpPr>
            <p:nvPr/>
          </p:nvSpPr>
          <p:spPr bwMode="auto">
            <a:xfrm>
              <a:off x="1392" y="1753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1" name="Line 23"/>
            <p:cNvSpPr>
              <a:spLocks noChangeShapeType="1"/>
            </p:cNvSpPr>
            <p:nvPr/>
          </p:nvSpPr>
          <p:spPr bwMode="auto">
            <a:xfrm>
              <a:off x="1536" y="1753"/>
              <a:ext cx="288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2" name="Line 24"/>
            <p:cNvSpPr>
              <a:spLocks noChangeShapeType="1"/>
            </p:cNvSpPr>
            <p:nvPr/>
          </p:nvSpPr>
          <p:spPr bwMode="auto">
            <a:xfrm>
              <a:off x="1632" y="1753"/>
              <a:ext cx="72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3" name="Line 25"/>
            <p:cNvSpPr>
              <a:spLocks noChangeShapeType="1"/>
            </p:cNvSpPr>
            <p:nvPr/>
          </p:nvSpPr>
          <p:spPr bwMode="auto">
            <a:xfrm>
              <a:off x="816" y="2137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4" name="Line 26"/>
            <p:cNvSpPr>
              <a:spLocks noChangeShapeType="1"/>
            </p:cNvSpPr>
            <p:nvPr/>
          </p:nvSpPr>
          <p:spPr bwMode="auto">
            <a:xfrm flipH="1">
              <a:off x="1536" y="2137"/>
              <a:ext cx="288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5" name="Line 27"/>
            <p:cNvSpPr>
              <a:spLocks noChangeShapeType="1"/>
            </p:cNvSpPr>
            <p:nvPr/>
          </p:nvSpPr>
          <p:spPr bwMode="auto">
            <a:xfrm>
              <a:off x="1872" y="2137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6" name="Line 28"/>
            <p:cNvSpPr>
              <a:spLocks noChangeShapeType="1"/>
            </p:cNvSpPr>
            <p:nvPr/>
          </p:nvSpPr>
          <p:spPr bwMode="auto">
            <a:xfrm>
              <a:off x="1920" y="2137"/>
              <a:ext cx="288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7" name="Line 29"/>
            <p:cNvSpPr>
              <a:spLocks noChangeShapeType="1"/>
            </p:cNvSpPr>
            <p:nvPr/>
          </p:nvSpPr>
          <p:spPr bwMode="auto">
            <a:xfrm flipH="1">
              <a:off x="1248" y="2569"/>
              <a:ext cx="192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8" name="Line 30"/>
            <p:cNvSpPr>
              <a:spLocks noChangeShapeType="1"/>
            </p:cNvSpPr>
            <p:nvPr/>
          </p:nvSpPr>
          <p:spPr bwMode="auto">
            <a:xfrm>
              <a:off x="1488" y="2569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79" name="Line 31"/>
            <p:cNvSpPr>
              <a:spLocks noChangeShapeType="1"/>
            </p:cNvSpPr>
            <p:nvPr/>
          </p:nvSpPr>
          <p:spPr bwMode="auto">
            <a:xfrm>
              <a:off x="1536" y="2569"/>
              <a:ext cx="192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80" name="Line 32"/>
            <p:cNvSpPr>
              <a:spLocks noChangeShapeType="1"/>
            </p:cNvSpPr>
            <p:nvPr/>
          </p:nvSpPr>
          <p:spPr bwMode="auto">
            <a:xfrm>
              <a:off x="2208" y="2569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81" name="Line 33"/>
            <p:cNvSpPr>
              <a:spLocks noChangeShapeType="1"/>
            </p:cNvSpPr>
            <p:nvPr/>
          </p:nvSpPr>
          <p:spPr bwMode="auto">
            <a:xfrm>
              <a:off x="1200" y="3001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82" name="Line 34"/>
            <p:cNvSpPr>
              <a:spLocks noChangeShapeType="1"/>
            </p:cNvSpPr>
            <p:nvPr/>
          </p:nvSpPr>
          <p:spPr bwMode="auto">
            <a:xfrm>
              <a:off x="1776" y="3001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14101" name="Text Box 53"/>
          <p:cNvSpPr txBox="1">
            <a:spLocks noChangeArrowheads="1"/>
          </p:cNvSpPr>
          <p:nvPr/>
        </p:nvSpPr>
        <p:spPr bwMode="auto">
          <a:xfrm>
            <a:off x="1676400" y="5638800"/>
            <a:ext cx="1692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Parse Tree</a:t>
            </a:r>
          </a:p>
        </p:txBody>
      </p:sp>
      <p:sp>
        <p:nvSpPr>
          <p:cNvPr id="514102" name="Text Box 54"/>
          <p:cNvSpPr txBox="1">
            <a:spLocks noChangeArrowheads="1"/>
          </p:cNvSpPr>
          <p:nvPr/>
        </p:nvSpPr>
        <p:spPr bwMode="auto">
          <a:xfrm>
            <a:off x="5951538" y="5638800"/>
            <a:ext cx="18272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Syntax Tree</a:t>
            </a:r>
          </a:p>
        </p:txBody>
      </p:sp>
      <p:grpSp>
        <p:nvGrpSpPr>
          <p:cNvPr id="514109" name="Group 61"/>
          <p:cNvGrpSpPr>
            <a:grpSpLocks/>
          </p:cNvGrpSpPr>
          <p:nvPr/>
        </p:nvGrpSpPr>
        <p:grpSpPr bwMode="auto">
          <a:xfrm>
            <a:off x="5470525" y="2514600"/>
            <a:ext cx="2473325" cy="2917825"/>
            <a:chOff x="3446" y="1584"/>
            <a:chExt cx="1558" cy="1838"/>
          </a:xfrm>
        </p:grpSpPr>
        <p:sp>
          <p:nvSpPr>
            <p:cNvPr id="514084" name="Text Box 36"/>
            <p:cNvSpPr txBox="1">
              <a:spLocks noChangeArrowheads="1"/>
            </p:cNvSpPr>
            <p:nvPr/>
          </p:nvSpPr>
          <p:spPr bwMode="auto">
            <a:xfrm>
              <a:off x="3926" y="158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=</a:t>
              </a:r>
            </a:p>
          </p:txBody>
        </p:sp>
        <p:sp>
          <p:nvSpPr>
            <p:cNvPr id="514085" name="Text Box 37"/>
            <p:cNvSpPr txBox="1">
              <a:spLocks noChangeArrowheads="1"/>
            </p:cNvSpPr>
            <p:nvPr/>
          </p:nvSpPr>
          <p:spPr bwMode="auto">
            <a:xfrm>
              <a:off x="3446" y="19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514086" name="Text Box 38"/>
            <p:cNvSpPr txBox="1">
              <a:spLocks noChangeArrowheads="1"/>
            </p:cNvSpPr>
            <p:nvPr/>
          </p:nvSpPr>
          <p:spPr bwMode="auto">
            <a:xfrm>
              <a:off x="4368" y="1993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514087" name="Text Box 39"/>
            <p:cNvSpPr txBox="1">
              <a:spLocks noChangeArrowheads="1"/>
            </p:cNvSpPr>
            <p:nvPr/>
          </p:nvSpPr>
          <p:spPr bwMode="auto">
            <a:xfrm>
              <a:off x="4032" y="2434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*</a:t>
              </a:r>
            </a:p>
          </p:txBody>
        </p:sp>
        <p:sp>
          <p:nvSpPr>
            <p:cNvPr id="514088" name="Text Box 40"/>
            <p:cNvSpPr txBox="1">
              <a:spLocks noChangeArrowheads="1"/>
            </p:cNvSpPr>
            <p:nvPr/>
          </p:nvSpPr>
          <p:spPr bwMode="auto">
            <a:xfrm>
              <a:off x="3696" y="280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514089" name="Text Box 41"/>
            <p:cNvSpPr txBox="1">
              <a:spLocks noChangeArrowheads="1"/>
            </p:cNvSpPr>
            <p:nvPr/>
          </p:nvSpPr>
          <p:spPr bwMode="auto">
            <a:xfrm>
              <a:off x="4176" y="2809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deref</a:t>
              </a:r>
            </a:p>
          </p:txBody>
        </p:sp>
        <p:sp>
          <p:nvSpPr>
            <p:cNvPr id="514090" name="Text Box 42"/>
            <p:cNvSpPr txBox="1">
              <a:spLocks noChangeArrowheads="1"/>
            </p:cNvSpPr>
            <p:nvPr/>
          </p:nvSpPr>
          <p:spPr bwMode="auto">
            <a:xfrm>
              <a:off x="4560" y="2425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deref</a:t>
              </a:r>
            </a:p>
          </p:txBody>
        </p:sp>
        <p:sp>
          <p:nvSpPr>
            <p:cNvPr id="514091" name="Line 43"/>
            <p:cNvSpPr>
              <a:spLocks noChangeShapeType="1"/>
            </p:cNvSpPr>
            <p:nvPr/>
          </p:nvSpPr>
          <p:spPr bwMode="auto">
            <a:xfrm flipH="1">
              <a:off x="3600" y="1753"/>
              <a:ext cx="336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92" name="Line 44"/>
            <p:cNvSpPr>
              <a:spLocks noChangeShapeType="1"/>
            </p:cNvSpPr>
            <p:nvPr/>
          </p:nvSpPr>
          <p:spPr bwMode="auto">
            <a:xfrm>
              <a:off x="4128" y="1753"/>
              <a:ext cx="288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93" name="Line 45"/>
            <p:cNvSpPr>
              <a:spLocks noChangeShapeType="1"/>
            </p:cNvSpPr>
            <p:nvPr/>
          </p:nvSpPr>
          <p:spPr bwMode="auto">
            <a:xfrm flipH="1">
              <a:off x="4176" y="2185"/>
              <a:ext cx="24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94" name="Line 46"/>
            <p:cNvSpPr>
              <a:spLocks noChangeShapeType="1"/>
            </p:cNvSpPr>
            <p:nvPr/>
          </p:nvSpPr>
          <p:spPr bwMode="auto">
            <a:xfrm>
              <a:off x="4512" y="2185"/>
              <a:ext cx="288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95" name="Line 47"/>
            <p:cNvSpPr>
              <a:spLocks noChangeShapeType="1"/>
            </p:cNvSpPr>
            <p:nvPr/>
          </p:nvSpPr>
          <p:spPr bwMode="auto">
            <a:xfrm flipH="1">
              <a:off x="3840" y="2569"/>
              <a:ext cx="24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096" name="Line 48"/>
            <p:cNvSpPr>
              <a:spLocks noChangeShapeType="1"/>
            </p:cNvSpPr>
            <p:nvPr/>
          </p:nvSpPr>
          <p:spPr bwMode="auto">
            <a:xfrm>
              <a:off x="4176" y="2569"/>
              <a:ext cx="24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4105" name="Line 57"/>
            <p:cNvSpPr>
              <a:spLocks noChangeShapeType="1"/>
            </p:cNvSpPr>
            <p:nvPr/>
          </p:nvSpPr>
          <p:spPr bwMode="auto">
            <a:xfrm>
              <a:off x="4416" y="3024"/>
              <a:ext cx="0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106" name="Text Box 58"/>
            <p:cNvSpPr txBox="1">
              <a:spLocks noChangeArrowheads="1"/>
            </p:cNvSpPr>
            <p:nvPr/>
          </p:nvSpPr>
          <p:spPr bwMode="auto">
            <a:xfrm>
              <a:off x="4310" y="3191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514107" name="Line 59"/>
            <p:cNvSpPr>
              <a:spLocks noChangeShapeType="1"/>
            </p:cNvSpPr>
            <p:nvPr/>
          </p:nvSpPr>
          <p:spPr bwMode="auto">
            <a:xfrm>
              <a:off x="4806" y="2640"/>
              <a:ext cx="0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108" name="Text Box 60"/>
            <p:cNvSpPr txBox="1">
              <a:spLocks noChangeArrowheads="1"/>
            </p:cNvSpPr>
            <p:nvPr/>
          </p:nvSpPr>
          <p:spPr bwMode="auto">
            <a:xfrm>
              <a:off x="4700" y="2807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Trees vs. Parse Trees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TreeBuilder program will “convert” the parse tree into the syntax tree.</a:t>
            </a:r>
          </a:p>
          <a:p>
            <a:pPr lvl="1"/>
            <a:r>
              <a:rPr lang="en-US"/>
              <a:t>The parse tree never really exists, except insofar as the parser follows its logical order.</a:t>
            </a:r>
          </a:p>
          <a:p>
            <a:pPr lvl="1"/>
            <a:r>
              <a:rPr lang="en-US"/>
              <a:t>The TreeBuilder will simply build the syntax tree from the information obtained by the parser.</a:t>
            </a:r>
          </a:p>
          <a:p>
            <a:r>
              <a:rPr lang="en-US"/>
              <a:t>Then the code generator will write the assembly code from the syntax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Recursive descent parsers generally create a single AST for the entire program.</a:t>
            </a:r>
          </a:p>
          <a:p>
            <a:r>
              <a:rPr lang="en-US"/>
              <a:t>Our parser will generate a separate AST for each statement.</a:t>
            </a:r>
          </a:p>
          <a:p>
            <a:pPr lvl="1"/>
            <a:r>
              <a:rPr lang="en-US"/>
              <a:t>It will create a list of ASTs.</a:t>
            </a:r>
          </a:p>
          <a:p>
            <a:pPr lvl="1"/>
            <a:r>
              <a:rPr lang="en-US"/>
              <a:t>This will allow us to generate assembly code as the ASTs are created.</a:t>
            </a:r>
          </a:p>
          <a:p>
            <a:pPr lvl="1"/>
            <a:r>
              <a:rPr lang="en-US"/>
              <a:t>The trees will be connected both sequentially and through jump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Definitions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syntax-directed definition</a:t>
            </a:r>
            <a:r>
              <a:rPr lang="en-US"/>
              <a:t> is a context-free grammar with attributes added to the grammar symbols.</a:t>
            </a:r>
          </a:p>
          <a:p>
            <a:r>
              <a:rPr lang="en-US"/>
              <a:t>These attributes are stored in the nodes of the syntax tree</a:t>
            </a:r>
          </a:p>
          <a:p>
            <a:r>
              <a:rPr lang="en-US"/>
              <a:t>Each node has</a:t>
            </a:r>
          </a:p>
          <a:p>
            <a:pPr lvl="1"/>
            <a:r>
              <a:rPr lang="en-US"/>
              <a:t>A set of </a:t>
            </a:r>
            <a:r>
              <a:rPr lang="en-US" i="1"/>
              <a:t>synthesized</a:t>
            </a:r>
            <a:r>
              <a:rPr lang="en-US"/>
              <a:t> attributes, and</a:t>
            </a:r>
          </a:p>
          <a:p>
            <a:pPr lvl="1"/>
            <a:r>
              <a:rPr lang="en-US"/>
              <a:t>A set of </a:t>
            </a:r>
            <a:r>
              <a:rPr lang="en-US" i="1"/>
              <a:t>inherited</a:t>
            </a:r>
            <a:r>
              <a:rPr lang="en-US"/>
              <a:t>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Synthesized Attributes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synthesized attribute</a:t>
            </a:r>
            <a:r>
              <a:rPr lang="en-US"/>
              <a:t> of a grammar symbol is a property that is determined by the attributes of the symbols below it in the parse tree.</a:t>
            </a:r>
          </a:p>
          <a:p>
            <a:r>
              <a:rPr lang="en-US"/>
              <a:t>In other words, if 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is a production, then </a:t>
            </a:r>
            <a:r>
              <a:rPr lang="en-US">
                <a:sym typeface="Symbol" pitchFamily="18" charset="2"/>
              </a:rPr>
              <a:t>A’s </a:t>
            </a:r>
            <a:r>
              <a:rPr lang="en-US" i="1"/>
              <a:t>synthesized</a:t>
            </a:r>
            <a:r>
              <a:rPr lang="en-US"/>
              <a:t> attributes are determined by the attributes of the symbols in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Synthesized Attributes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AST represents a numerical expression, then the </a:t>
            </a:r>
            <a:r>
              <a:rPr lang="en-US" i="1"/>
              <a:t>value</a:t>
            </a:r>
            <a:r>
              <a:rPr lang="en-US"/>
              <a:t> of the root node is determined by the </a:t>
            </a:r>
            <a:r>
              <a:rPr lang="en-US" i="1"/>
              <a:t>values</a:t>
            </a:r>
            <a:r>
              <a:rPr lang="en-US"/>
              <a:t> of the nodes below it in the tree.</a:t>
            </a:r>
          </a:p>
          <a:p>
            <a:r>
              <a:rPr lang="en-US"/>
              <a:t>Thus, the value of the root node is a synthesized attribute.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4441</TotalTime>
  <Words>851</Words>
  <Application>Microsoft Office PowerPoint</Application>
  <PresentationFormat>On-screen Show (4:3)</PresentationFormat>
  <Paragraphs>209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Times New Roman</vt:lpstr>
      <vt:lpstr>Arial</vt:lpstr>
      <vt:lpstr>Wingdings</vt:lpstr>
      <vt:lpstr>Symbol</vt:lpstr>
      <vt:lpstr>Courier New</vt:lpstr>
      <vt:lpstr>Network</vt:lpstr>
      <vt:lpstr>Abstract Syntax Trees</vt:lpstr>
      <vt:lpstr>Parse Trees</vt:lpstr>
      <vt:lpstr>Abstract Syntax Trees</vt:lpstr>
      <vt:lpstr>Syntax Trees vs. Parse Trees</vt:lpstr>
      <vt:lpstr>Syntax Trees vs. Parse Trees</vt:lpstr>
      <vt:lpstr>Abstract Syntax Trees</vt:lpstr>
      <vt:lpstr>Syntax-Directed Definitions</vt:lpstr>
      <vt:lpstr>Synthesized Attributes</vt:lpstr>
      <vt:lpstr>Example: Synthesized Attributes</vt:lpstr>
      <vt:lpstr>Example: Synthesized Attributes</vt:lpstr>
      <vt:lpstr>Synthesized Attributes</vt:lpstr>
      <vt:lpstr>Example: Synthesized Attributes</vt:lpstr>
      <vt:lpstr>Example: Synthesized Attributes</vt:lpstr>
      <vt:lpstr>Example: Synthesized Attributes</vt:lpstr>
      <vt:lpstr>Example: Synthesized Attributes</vt:lpstr>
      <vt:lpstr>Inherited Attributes</vt:lpstr>
      <vt:lpstr>Example: Inherited Attributes</vt:lpstr>
      <vt:lpstr>Example: Inherited Attributes</vt:lpstr>
      <vt:lpstr>Example: Inherited Attributes</vt:lpstr>
      <vt:lpstr>Example: Inherited Attributes</vt:lpstr>
      <vt:lpstr>Example: Inherited Attributes</vt:lpstr>
      <vt:lpstr>Example: Inherited Attributes</vt:lpstr>
      <vt:lpstr>Example: Inherited Attributes</vt:lpstr>
      <vt:lpstr>Example: Expression Tree</vt:lpstr>
      <vt:lpstr>Example: Expression Tree</vt:lpstr>
      <vt:lpstr>Example: Expression Tree</vt:lpstr>
    </vt:vector>
  </TitlesOfParts>
  <Company>Hampden-Sydney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creator>Preferred Customer</dc:creator>
  <cp:lastModifiedBy>bharathi</cp:lastModifiedBy>
  <cp:revision>75</cp:revision>
  <cp:lastPrinted>1601-01-01T00:00:00Z</cp:lastPrinted>
  <dcterms:created xsi:type="dcterms:W3CDTF">2003-06-27T19:45:09Z</dcterms:created>
  <dcterms:modified xsi:type="dcterms:W3CDTF">2018-02-26T04:35:32Z</dcterms:modified>
</cp:coreProperties>
</file>