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88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4D1D-224F-DE62-703F-F71DAEA3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E311E-EBC0-BF05-E47E-068BDB98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7C65-A3BA-035F-F96A-A44B2DBC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08F5-2C5E-A1F3-6886-590F4250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44E8-37C4-CEAD-F961-2DE4F566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1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9700-7682-9E06-A58F-939C1154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A6C51-C913-0CFD-9980-E22D9C8E6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76F7-0F88-7B5C-A73F-C68B326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705D4-90C6-6FEB-2DD5-B09FB57E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A238C-89E2-1BB7-0A84-40F3CF5A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5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96385-822D-D51A-382B-E54AF8641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83666-9538-25C8-F27E-4B4FE906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42D4-389A-29A9-7702-57F89E3C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49DF-7820-F8DD-4E97-EF4ECE04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C18E-F86E-E58A-B287-8B1E8EA4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86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4CC-DF6C-5174-73EA-E163502E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D594-2845-D977-3D36-F2BD9773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2DB0-F5C6-3F0E-CFD6-C31C1D5C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0EBF-0847-9630-7E90-DAB9A6F8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5716-7238-786B-2785-32ECF860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74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E2E-84B4-5689-63DD-A1C29308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EB82D-3193-8A15-0075-2FCA92C5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9F24-A7F1-FE60-1F20-233915A4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0D716-331B-B99B-6DAA-4C26535D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51F94-B140-6D4B-8A2F-D81007DD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92EC-0BD5-23D9-F418-F8E08716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B2A6-6059-7313-F8F1-321600292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9233-63FE-2D6C-687E-DD7B719F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CED9-25A4-A7D8-0A50-1CC31DA5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FF762-BC42-D0C1-8DC2-39A814FE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A43CD-F6CF-CF23-C242-2EF59FEA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CE13-B42D-A939-5371-1C021352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6C2C-628C-827D-FB32-CEAA8137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7F905-578C-E6A1-4F67-DB382CB3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6A4D5-4FE5-BDEB-076E-B6F53699D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B36EE-9AD5-2FC3-44FB-378B40FAC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D530C-416E-A62C-E5B4-CD0D0A61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64D63-8705-A3AF-F736-247E0E4FD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562FC-3755-3935-6B0F-AE6E126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21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1E3E-92AC-6C98-F537-BEB36CA0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866BF-4BFC-86B9-C8AF-4C6BAF00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13E81-6891-88D8-B688-6B147471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C5AD-D2BB-900B-B7D0-66E63C29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2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F81EB-C0BB-6AA1-42C4-1A613358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D4AF2-78AC-A838-3BE8-3F08DE9E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EF8F4-D4E4-550A-683C-766F4C0F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9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ADB3-86D8-68E3-503B-C5A5C08F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5E70-ECBA-4B9D-858D-C8642A198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F5714-35EF-EABD-7B6E-B58C7A09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822F4-1956-C9ED-8916-EC206ED6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F006C-B2F2-5F61-912F-1FBA150E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9472-EC77-39C6-8BD6-079751ED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AFD-7CAB-A8E4-1F0E-F5301D96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F3854-E8D8-992A-49CF-C93EFCB56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3785-3ADD-71D3-1024-9457F1247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0A19E-757E-1048-4EBA-010F1FEB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ED853-3176-E7A0-5115-D845DD34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2043-F513-C3CC-BAF6-C439334B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4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F5D35-210A-C234-AABB-CB2694F5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8EF97-B1D0-7E1E-1100-AE0A3EB24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6662-592E-2D68-95FA-F6C6DDE9F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A1046-393F-45B4-A484-19C665CE47EB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C9F4-25C6-A59A-48A2-2600541A7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673A3-2727-BB6C-43E8-C1CE9F56A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97393-BAF0-4329-8CBA-00EE38004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CEF840-C4D6-EA6A-88B4-6E4EBCFF420B}"/>
              </a:ext>
            </a:extLst>
          </p:cNvPr>
          <p:cNvSpPr/>
          <p:nvPr/>
        </p:nvSpPr>
        <p:spPr>
          <a:xfrm>
            <a:off x="411173" y="306845"/>
            <a:ext cx="11494438" cy="63271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9B8B7E-1A52-FB07-B87B-46A2D615FEBA}"/>
              </a:ext>
            </a:extLst>
          </p:cNvPr>
          <p:cNvSpPr/>
          <p:nvPr/>
        </p:nvSpPr>
        <p:spPr>
          <a:xfrm>
            <a:off x="648929" y="2955577"/>
            <a:ext cx="7217568" cy="359557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B46194-8DB1-C32D-1887-64B44B4C1A57}"/>
              </a:ext>
            </a:extLst>
          </p:cNvPr>
          <p:cNvGrpSpPr/>
          <p:nvPr/>
        </p:nvGrpSpPr>
        <p:grpSpPr>
          <a:xfrm>
            <a:off x="705745" y="3011713"/>
            <a:ext cx="3609561" cy="3447387"/>
            <a:chOff x="705745" y="3011713"/>
            <a:chExt cx="3516451" cy="34473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CDDAF3-0AA5-F16F-2E4F-AB113D4D09D9}"/>
                </a:ext>
              </a:extLst>
            </p:cNvPr>
            <p:cNvSpPr/>
            <p:nvPr/>
          </p:nvSpPr>
          <p:spPr>
            <a:xfrm>
              <a:off x="705745" y="3011713"/>
              <a:ext cx="3516451" cy="344738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53033-4D41-8C65-B76F-22E3DA706DB0}"/>
                </a:ext>
              </a:extLst>
            </p:cNvPr>
            <p:cNvSpPr txBox="1"/>
            <p:nvPr/>
          </p:nvSpPr>
          <p:spPr>
            <a:xfrm>
              <a:off x="767114" y="3083874"/>
              <a:ext cx="3350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Foundation Strengthening</a:t>
              </a:r>
              <a:endParaRPr lang="en-IN" sz="105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602EC7-614A-1065-C0F2-926C1C3436F0}"/>
                </a:ext>
              </a:extLst>
            </p:cNvPr>
            <p:cNvSpPr txBox="1"/>
            <p:nvPr/>
          </p:nvSpPr>
          <p:spPr>
            <a:xfrm>
              <a:off x="883715" y="3380251"/>
              <a:ext cx="3274819" cy="255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b="1" dirty="0"/>
                <a:t>Efficiency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Automate and reuse finance processes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Standardize governance (JIRA, SNOW)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/>
                <a:t>Effectiveness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Detect defects early (shift-left)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Upskill on tools, controls, data</a:t>
              </a:r>
            </a:p>
            <a:p>
              <a:pPr>
                <a:lnSpc>
                  <a:spcPct val="150000"/>
                </a:lnSpc>
              </a:pPr>
              <a:r>
                <a:rPr lang="en-US" sz="1200" b="1" dirty="0"/>
                <a:t>Governance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Enforce traceability and estimation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Standardize reviews and releases</a:t>
              </a:r>
              <a:endParaRPr lang="en-IN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DE2073-227B-7AC1-F4B4-ED389FAB1B3D}"/>
              </a:ext>
            </a:extLst>
          </p:cNvPr>
          <p:cNvGrpSpPr/>
          <p:nvPr/>
        </p:nvGrpSpPr>
        <p:grpSpPr>
          <a:xfrm>
            <a:off x="4332660" y="3011714"/>
            <a:ext cx="3533837" cy="1450654"/>
            <a:chOff x="4332660" y="2669557"/>
            <a:chExt cx="3533837" cy="13833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3A0E5F-3DAE-90ED-2FC4-019434BADD7E}"/>
                </a:ext>
              </a:extLst>
            </p:cNvPr>
            <p:cNvSpPr/>
            <p:nvPr/>
          </p:nvSpPr>
          <p:spPr>
            <a:xfrm>
              <a:off x="4332660" y="2669557"/>
              <a:ext cx="3460195" cy="13833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C34AE2-7D84-01E5-4137-0F5AD6B07416}"/>
                </a:ext>
              </a:extLst>
            </p:cNvPr>
            <p:cNvSpPr txBox="1"/>
            <p:nvPr/>
          </p:nvSpPr>
          <p:spPr>
            <a:xfrm>
              <a:off x="4515743" y="2766722"/>
              <a:ext cx="3350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Agile Implementation</a:t>
              </a:r>
              <a:endParaRPr lang="en-IN" sz="105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59E9A9-912E-C1D9-DE1B-E9DA23BB82FC}"/>
                </a:ext>
              </a:extLst>
            </p:cNvPr>
            <p:cNvSpPr txBox="1"/>
            <p:nvPr/>
          </p:nvSpPr>
          <p:spPr>
            <a:xfrm>
              <a:off x="4632344" y="3141074"/>
              <a:ext cx="3160511" cy="796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/>
                <a:t>Embed Finance SMEs &amp; QA in Agile squads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/>
                <a:t>Align sprints with reporting milestones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/>
                <a:t>Cross-utilize Risk, Finance &amp; Change teams</a:t>
              </a:r>
              <a:endParaRPr lang="en-IN" sz="10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60EA4E-EBB8-702D-9C85-F6F88F5A475A}"/>
              </a:ext>
            </a:extLst>
          </p:cNvPr>
          <p:cNvGrpSpPr/>
          <p:nvPr/>
        </p:nvGrpSpPr>
        <p:grpSpPr>
          <a:xfrm>
            <a:off x="4339819" y="4446644"/>
            <a:ext cx="3453036" cy="2008239"/>
            <a:chOff x="8162094" y="3200497"/>
            <a:chExt cx="3453036" cy="32586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688152E-BA5D-AE26-5BE0-97226C84637F}"/>
                </a:ext>
              </a:extLst>
            </p:cNvPr>
            <p:cNvSpPr/>
            <p:nvPr/>
          </p:nvSpPr>
          <p:spPr>
            <a:xfrm>
              <a:off x="8162094" y="3200497"/>
              <a:ext cx="3453036" cy="325860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7D648A-FFE0-4030-BC59-BDD44E3DBA06}"/>
                </a:ext>
              </a:extLst>
            </p:cNvPr>
            <p:cNvSpPr txBox="1"/>
            <p:nvPr/>
          </p:nvSpPr>
          <p:spPr>
            <a:xfrm>
              <a:off x="8233691" y="3294768"/>
              <a:ext cx="335075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AI Driven Transformation</a:t>
              </a:r>
              <a:endParaRPr lang="en-IN" sz="105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DF7C99-63FE-3250-F8D1-1AC3B110A410}"/>
                </a:ext>
              </a:extLst>
            </p:cNvPr>
            <p:cNvSpPr txBox="1"/>
            <p:nvPr/>
          </p:nvSpPr>
          <p:spPr>
            <a:xfrm>
              <a:off x="8350292" y="3531099"/>
              <a:ext cx="3160511" cy="2353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End-to-end change powered by intelligence and automation: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Generate insights and impact paths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Scope and simulate via lineage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Enable smarter, faster decisions</a:t>
              </a:r>
              <a:endParaRPr lang="en-IN" sz="1200" dirty="0"/>
            </a:p>
          </p:txBody>
        </p:sp>
      </p:grpSp>
      <p:sp>
        <p:nvSpPr>
          <p:cNvPr id="15" name="Rectangle 1" hidden="1">
            <a:extLst>
              <a:ext uri="{FF2B5EF4-FFF2-40B4-BE49-F238E27FC236}">
                <a16:creationId xmlns:a16="http://schemas.microsoft.com/office/drawing/2014/main" id="{B0D56F52-055A-3873-623A-042C5D1C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Finance SMEs &amp; QA in Agile squads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sprints with reporting milestones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Cross-utilize Risk, Finance &amp; Change teams</a:t>
            </a:r>
          </a:p>
        </p:txBody>
      </p:sp>
      <p:sp>
        <p:nvSpPr>
          <p:cNvPr id="16" name="Rectangle 2" hidden="1">
            <a:extLst>
              <a:ext uri="{FF2B5EF4-FFF2-40B4-BE49-F238E27FC236}">
                <a16:creationId xmlns:a16="http://schemas.microsoft.com/office/drawing/2014/main" id="{3684454C-6C82-FC89-3189-3A15AAED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Finance SMEs &amp; QA in Agile squads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sprints with reporting milestones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Cross-utilize Risk, Finance &amp; Change teams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529EE0-BC13-F7B3-CFC2-2F0B3108155E}"/>
              </a:ext>
            </a:extLst>
          </p:cNvPr>
          <p:cNvSpPr txBox="1"/>
          <p:nvPr/>
        </p:nvSpPr>
        <p:spPr>
          <a:xfrm>
            <a:off x="708193" y="2610046"/>
            <a:ext cx="3350754" cy="3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Strategic Priorities</a:t>
            </a:r>
            <a:endParaRPr lang="en-IN" sz="1050" b="1" dirty="0">
              <a:solidFill>
                <a:srgbClr val="C0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A46EFA-9B68-6B34-89B5-B8D45FCC6EA8}"/>
              </a:ext>
            </a:extLst>
          </p:cNvPr>
          <p:cNvGrpSpPr/>
          <p:nvPr/>
        </p:nvGrpSpPr>
        <p:grpSpPr>
          <a:xfrm>
            <a:off x="7981869" y="2944945"/>
            <a:ext cx="3640772" cy="3595578"/>
            <a:chOff x="801329" y="442745"/>
            <a:chExt cx="3640772" cy="35955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EA0E92A-A830-EC94-5BB5-DB5DEF068289}"/>
                </a:ext>
              </a:extLst>
            </p:cNvPr>
            <p:cNvSpPr/>
            <p:nvPr/>
          </p:nvSpPr>
          <p:spPr>
            <a:xfrm>
              <a:off x="801329" y="442745"/>
              <a:ext cx="3640772" cy="3595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91C794A-BF7A-C7FF-E6E6-8C319AEABD72}"/>
                </a:ext>
              </a:extLst>
            </p:cNvPr>
            <p:cNvGrpSpPr/>
            <p:nvPr/>
          </p:nvGrpSpPr>
          <p:grpSpPr>
            <a:xfrm>
              <a:off x="858145" y="498881"/>
              <a:ext cx="3516451" cy="3447387"/>
              <a:chOff x="858145" y="498881"/>
              <a:chExt cx="3516451" cy="344738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77C60B6-2084-E426-FCCB-C15775AE37E4}"/>
                  </a:ext>
                </a:extLst>
              </p:cNvPr>
              <p:cNvSpPr/>
              <p:nvPr/>
            </p:nvSpPr>
            <p:spPr>
              <a:xfrm>
                <a:off x="858145" y="498881"/>
                <a:ext cx="3516451" cy="344738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48E3BA-616D-7588-8C6F-6876D80E4B0F}"/>
                  </a:ext>
                </a:extLst>
              </p:cNvPr>
              <p:cNvSpPr txBox="1"/>
              <p:nvPr/>
            </p:nvSpPr>
            <p:spPr>
              <a:xfrm>
                <a:off x="1003667" y="604986"/>
                <a:ext cx="3274819" cy="2281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200" b="1" dirty="0"/>
                  <a:t>Delivery Excellence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Faster time to market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Leaner, reusable delivery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Fewer defects, stronger controls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200" b="1" dirty="0"/>
                  <a:t>Strategic Alignment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Agile, cross-functional collaboration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Adaptive to regulatory change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Transparent, sprint-led execution</a:t>
                </a:r>
                <a:endParaRPr lang="en-IN" sz="1200" dirty="0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41B5A0B-5685-059E-5A27-07CBDE4712CD}"/>
              </a:ext>
            </a:extLst>
          </p:cNvPr>
          <p:cNvSpPr txBox="1"/>
          <p:nvPr/>
        </p:nvSpPr>
        <p:spPr>
          <a:xfrm>
            <a:off x="7977335" y="2620682"/>
            <a:ext cx="335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Business Impact</a:t>
            </a:r>
            <a:endParaRPr lang="en-IN" sz="1050" b="1" dirty="0">
              <a:solidFill>
                <a:srgbClr val="C0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BC42F8-A219-14AD-6694-EEE27EFFBDFA}"/>
              </a:ext>
            </a:extLst>
          </p:cNvPr>
          <p:cNvGrpSpPr/>
          <p:nvPr/>
        </p:nvGrpSpPr>
        <p:grpSpPr>
          <a:xfrm>
            <a:off x="576870" y="753819"/>
            <a:ext cx="11045771" cy="1727062"/>
            <a:chOff x="801329" y="442745"/>
            <a:chExt cx="3640772" cy="359557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95273-95C2-8E4D-379B-2E3F057BE949}"/>
                </a:ext>
              </a:extLst>
            </p:cNvPr>
            <p:cNvSpPr/>
            <p:nvPr/>
          </p:nvSpPr>
          <p:spPr>
            <a:xfrm>
              <a:off x="801329" y="442745"/>
              <a:ext cx="3640772" cy="359557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72E7C6-7312-1A0E-33B7-726D712C3915}"/>
                </a:ext>
              </a:extLst>
            </p:cNvPr>
            <p:cNvSpPr/>
            <p:nvPr/>
          </p:nvSpPr>
          <p:spPr>
            <a:xfrm>
              <a:off x="824753" y="498880"/>
              <a:ext cx="3595098" cy="344738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CAF132-9129-4E12-ED3B-A6D2AE0875A6}"/>
              </a:ext>
            </a:extLst>
          </p:cNvPr>
          <p:cNvSpPr txBox="1"/>
          <p:nvPr/>
        </p:nvSpPr>
        <p:spPr>
          <a:xfrm>
            <a:off x="745850" y="775083"/>
            <a:ext cx="10340365" cy="1604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Reimagining finance transformation as a continuous, intelligence-led journey—embedding change, control, and compliance throughout delivery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Shifting from reactive execution to proactive, insight-driven design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Advancing toward a future where automation and adaptive learning drive faster, safer, value-aligned outcomes</a:t>
            </a:r>
          </a:p>
          <a:p>
            <a:pPr marL="285750" indent="-285750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Building a scalable, AI-augmented model—regulatory-ready, risk-resilient, and data-optimized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20268C-BAD4-A816-C0C6-53F8CBBC5B7E}"/>
              </a:ext>
            </a:extLst>
          </p:cNvPr>
          <p:cNvSpPr txBox="1"/>
          <p:nvPr/>
        </p:nvSpPr>
        <p:spPr>
          <a:xfrm>
            <a:off x="711739" y="423283"/>
            <a:ext cx="3350754" cy="30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Overview</a:t>
            </a:r>
            <a:endParaRPr lang="en-IN" sz="105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63B1472-F97B-ECBE-9AD7-B683D01B8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22255"/>
              </p:ext>
            </p:extLst>
          </p:nvPr>
        </p:nvGraphicFramePr>
        <p:xfrm>
          <a:off x="495546" y="168609"/>
          <a:ext cx="10393008" cy="60111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147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60111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2025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2026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31AA87-CE66-8C7F-EC5F-0F157304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72485"/>
              </p:ext>
            </p:extLst>
          </p:nvPr>
        </p:nvGraphicFramePr>
        <p:xfrm>
          <a:off x="495546" y="560234"/>
          <a:ext cx="10393008" cy="5911357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147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9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9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6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20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r>
                        <a:rPr lang="en-US" sz="1900" dirty="0">
                          <a:solidFill>
                            <a:srgbClr val="1F497D"/>
                          </a:solidFill>
                          <a:latin typeface="+mn-lt"/>
                        </a:rPr>
                        <a:t>`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51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Phase 1(a)</a:t>
                      </a:r>
                      <a:endParaRPr lang="en-US" sz="17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55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/>
                    </a:p>
                  </a:txBody>
                  <a:tcPr marL="101672" marR="101672" marT="50836" marB="50836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55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dirty="0"/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1551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+mn-lt"/>
                        </a:rPr>
                        <a:t>Phase 1(b)</a:t>
                      </a:r>
                      <a:endParaRPr lang="en-US" sz="1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 anchor="ctr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55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/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1551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dirty="0"/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92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ndara" panose="020E0502030303020204"/>
                        </a:defRPr>
                      </a:lvl9pPr>
                    </a:lstStyle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C30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2" name="Group 11">
            <a:extLst>
              <a:ext uri="{FF2B5EF4-FFF2-40B4-BE49-F238E27FC236}">
                <a16:creationId xmlns:a16="http://schemas.microsoft.com/office/drawing/2014/main" id="{59F4AA14-3741-9DE3-F29C-7835A3DF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66797" y="1000698"/>
            <a:ext cx="2925254" cy="795762"/>
            <a:chOff x="1371600" y="1905000"/>
            <a:chExt cx="2667000" cy="228600"/>
          </a:xfrm>
        </p:grpSpPr>
        <p:sp>
          <p:nvSpPr>
            <p:cNvPr id="33" name="Rounded Rectangle 38">
              <a:extLst>
                <a:ext uri="{FF2B5EF4-FFF2-40B4-BE49-F238E27FC236}">
                  <a16:creationId xmlns:a16="http://schemas.microsoft.com/office/drawing/2014/main" id="{DC71F8DF-4AEC-0ED6-F97B-DDF3BBEBDA1C}"/>
                </a:ext>
              </a:extLst>
            </p:cNvPr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34" name="Rounded Rectangle 40">
              <a:extLst>
                <a:ext uri="{FF2B5EF4-FFF2-40B4-BE49-F238E27FC236}">
                  <a16:creationId xmlns:a16="http://schemas.microsoft.com/office/drawing/2014/main" id="{6761537B-7EE2-712C-2AB8-473432972D03}"/>
                </a:ext>
              </a:extLst>
            </p:cNvPr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Defined Testing Strategy &amp; KPIs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POCs: Automation for FCDP scenarios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RWA SVS pilot initiated (50 resources)</a:t>
              </a:r>
            </a:p>
          </p:txBody>
        </p:sp>
      </p:grpSp>
      <p:grpSp>
        <p:nvGrpSpPr>
          <p:cNvPr id="35" name="Group 15">
            <a:extLst>
              <a:ext uri="{FF2B5EF4-FFF2-40B4-BE49-F238E27FC236}">
                <a16:creationId xmlns:a16="http://schemas.microsoft.com/office/drawing/2014/main" id="{65A4B458-709F-7758-3871-FC5205226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69991" y="1875178"/>
            <a:ext cx="1909134" cy="838288"/>
            <a:chOff x="2157548" y="2233748"/>
            <a:chExt cx="3709852" cy="204652"/>
          </a:xfrm>
        </p:grpSpPr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4AEAC204-B11D-21D2-A9A0-2939F13B1315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37" name="Rounded Rectangle 43">
              <a:extLst>
                <a:ext uri="{FF2B5EF4-FFF2-40B4-BE49-F238E27FC236}">
                  <a16:creationId xmlns:a16="http://schemas.microsoft.com/office/drawing/2014/main" id="{31E42206-653D-232B-C4FD-FEC40ABB56D8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GenAI PoC for Testing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Non-FCDP automation discovery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JIRA compliance focus</a:t>
              </a:r>
            </a:p>
          </p:txBody>
        </p:sp>
      </p:grpSp>
      <p:grpSp>
        <p:nvGrpSpPr>
          <p:cNvPr id="47" name="Group 27">
            <a:extLst>
              <a:ext uri="{FF2B5EF4-FFF2-40B4-BE49-F238E27FC236}">
                <a16:creationId xmlns:a16="http://schemas.microsoft.com/office/drawing/2014/main" id="{3964311D-0025-FF2E-E6A7-5152D9897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19407" y="2781621"/>
            <a:ext cx="3293651" cy="884446"/>
            <a:chOff x="1371600" y="1905000"/>
            <a:chExt cx="1828800" cy="228600"/>
          </a:xfrm>
        </p:grpSpPr>
        <p:sp>
          <p:nvSpPr>
            <p:cNvPr id="48" name="Rounded Rectangle 54">
              <a:extLst>
                <a:ext uri="{FF2B5EF4-FFF2-40B4-BE49-F238E27FC236}">
                  <a16:creationId xmlns:a16="http://schemas.microsoft.com/office/drawing/2014/main" id="{C3A65A86-E96D-1BB0-2CFF-A1923273C2D9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49" name="Rounded Rectangle 55">
              <a:extLst>
                <a:ext uri="{FF2B5EF4-FFF2-40B4-BE49-F238E27FC236}">
                  <a16:creationId xmlns:a16="http://schemas.microsoft.com/office/drawing/2014/main" id="{AF9CE09B-5E59-3B23-0354-393E6A49D096}"/>
                </a:ext>
              </a:extLst>
            </p:cNvPr>
            <p:cNvSpPr/>
            <p:nvPr/>
          </p:nvSpPr>
          <p:spPr>
            <a:xfrm>
              <a:off x="1421674" y="1931126"/>
              <a:ext cx="1737360" cy="188467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Testing 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CoE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 resource pool established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Cross-team reuse enabled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PoCs</a:t>
              </a: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 scaled to 150+ resources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Broader automation rollout</a:t>
              </a:r>
            </a:p>
          </p:txBody>
        </p:sp>
      </p:grpSp>
      <p:grpSp>
        <p:nvGrpSpPr>
          <p:cNvPr id="61" name="Group 27">
            <a:extLst>
              <a:ext uri="{FF2B5EF4-FFF2-40B4-BE49-F238E27FC236}">
                <a16:creationId xmlns:a16="http://schemas.microsoft.com/office/drawing/2014/main" id="{DC789E9C-0750-9EC1-929E-654D7377F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19407" y="3733897"/>
            <a:ext cx="2590644" cy="884446"/>
            <a:chOff x="1371600" y="1905000"/>
            <a:chExt cx="1828800" cy="228600"/>
          </a:xfrm>
        </p:grpSpPr>
        <p:sp>
          <p:nvSpPr>
            <p:cNvPr id="62" name="Rounded Rectangle 54">
              <a:extLst>
                <a:ext uri="{FF2B5EF4-FFF2-40B4-BE49-F238E27FC236}">
                  <a16:creationId xmlns:a16="http://schemas.microsoft.com/office/drawing/2014/main" id="{5FD63308-54A3-9BC1-99CC-F8EC38F1A182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63" name="Rounded Rectangle 55">
              <a:extLst>
                <a:ext uri="{FF2B5EF4-FFF2-40B4-BE49-F238E27FC236}">
                  <a16:creationId xmlns:a16="http://schemas.microsoft.com/office/drawing/2014/main" id="{0F33F431-DB1E-D3E7-85F5-A7D7DED87C30}"/>
                </a:ext>
              </a:extLst>
            </p:cNvPr>
            <p:cNvSpPr/>
            <p:nvPr/>
          </p:nvSpPr>
          <p:spPr>
            <a:xfrm>
              <a:off x="1421674" y="1931126"/>
              <a:ext cx="1737360" cy="188467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kern="0" dirty="0" err="1">
                  <a:solidFill>
                    <a:prstClr val="white"/>
                  </a:solidFill>
                  <a:latin typeface="Candara" panose="020E0502030303020204"/>
                </a:rPr>
                <a:t>CoE</a:t>
              </a: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 TOM Implementation</a:t>
              </a:r>
            </a:p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Ag</a:t>
              </a:r>
              <a:r>
                <a:rPr lang="en-US" sz="1050" kern="0" dirty="0" err="1">
                  <a:solidFill>
                    <a:prstClr val="white"/>
                  </a:solidFill>
                  <a:latin typeface="Candara" panose="020E0502030303020204"/>
                </a:rPr>
                <a:t>ile</a:t>
              </a: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 POD Alignment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Gen AI PoC for E2E Transformation processes</a:t>
              </a:r>
            </a:p>
          </p:txBody>
        </p:sp>
      </p:grpSp>
      <p:grpSp>
        <p:nvGrpSpPr>
          <p:cNvPr id="64" name="Group 27">
            <a:extLst>
              <a:ext uri="{FF2B5EF4-FFF2-40B4-BE49-F238E27FC236}">
                <a16:creationId xmlns:a16="http://schemas.microsoft.com/office/drawing/2014/main" id="{502CC171-499D-AB0A-1856-8C76458B1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87331" y="4665232"/>
            <a:ext cx="3352503" cy="845820"/>
            <a:chOff x="1371600" y="1905000"/>
            <a:chExt cx="1828800" cy="228600"/>
          </a:xfrm>
        </p:grpSpPr>
        <p:sp>
          <p:nvSpPr>
            <p:cNvPr id="65" name="Rounded Rectangle 54">
              <a:extLst>
                <a:ext uri="{FF2B5EF4-FFF2-40B4-BE49-F238E27FC236}">
                  <a16:creationId xmlns:a16="http://schemas.microsoft.com/office/drawing/2014/main" id="{29CA4235-1B86-F315-6C86-A11F551289E6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66" name="Rounded Rectangle 55">
              <a:extLst>
                <a:ext uri="{FF2B5EF4-FFF2-40B4-BE49-F238E27FC236}">
                  <a16:creationId xmlns:a16="http://schemas.microsoft.com/office/drawing/2014/main" id="{B7EEFB81-5941-F303-0A14-B441F988B98E}"/>
                </a:ext>
              </a:extLst>
            </p:cNvPr>
            <p:cNvSpPr/>
            <p:nvPr/>
          </p:nvSpPr>
          <p:spPr>
            <a:xfrm>
              <a:off x="1421674" y="1936874"/>
              <a:ext cx="1737360" cy="188467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R="0" lvl="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050" b="1" u="sng" kern="0" dirty="0">
                  <a:solidFill>
                    <a:prstClr val="white"/>
                  </a:solidFill>
                  <a:latin typeface="Candara" panose="020E0502030303020204"/>
                </a:rPr>
                <a:t>Future State </a:t>
              </a:r>
            </a:p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AI aligned VS change delivery</a:t>
              </a:r>
            </a:p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Agile fully embedded</a:t>
              </a:r>
            </a:p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Maturity of AI adoption</a:t>
              </a:r>
            </a:p>
            <a:p>
              <a:pPr marL="171450" marR="0" lvl="0" indent="-171450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050" kern="0" dirty="0">
                <a:solidFill>
                  <a:prstClr val="white"/>
                </a:solidFill>
                <a:latin typeface="Candara" panose="020E0502030303020204"/>
              </a:endParaRPr>
            </a:p>
          </p:txBody>
        </p:sp>
      </p:grpSp>
      <p:grpSp>
        <p:nvGrpSpPr>
          <p:cNvPr id="71" name="Group 27">
            <a:extLst>
              <a:ext uri="{FF2B5EF4-FFF2-40B4-BE49-F238E27FC236}">
                <a16:creationId xmlns:a16="http://schemas.microsoft.com/office/drawing/2014/main" id="{DFB409A6-0C78-529D-F8AA-0B5E4FC09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83033" y="5568411"/>
            <a:ext cx="3105521" cy="845820"/>
            <a:chOff x="1371600" y="1905000"/>
            <a:chExt cx="1828800" cy="228600"/>
          </a:xfrm>
        </p:grpSpPr>
        <p:sp>
          <p:nvSpPr>
            <p:cNvPr id="72" name="Rounded Rectangle 54">
              <a:extLst>
                <a:ext uri="{FF2B5EF4-FFF2-40B4-BE49-F238E27FC236}">
                  <a16:creationId xmlns:a16="http://schemas.microsoft.com/office/drawing/2014/main" id="{957530E5-AB48-4FAE-8539-5545188F1D34}"/>
                </a:ext>
              </a:extLst>
            </p:cNvPr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lIns="18288" tIns="18288" rIns="18288" bIns="18288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itchFamily="112" charset="0"/>
                <a:ea typeface="+mn-ea"/>
                <a:cs typeface="+mn-cs"/>
              </a:endParaRPr>
            </a:p>
          </p:txBody>
        </p:sp>
        <p:sp>
          <p:nvSpPr>
            <p:cNvPr id="73" name="Rounded Rectangle 55">
              <a:extLst>
                <a:ext uri="{FF2B5EF4-FFF2-40B4-BE49-F238E27FC236}">
                  <a16:creationId xmlns:a16="http://schemas.microsoft.com/office/drawing/2014/main" id="{78B00303-125A-F2F7-310F-132C86B63105}"/>
                </a:ext>
              </a:extLst>
            </p:cNvPr>
            <p:cNvSpPr/>
            <p:nvPr/>
          </p:nvSpPr>
          <p:spPr>
            <a:xfrm>
              <a:off x="1421674" y="1936874"/>
              <a:ext cx="1737360" cy="188467"/>
            </a:xfrm>
            <a:prstGeom prst="roundRect">
              <a:avLst>
                <a:gd name="adj" fmla="val 48717"/>
              </a:avLst>
            </a:prstGeom>
            <a:solidFill>
              <a:srgbClr val="418AB3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Identify high-impact Finance AI use cases through discovery workshops</a:t>
              </a:r>
            </a:p>
            <a:p>
              <a:pPr marL="171450" lvl="0" indent="-171450">
                <a:lnSpc>
                  <a:spcPct val="85000"/>
                </a:lnSpc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050" kern="0" dirty="0">
                  <a:solidFill>
                    <a:prstClr val="white"/>
                  </a:solidFill>
                  <a:latin typeface="Candara" panose="020E0502030303020204"/>
                </a:rPr>
                <a:t>Define AI readiness framework (data, talent, governance, tooling)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1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350</Words>
  <Application>Microsoft Office PowerPoint</Application>
  <PresentationFormat>Widescreen</PresentationFormat>
  <Paragraphs>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Narrow</vt:lpstr>
      <vt:lpstr>Candara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Jain_7A</dc:creator>
  <cp:lastModifiedBy>Ravi Jain_7A</cp:lastModifiedBy>
  <cp:revision>2</cp:revision>
  <dcterms:created xsi:type="dcterms:W3CDTF">2025-08-05T13:11:07Z</dcterms:created>
  <dcterms:modified xsi:type="dcterms:W3CDTF">2025-08-05T16:40:23Z</dcterms:modified>
</cp:coreProperties>
</file>