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5.png"/><Relationship Id="rId13" Type="http://schemas.openxmlformats.org/officeDocument/2006/relationships/image" Target="../media/image1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5" Type="http://schemas.openxmlformats.org/officeDocument/2006/relationships/image" Target="../media/image6.png"/><Relationship Id="rId14" Type="http://schemas.openxmlformats.org/officeDocument/2006/relationships/image" Target="../media/image15.png"/><Relationship Id="rId17" Type="http://schemas.openxmlformats.org/officeDocument/2006/relationships/image" Target="../media/image10.png"/><Relationship Id="rId16" Type="http://schemas.openxmlformats.org/officeDocument/2006/relationships/image" Target="../media/image14.png"/><Relationship Id="rId5" Type="http://schemas.openxmlformats.org/officeDocument/2006/relationships/image" Target="../media/image11.png"/><Relationship Id="rId19" Type="http://schemas.openxmlformats.org/officeDocument/2006/relationships/image" Target="../media/image17.png"/><Relationship Id="rId6" Type="http://schemas.openxmlformats.org/officeDocument/2006/relationships/image" Target="../media/image2.png"/><Relationship Id="rId18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0" y="5629275"/>
            <a:ext cx="11239500" cy="10876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1352550"/>
            <a:ext cx="36195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0" y="1352550"/>
            <a:ext cx="36195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6250" y="1352550"/>
            <a:ext cx="3619500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50" y="5410200"/>
            <a:ext cx="112395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89" name="Google Shape;8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250" y="5981700"/>
            <a:ext cx="2702718" cy="735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0" name="Google Shape;9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21843" y="5981700"/>
            <a:ext cx="2702718" cy="735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1" name="Google Shape;91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67437" y="5981700"/>
            <a:ext cx="2702718" cy="735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2" name="Google Shape;9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3031" y="5981700"/>
            <a:ext cx="2702718" cy="735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3" name="Google Shape;93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0525" y="5362575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4" name="Google Shape;94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62931" y="5362575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5" name="Google Shape;95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010275" y="5362575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6" name="Google Shape;9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30025" y="536257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476250" y="381000"/>
            <a:ext cx="1171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Next Steps for Accelerating AI in Finance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476250" y="838200"/>
            <a:ext cx="11239500" cy="20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Turning Categorised Use-Cases into Measurable Impact — Fast.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238125" y="5210175"/>
            <a:ext cx="117157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Proof of Value first — then Scale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476250" y="5743575"/>
            <a:ext cx="11715750" cy="23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Programme-Level Enablers (Foundation)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676275" y="2105025"/>
            <a:ext cx="1362075" cy="219075"/>
          </a:xfrm>
          <a:prstGeom prst="roundRect">
            <a:avLst>
              <a:gd fmla="val 50000" name="adj"/>
            </a:avLst>
          </a:prstGeom>
          <a:solidFill>
            <a:srgbClr val="D1E7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52475" y="2133600"/>
            <a:ext cx="120967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5" u="none" cap="none" strike="noStrike">
                <a:solidFill>
                  <a:srgbClr val="0A3622"/>
                </a:solidFill>
                <a:latin typeface="Poppins"/>
                <a:ea typeface="Poppins"/>
                <a:cs typeface="Poppins"/>
                <a:sym typeface="Poppins"/>
              </a:rPr>
              <a:t>0–3 MONTHS IMPACT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676275" y="2419350"/>
            <a:ext cx="3219450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"Immediate Business Value"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676275" y="4298751"/>
            <a:ext cx="3219450" cy="457200"/>
          </a:xfrm>
          <a:prstGeom prst="roundRect">
            <a:avLst>
              <a:gd fmla="val 833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52475" y="4374951"/>
            <a:ext cx="3067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75" u="none" cap="none" strike="noStrike">
                <a:solidFill>
                  <a:srgbClr val="198754"/>
                </a:solidFill>
                <a:latin typeface="Lato"/>
                <a:ea typeface="Lato"/>
                <a:cs typeface="Lato"/>
                <a:sym typeface="Lato"/>
              </a:rPr>
              <a:t>"If adoption fails here, progress elsewhere is irrelevant."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76275" y="4298751"/>
            <a:ext cx="38100" cy="457200"/>
          </a:xfrm>
          <a:prstGeom prst="rect">
            <a:avLst/>
          </a:prstGeom>
          <a:solidFill>
            <a:srgbClr val="1987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4486275" y="2105025"/>
            <a:ext cx="1352550" cy="219075"/>
          </a:xfrm>
          <a:prstGeom prst="roundRect">
            <a:avLst>
              <a:gd fmla="val 50000" name="adj"/>
            </a:avLst>
          </a:prstGeom>
          <a:solidFill>
            <a:srgbClr val="FFF3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562475" y="2133600"/>
            <a:ext cx="1200150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5" u="none" cap="none" strike="noStrike">
                <a:solidFill>
                  <a:srgbClr val="664D03"/>
                </a:solidFill>
                <a:latin typeface="Poppins"/>
                <a:ea typeface="Poppins"/>
                <a:cs typeface="Poppins"/>
                <a:sym typeface="Poppins"/>
              </a:rPr>
              <a:t>3–9 MONTHS IMPACT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4486275" y="2419350"/>
            <a:ext cx="3219450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"Scale what is already working"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4486275" y="4471987"/>
            <a:ext cx="3219450" cy="457200"/>
          </a:xfrm>
          <a:prstGeom prst="roundRect">
            <a:avLst>
              <a:gd fmla="val 833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562475" y="4548187"/>
            <a:ext cx="3067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75" u="none" cap="none" strike="noStrike">
                <a:solidFill>
                  <a:srgbClr val="B98900"/>
                </a:solidFill>
                <a:latin typeface="Lato"/>
                <a:ea typeface="Lato"/>
                <a:cs typeface="Lato"/>
                <a:sym typeface="Lato"/>
              </a:rPr>
              <a:t>Feature: Cross-functional delivery pods (Finance + IT + Transformation)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4486275" y="4471987"/>
            <a:ext cx="381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8296275" y="1952625"/>
            <a:ext cx="2028825" cy="219075"/>
          </a:xfrm>
          <a:prstGeom prst="roundRect">
            <a:avLst>
              <a:gd fmla="val 50000" name="adj"/>
            </a:avLst>
          </a:prstGeom>
          <a:solidFill>
            <a:srgbClr val="CFF4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8372475" y="1981200"/>
            <a:ext cx="1876425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5" u="none" cap="none" strike="noStrike">
                <a:solidFill>
                  <a:srgbClr val="055160"/>
                </a:solidFill>
                <a:latin typeface="Poppins"/>
                <a:ea typeface="Poppins"/>
                <a:cs typeface="Poppins"/>
                <a:sym typeface="Poppins"/>
              </a:rPr>
              <a:t>9–18 MONTHS TRANSFORMATION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8296275" y="2266950"/>
            <a:ext cx="3219450" cy="16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"Innovation that expands Finance’s capability"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8296275" y="4343400"/>
            <a:ext cx="3219450" cy="304800"/>
          </a:xfrm>
          <a:prstGeom prst="roundRect">
            <a:avLst>
              <a:gd fmla="val 125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8372475" y="4419600"/>
            <a:ext cx="306705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75" u="none" cap="none" strike="noStrike">
                <a:solidFill>
                  <a:srgbClr val="0D6EFD"/>
                </a:solidFill>
                <a:latin typeface="Lato"/>
                <a:ea typeface="Lato"/>
                <a:cs typeface="Lato"/>
                <a:sym typeface="Lato"/>
              </a:rPr>
              <a:t>"Hypotheses must be tested via PoCs before scaling."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8296275" y="4343400"/>
            <a:ext cx="38100" cy="304800"/>
          </a:xfrm>
          <a:prstGeom prst="rect">
            <a:avLst/>
          </a:prstGeom>
          <a:solidFill>
            <a:srgbClr val="0DCA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476250" y="5410200"/>
            <a:ext cx="1872406" cy="76200"/>
          </a:xfrm>
          <a:prstGeom prst="roundRect">
            <a:avLst>
              <a:gd fmla="val 16667" name="adj"/>
            </a:avLst>
          </a:prstGeom>
          <a:solidFill>
            <a:srgbClr val="1987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348656" y="5410200"/>
            <a:ext cx="3746003" cy="76200"/>
          </a:xfrm>
          <a:prstGeom prst="roundRect">
            <a:avLst>
              <a:gd fmla="val 16667" name="adj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6096000" y="5410200"/>
            <a:ext cx="5619750" cy="76200"/>
          </a:xfrm>
          <a:prstGeom prst="roundRect">
            <a:avLst>
              <a:gd fmla="val 16667" name="adj"/>
            </a:avLst>
          </a:prstGeom>
          <a:solidFill>
            <a:srgbClr val="0D6E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990600" y="1552575"/>
            <a:ext cx="305038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198754"/>
                </a:solidFill>
                <a:latin typeface="Poppins"/>
                <a:ea typeface="Poppins"/>
                <a:cs typeface="Poppins"/>
                <a:sym typeface="Poppins"/>
              </a:rPr>
              <a:t>1. Rapid Rollout: Leverage Now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790575" y="2677477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866775" y="2676525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Deploy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HSBC Productivity Suite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for orchestrating Finance tasks.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790575" y="3071574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866775" y="3070621"/>
            <a:ext cx="3028950" cy="17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Standardise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prompt libraries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and governance controls.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790575" y="3292435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866775" y="3291482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Train key personas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at scale (Finance ops, transformation pods).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790575" y="3686532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866775" y="3685579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Track real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efficiency gains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(cycle-time, rework reduction).</a:t>
            </a:r>
            <a:endParaRPr/>
          </a:p>
        </p:txBody>
      </p:sp>
      <p:sp>
        <p:nvSpPr>
          <p:cNvPr id="131" name="Google Shape;131;p13"/>
          <p:cNvSpPr txBox="1"/>
          <p:nvPr/>
        </p:nvSpPr>
        <p:spPr>
          <a:xfrm>
            <a:off x="4933950" y="1552575"/>
            <a:ext cx="2910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B98900"/>
                </a:solidFill>
                <a:latin typeface="Poppins"/>
                <a:ea typeface="Poppins"/>
                <a:cs typeface="Poppins"/>
                <a:sym typeface="Poppins"/>
              </a:rPr>
              <a:t>2. In-Progress: Accelerate &amp; Integrate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4600575" y="2677477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676775" y="2676525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Extend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commentary + anomaly detection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into MI and Regulatory reporting.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4600575" y="3071574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676775" y="3070621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Integrate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auto-commentary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into end-to-end reporting cycles.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600575" y="3465671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4676775" y="3464718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Build a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Knowledge Management System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(automating documentation &amp; change impact).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4600575" y="3859768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4676775" y="3858815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Feature: Cross-functional delivery pods (Finance + IT + Transformation).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8610600" y="1590675"/>
            <a:ext cx="295036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D6EFD"/>
                </a:solidFill>
                <a:latin typeface="Poppins"/>
                <a:ea typeface="Poppins"/>
                <a:cs typeface="Poppins"/>
                <a:sym typeface="Poppins"/>
              </a:rPr>
              <a:t>3. Priority Development: Test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8410575" y="2525077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8486775" y="2524125"/>
            <a:ext cx="3028950" cy="346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AI-Generated Rulebook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(transform policies into dynamic logic).</a:t>
            </a:r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8410575" y="2919174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8486775" y="2918221"/>
            <a:ext cx="3028950" cy="17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Counterparty analysis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automation.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8410575" y="3140035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8486775" y="3139082"/>
            <a:ext cx="3028950" cy="173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spAutoFit/>
          </a:bodyPr>
          <a:lstStyle/>
          <a:p>
            <a:pPr indent="0" lvl="0" marL="0" marR="0" rtl="0" algn="l">
              <a:lnSpc>
                <a:spcPct val="1398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ML-based forecasting</a:t>
            </a:r>
            <a:r>
              <a:rPr b="0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 hypotheses.</a:t>
            </a:r>
            <a:endParaRPr/>
          </a:p>
        </p:txBody>
      </p:sp>
      <p:sp>
        <p:nvSpPr>
          <p:cNvPr id="147" name="Google Shape;147;p13"/>
          <p:cNvSpPr txBox="1"/>
          <p:nvPr/>
        </p:nvSpPr>
        <p:spPr>
          <a:xfrm>
            <a:off x="385762" y="5591175"/>
            <a:ext cx="1809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0m</a:t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2258169" y="5591175"/>
            <a:ext cx="1809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3m</a:t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6005512" y="5591175"/>
            <a:ext cx="1809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9m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11587162" y="5591175"/>
            <a:ext cx="2571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5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18m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590550" y="6076950"/>
            <a:ext cx="2597824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335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Governance &amp; Controls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590550" y="6324600"/>
            <a:ext cx="2474118" cy="29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Prompt standards, auditability, explainability obligations.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3436143" y="6076950"/>
            <a:ext cx="2597824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7145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Skill Uplift &amp; Adoption</a:t>
            </a:r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3436143" y="6324600"/>
            <a:ext cx="2474118" cy="1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Competency-based training aligned to personas.</a:t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6281737" y="6076950"/>
            <a:ext cx="2597824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335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Benefit Evidence &amp; Reporting</a:t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6281737" y="6324600"/>
            <a:ext cx="2474118" cy="148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Efficiency, accuracy, regulatory confidence.</a:t>
            </a:r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9127331" y="6076950"/>
            <a:ext cx="2597824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1430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1E293B"/>
                </a:solidFill>
                <a:latin typeface="Poppins"/>
                <a:ea typeface="Poppins"/>
                <a:cs typeface="Poppins"/>
                <a:sym typeface="Poppins"/>
              </a:rPr>
              <a:t>Funding &amp; Platform Strategy</a:t>
            </a:r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9127331" y="6324600"/>
            <a:ext cx="2474118" cy="29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75569"/>
                </a:solidFill>
                <a:latin typeface="Lato"/>
                <a:ea typeface="Lato"/>
                <a:cs typeface="Lato"/>
                <a:sym typeface="Lato"/>
              </a:rPr>
              <a:t>Transition from side-desk → owned &amp; maintained assets.</a:t>
            </a:r>
            <a:endParaRPr/>
          </a:p>
        </p:txBody>
      </p:sp>
      <p:pic>
        <p:nvPicPr>
          <p:cNvPr descr="image.png" id="159" name="Google Shape;159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6275" y="1638300"/>
            <a:ext cx="200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0" name="Google Shape;160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86275" y="1638300"/>
            <a:ext cx="3333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1" name="Google Shape;161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296275" y="1562100"/>
            <a:ext cx="200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2" name="Google Shape;162;p1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90550" y="6105525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3" name="Google Shape;163;p1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436143" y="6105525"/>
            <a:ext cx="1714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4" name="Google Shape;164;p1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81737" y="6105525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165" name="Google Shape;165;p1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27331" y="6105525"/>
            <a:ext cx="114300" cy="1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