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355600" y="2044700"/>
            <a:ext cx="12293600" cy="3238500"/>
          </a:xfrm>
          <a:prstGeom prst="rect">
            <a:avLst/>
          </a:prstGeom>
        </p:spPr>
        <p:txBody>
          <a:bodyPr anchor="b"/>
          <a:lstStyle/>
          <a:p>
            <a:pPr/>
            <a:r>
              <a:t>Title Text</a:t>
            </a:r>
          </a:p>
        </p:txBody>
      </p:sp>
      <p:sp>
        <p:nvSpPr>
          <p:cNvPr id="12" name="Shape 12"/>
          <p:cNvSpPr/>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Shape 94"/>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Shape 21"/>
          <p:cNvSpPr/>
          <p:nvPr>
            <p:ph type="title"/>
          </p:nvPr>
        </p:nvSpPr>
        <p:spPr>
          <a:xfrm>
            <a:off x="1270000" y="6908800"/>
            <a:ext cx="10464800" cy="12827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355600" y="3251200"/>
            <a:ext cx="12293600" cy="32385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Shape 39"/>
          <p:cNvSpPr/>
          <p:nvPr>
            <p:ph type="title"/>
          </p:nvPr>
        </p:nvSpPr>
        <p:spPr>
          <a:xfrm>
            <a:off x="355600" y="1016000"/>
            <a:ext cx="5892800" cy="3886200"/>
          </a:xfrm>
          <a:prstGeom prst="rect">
            <a:avLst/>
          </a:prstGeom>
        </p:spPr>
        <p:txBody>
          <a:bodyPr anchor="b"/>
          <a:lstStyle/>
          <a:p>
            <a:pPr/>
            <a:r>
              <a:t>Title Text</a:t>
            </a:r>
          </a:p>
        </p:txBody>
      </p:sp>
      <p:sp>
        <p:nvSpPr>
          <p:cNvPr id="40" name="Shape 40"/>
          <p:cNvSpPr/>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Shape 85"/>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24599" y="9271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ElephantOnSkis.jpg"/>
          <p:cNvPicPr>
            <a:picLocks noChangeAspect="1"/>
          </p:cNvPicPr>
          <p:nvPr>
            <p:ph type="pic" idx="13"/>
          </p:nvPr>
        </p:nvPicPr>
        <p:blipFill>
          <a:blip r:embed="rId2">
            <a:extLst/>
          </a:blip>
          <a:srcRect l="0" t="0" r="0" b="0"/>
          <a:stretch>
            <a:fillRect/>
          </a:stretch>
        </p:blipFill>
        <p:spPr>
          <a:xfrm>
            <a:off x="897189" y="524271"/>
            <a:ext cx="8746622" cy="5860237"/>
          </a:xfrm>
          <a:prstGeom prst="rect">
            <a:avLst/>
          </a:prstGeom>
          <a:ln w="25400"/>
          <a:effectLst>
            <a:outerShdw sx="100000" sy="100000" kx="0" ky="0" algn="b" rotWithShape="0" blurRad="127000" dist="76200" dir="5520000">
              <a:srgbClr val="000000">
                <a:alpha val="60000"/>
              </a:srgbClr>
            </a:outerShdw>
          </a:effectLst>
        </p:spPr>
      </p:pic>
      <p:sp>
        <p:nvSpPr>
          <p:cNvPr id="120" name="Shape 120"/>
          <p:cNvSpPr/>
          <p:nvPr>
            <p:ph type="title"/>
          </p:nvPr>
        </p:nvSpPr>
        <p:spPr>
          <a:prstGeom prst="rect">
            <a:avLst/>
          </a:prstGeom>
        </p:spPr>
        <p:txBody>
          <a:bodyPr/>
          <a:lstStyle>
            <a:lvl1pPr defTabSz="525779">
              <a:defRPr sz="6479"/>
            </a:lvl1pPr>
          </a:lstStyle>
          <a:p>
            <a:pPr/>
            <a:r>
              <a:t>Postgresql and Python</a:t>
            </a:r>
          </a:p>
        </p:txBody>
      </p:sp>
      <p:sp>
        <p:nvSpPr>
          <p:cNvPr id="121" name="Shape 121"/>
          <p:cNvSpPr/>
          <p:nvPr>
            <p:ph type="body" sz="quarter" idx="1"/>
          </p:nvPr>
        </p:nvSpPr>
        <p:spPr>
          <a:prstGeom prst="rect">
            <a:avLst/>
          </a:prstGeom>
        </p:spPr>
        <p:txBody>
          <a:bodyPr/>
          <a:lstStyle/>
          <a:p>
            <a:pPr/>
            <a:r>
              <a:t>… plus sqlalchemy, alembic, flask, py-test, and friends</a:t>
            </a:r>
          </a:p>
        </p:txBody>
      </p:sp>
      <p:pic>
        <p:nvPicPr>
          <p:cNvPr id="122" name="pasted-image.png"/>
          <p:cNvPicPr>
            <a:picLocks noChangeAspect="1"/>
          </p:cNvPicPr>
          <p:nvPr/>
        </p:nvPicPr>
        <p:blipFill>
          <a:blip r:embed="rId3">
            <a:extLst/>
          </a:blip>
          <a:stretch>
            <a:fillRect/>
          </a:stretch>
        </p:blipFill>
        <p:spPr>
          <a:xfrm>
            <a:off x="8992215" y="3366437"/>
            <a:ext cx="3568136" cy="3681126"/>
          </a:xfrm>
          <a:prstGeom prst="rect">
            <a:avLst/>
          </a:prstGeom>
          <a:ln w="25400">
            <a:miter lim="400000"/>
          </a:ln>
          <a:effectLst>
            <a:outerShdw sx="100000" sy="100000" kx="0" ky="0" algn="b" rotWithShape="0" blurRad="127000" dist="76200" dir="5520000">
              <a:srgbClr val="000000">
                <a:alpha val="60000"/>
              </a:srgbClr>
            </a:outerShdw>
          </a:effectLst>
        </p:spPr>
      </p:pic>
      <p:pic>
        <p:nvPicPr>
          <p:cNvPr id="123" name="pasted-image.png"/>
          <p:cNvPicPr>
            <a:picLocks noChangeAspect="1"/>
          </p:cNvPicPr>
          <p:nvPr/>
        </p:nvPicPr>
        <p:blipFill>
          <a:blip r:embed="rId4">
            <a:extLst/>
          </a:blip>
          <a:stretch>
            <a:fillRect/>
          </a:stretch>
        </p:blipFill>
        <p:spPr>
          <a:xfrm>
            <a:off x="9181653" y="-339775"/>
            <a:ext cx="3632201" cy="46228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Key-Value Store</a:t>
            </a:r>
          </a:p>
        </p:txBody>
      </p:sp>
      <p:pic>
        <p:nvPicPr>
          <p:cNvPr id="151" name="pasted-image.png"/>
          <p:cNvPicPr>
            <a:picLocks noChangeAspect="1"/>
          </p:cNvPicPr>
          <p:nvPr/>
        </p:nvPicPr>
        <p:blipFill>
          <a:blip r:embed="rId2">
            <a:extLst/>
          </a:blip>
          <a:stretch>
            <a:fillRect/>
          </a:stretch>
        </p:blipFill>
        <p:spPr>
          <a:xfrm>
            <a:off x="2515393" y="3733601"/>
            <a:ext cx="8228297" cy="362494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Key-Value Store</a:t>
            </a:r>
          </a:p>
        </p:txBody>
      </p:sp>
      <p:sp>
        <p:nvSpPr>
          <p:cNvPr id="154" name="Shape 154"/>
          <p:cNvSpPr/>
          <p:nvPr/>
        </p:nvSpPr>
        <p:spPr>
          <a:xfrm>
            <a:off x="3858356" y="2476499"/>
            <a:ext cx="7105707" cy="680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a:t>
            </a:r>
          </a:p>
          <a:p>
            <a:pPr algn="l">
              <a:defRPr sz="2900"/>
            </a:pPr>
            <a:r>
              <a:t>  "id": 54,</a:t>
            </a:r>
          </a:p>
          <a:p>
            <a:pPr algn="l">
              <a:defRPr sz="2900"/>
            </a:pPr>
            <a:r>
              <a:t>  "company": "Arts Management Systems Ltd.",</a:t>
            </a:r>
          </a:p>
          <a:p>
            <a:pPr algn="l">
              <a:defRPr sz="2900"/>
            </a:pPr>
            <a:r>
              <a:t>  "date_entered": "2004-08-14T07:53:34-04:00",</a:t>
            </a:r>
          </a:p>
          <a:p>
            <a:pPr algn="l">
              <a:defRPr sz="2900"/>
            </a:pPr>
            <a:r>
              <a:t>  "date_updated": "2010-01-18T09:41:17-05:00",</a:t>
            </a:r>
          </a:p>
          <a:p>
            <a:pPr algn="l">
              <a:defRPr sz="2900"/>
            </a:pPr>
            <a:r>
              <a:t>  "deceased": false,</a:t>
            </a:r>
          </a:p>
          <a:p>
            <a:pPr algn="l">
              <a:defRPr sz="2900"/>
            </a:pPr>
            <a:r>
              <a:t>  "first_name": "David",</a:t>
            </a:r>
          </a:p>
          <a:p>
            <a:pPr algn="l">
              <a:defRPr sz="2900"/>
            </a:pPr>
            <a:r>
              <a:t>  "height": 193.00,</a:t>
            </a:r>
          </a:p>
          <a:p>
            <a:pPr algn="l">
              <a:defRPr sz="2900"/>
            </a:pPr>
            <a:r>
              <a:t>  "initial": “M J",</a:t>
            </a:r>
          </a:p>
          <a:p>
            <a:pPr algn="l">
              <a:defRPr sz="2900"/>
            </a:pPr>
            <a:r>
              <a:t>  "last_name": "McKeone",</a:t>
            </a:r>
          </a:p>
          <a:p>
            <a:pPr algn="l">
              <a:defRPr sz="2900"/>
            </a:pPr>
            <a:r>
              <a:t>  "nick_name": "Dave",</a:t>
            </a:r>
          </a:p>
          <a:p>
            <a:pPr algn="l">
              <a:defRPr sz="2900"/>
            </a:pPr>
            <a:r>
              <a:t>  "title": "Presenter Extraordinaire",</a:t>
            </a:r>
          </a:p>
          <a:p>
            <a:pPr algn="l">
              <a:defRPr sz="2900"/>
            </a:pPr>
            <a:r>
              <a:t>  "weight": 95.00,</a:t>
            </a:r>
          </a:p>
          <a:p>
            <a:pPr algn="l">
              <a:defRPr sz="2900"/>
            </a:pPr>
            <a:r>
              <a:t>  "gender": "Male",</a:t>
            </a:r>
          </a:p>
          <a:p>
            <a:pPr algn="l">
              <a:defRPr sz="2900"/>
            </a:pPr>
            <a:r>
              <a:t>  "salutation": "Mr."</a:t>
            </a:r>
          </a:p>
          <a:p>
            <a:pPr algn="l">
              <a:defRPr sz="2900"/>
            </a:pPr>
            <a:r>
              <a:t>}</a:t>
            </a:r>
          </a:p>
        </p:txBody>
      </p:sp>
      <p:sp>
        <p:nvSpPr>
          <p:cNvPr id="155" name="Shape 155"/>
          <p:cNvSpPr/>
          <p:nvPr/>
        </p:nvSpPr>
        <p:spPr>
          <a:xfrm>
            <a:off x="736351" y="4349749"/>
            <a:ext cx="2083298" cy="1257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a:r>
              <a:t>54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Key-Value Store</a:t>
            </a:r>
          </a:p>
        </p:txBody>
      </p:sp>
      <p:pic>
        <p:nvPicPr>
          <p:cNvPr id="158" name="pasted-image.jpeg"/>
          <p:cNvPicPr>
            <a:picLocks noChangeAspect="1"/>
          </p:cNvPicPr>
          <p:nvPr/>
        </p:nvPicPr>
        <p:blipFill>
          <a:blip r:embed="rId2">
            <a:extLst/>
          </a:blip>
          <a:stretch>
            <a:fillRect/>
          </a:stretch>
        </p:blipFill>
        <p:spPr>
          <a:xfrm>
            <a:off x="4085249" y="2294078"/>
            <a:ext cx="4834302" cy="3920844"/>
          </a:xfrm>
          <a:prstGeom prst="rect">
            <a:avLst/>
          </a:prstGeom>
          <a:ln w="12700">
            <a:miter lim="400000"/>
          </a:ln>
        </p:spPr>
      </p:pic>
      <p:sp>
        <p:nvSpPr>
          <p:cNvPr id="159" name="Shape 159"/>
          <p:cNvSpPr/>
          <p:nvPr/>
        </p:nvSpPr>
        <p:spPr>
          <a:xfrm>
            <a:off x="4896060" y="6369049"/>
            <a:ext cx="3212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Great for caching</a:t>
            </a:r>
          </a:p>
        </p:txBody>
      </p:sp>
      <p:sp>
        <p:nvSpPr>
          <p:cNvPr id="160" name="Shape 160"/>
          <p:cNvSpPr/>
          <p:nvPr/>
        </p:nvSpPr>
        <p:spPr>
          <a:xfrm>
            <a:off x="2615269" y="7805878"/>
            <a:ext cx="81552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https://dogpilecache.readthedocs.io/en/latest/</a:t>
            </a:r>
          </a:p>
        </p:txBody>
      </p:sp>
      <p:sp>
        <p:nvSpPr>
          <p:cNvPr id="161" name="Shape 161"/>
          <p:cNvSpPr/>
          <p:nvPr/>
        </p:nvSpPr>
        <p:spPr>
          <a:xfrm>
            <a:off x="1623627" y="8559800"/>
            <a:ext cx="10138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http://docs.sqlalchemy.org/en/latest/_modules/examples/dogpile_caching/caching_query.html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Relational Databases</a:t>
            </a:r>
          </a:p>
        </p:txBody>
      </p:sp>
      <p:pic>
        <p:nvPicPr>
          <p:cNvPr id="164" name="ExcelNames.png"/>
          <p:cNvPicPr>
            <a:picLocks noChangeAspect="1"/>
          </p:cNvPicPr>
          <p:nvPr/>
        </p:nvPicPr>
        <p:blipFill>
          <a:blip r:embed="rId2">
            <a:extLst/>
          </a:blip>
          <a:stretch>
            <a:fillRect/>
          </a:stretch>
        </p:blipFill>
        <p:spPr>
          <a:xfrm>
            <a:off x="1879699" y="3860800"/>
            <a:ext cx="8928101" cy="3149600"/>
          </a:xfrm>
          <a:prstGeom prst="rect">
            <a:avLst/>
          </a:prstGeom>
          <a:ln w="12700">
            <a:miter lim="400000"/>
          </a:ln>
        </p:spPr>
      </p:pic>
      <p:sp>
        <p:nvSpPr>
          <p:cNvPr id="165" name="Shape 165"/>
          <p:cNvSpPr/>
          <p:nvPr/>
        </p:nvSpPr>
        <p:spPr>
          <a:xfrm>
            <a:off x="5822143" y="2838449"/>
            <a:ext cx="10432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Table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Relational Databases</a:t>
            </a:r>
          </a:p>
        </p:txBody>
      </p:sp>
      <p:sp>
        <p:nvSpPr>
          <p:cNvPr id="168" name="Shape 168"/>
          <p:cNvSpPr/>
          <p:nvPr/>
        </p:nvSpPr>
        <p:spPr>
          <a:xfrm>
            <a:off x="5124177" y="2838449"/>
            <a:ext cx="24391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Relationships</a:t>
            </a:r>
          </a:p>
        </p:txBody>
      </p:sp>
      <p:pic>
        <p:nvPicPr>
          <p:cNvPr id="169" name="pasted-image.png"/>
          <p:cNvPicPr>
            <a:picLocks noChangeAspect="1"/>
          </p:cNvPicPr>
          <p:nvPr/>
        </p:nvPicPr>
        <p:blipFill>
          <a:blip r:embed="rId2">
            <a:extLst/>
          </a:blip>
          <a:stretch>
            <a:fillRect/>
          </a:stretch>
        </p:blipFill>
        <p:spPr>
          <a:xfrm>
            <a:off x="3657600" y="3917553"/>
            <a:ext cx="5689600" cy="48006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Relational Databases</a:t>
            </a:r>
          </a:p>
        </p:txBody>
      </p:sp>
      <p:sp>
        <p:nvSpPr>
          <p:cNvPr id="172" name="Shape 172"/>
          <p:cNvSpPr/>
          <p:nvPr/>
        </p:nvSpPr>
        <p:spPr>
          <a:xfrm>
            <a:off x="3026035" y="2838449"/>
            <a:ext cx="66354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Relationships - Primary/Foreign Keys</a:t>
            </a:r>
          </a:p>
        </p:txBody>
      </p:sp>
      <p:pic>
        <p:nvPicPr>
          <p:cNvPr id="173" name="pasted-image.gif"/>
          <p:cNvPicPr>
            <a:picLocks noChangeAspect="1"/>
          </p:cNvPicPr>
          <p:nvPr/>
        </p:nvPicPr>
        <p:blipFill>
          <a:blip r:embed="rId2">
            <a:extLst/>
          </a:blip>
          <a:stretch>
            <a:fillRect/>
          </a:stretch>
        </p:blipFill>
        <p:spPr>
          <a:xfrm>
            <a:off x="2608029" y="4105820"/>
            <a:ext cx="7788742" cy="445516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DATABASE ACTIONS (CRUD)</a:t>
            </a:r>
          </a:p>
        </p:txBody>
      </p:sp>
      <p:sp>
        <p:nvSpPr>
          <p:cNvPr id="176" name="Shape 176"/>
          <p:cNvSpPr/>
          <p:nvPr>
            <p:ph type="body" idx="1"/>
          </p:nvPr>
        </p:nvSpPr>
        <p:spPr>
          <a:prstGeom prst="rect">
            <a:avLst/>
          </a:prstGeom>
        </p:spPr>
        <p:txBody>
          <a:bodyPr/>
          <a:lstStyle/>
          <a:p>
            <a:pPr/>
            <a:r>
              <a:t>CREATE &gt; INSERT</a:t>
            </a:r>
          </a:p>
          <a:p>
            <a:pPr/>
            <a:r>
              <a:t>READ &gt; SELECT</a:t>
            </a:r>
          </a:p>
          <a:p>
            <a:pPr/>
            <a:r>
              <a:t>UPDATE &gt; UPDATE</a:t>
            </a:r>
          </a:p>
          <a:p>
            <a:pPr/>
            <a:r>
              <a:t>DELETE &gt; DELETE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SQL READ</a:t>
            </a:r>
          </a:p>
        </p:txBody>
      </p:sp>
      <p:sp>
        <p:nvSpPr>
          <p:cNvPr id="179" name="Shape 179"/>
          <p:cNvSpPr/>
          <p:nvPr/>
        </p:nvSpPr>
        <p:spPr>
          <a:xfrm>
            <a:off x="2964997" y="3740150"/>
            <a:ext cx="7074806" cy="2273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pPr>
            <a:r>
              <a:t>SELECT * </a:t>
            </a:r>
          </a:p>
          <a:p>
            <a:pPr>
              <a:defRPr sz="5000"/>
            </a:pPr>
            <a:r>
              <a:t>FROM users</a:t>
            </a:r>
          </a:p>
          <a:p>
            <a:pPr>
              <a:defRPr sz="5000"/>
            </a:pPr>
            <a:r>
              <a:t>WHERE first_name = ‘Kurt’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CREATE</a:t>
            </a:r>
          </a:p>
        </p:txBody>
      </p:sp>
      <p:sp>
        <p:nvSpPr>
          <p:cNvPr id="182" name="Shape 182"/>
          <p:cNvSpPr/>
          <p:nvPr/>
        </p:nvSpPr>
        <p:spPr>
          <a:xfrm>
            <a:off x="263627" y="4038599"/>
            <a:ext cx="12477546"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t>INSERT INTO users (first_name, last_name)</a:t>
            </a:r>
          </a:p>
          <a:p>
            <a:pPr>
              <a:defRPr sz="5500"/>
            </a:pPr>
            <a:r>
              <a:t>VALUES (‘David’, ‘McKeone’)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UPDATE</a:t>
            </a:r>
          </a:p>
        </p:txBody>
      </p:sp>
      <p:sp>
        <p:nvSpPr>
          <p:cNvPr id="185" name="Shape 185"/>
          <p:cNvSpPr/>
          <p:nvPr/>
        </p:nvSpPr>
        <p:spPr>
          <a:xfrm>
            <a:off x="2346166" y="3644899"/>
            <a:ext cx="8312468" cy="246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t>UPDATE users </a:t>
            </a:r>
          </a:p>
          <a:p>
            <a:pPr>
              <a:defRPr sz="5500"/>
            </a:pPr>
            <a:r>
              <a:t>SET data = {‘awesome’: true}</a:t>
            </a:r>
          </a:p>
          <a:p>
            <a:pPr>
              <a:defRPr sz="5500"/>
            </a:pPr>
            <a:r>
              <a:t>WHERE first_name = ‘Mike’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What is PostgreSqL?</a:t>
            </a:r>
          </a:p>
        </p:txBody>
      </p:sp>
      <p:sp>
        <p:nvSpPr>
          <p:cNvPr id="126" name="Shape 126"/>
          <p:cNvSpPr/>
          <p:nvPr>
            <p:ph type="body" idx="1"/>
          </p:nvPr>
        </p:nvSpPr>
        <p:spPr>
          <a:prstGeom prst="rect">
            <a:avLst/>
          </a:prstGeom>
        </p:spPr>
        <p:txBody>
          <a:bodyPr/>
          <a:lstStyle/>
          <a:p>
            <a:pPr/>
            <a:r>
              <a:t>Open Source Database</a:t>
            </a:r>
          </a:p>
          <a:p>
            <a:pPr/>
            <a:r>
              <a:t>Uses unique MVCC Architecture </a:t>
            </a:r>
            <a:r>
              <a:rPr sz="2000"/>
              <a:t>(Multi-Version Concurrency Control)</a:t>
            </a:r>
          </a:p>
          <a:p>
            <a:pPr/>
            <a:r>
              <a:t>Great SQL compliance, but didn’t start with SQL</a:t>
            </a:r>
          </a:p>
          <a:p>
            <a:pPr/>
            <a:r>
              <a:t>https://www.postgresql.org/about/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DELETE</a:t>
            </a:r>
          </a:p>
        </p:txBody>
      </p:sp>
      <p:sp>
        <p:nvSpPr>
          <p:cNvPr id="188" name="Shape 188"/>
          <p:cNvSpPr/>
          <p:nvPr/>
        </p:nvSpPr>
        <p:spPr>
          <a:xfrm>
            <a:off x="2571951" y="4038599"/>
            <a:ext cx="7860898"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t>DELETE FROM users</a:t>
            </a:r>
          </a:p>
          <a:p>
            <a:pPr>
              <a:defRPr sz="5500"/>
            </a:pPr>
            <a:r>
              <a:t>WHERE first_name = ‘Mike’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Document Database</a:t>
            </a:r>
          </a:p>
        </p:txBody>
      </p:sp>
      <p:sp>
        <p:nvSpPr>
          <p:cNvPr id="191" name="Shape 191"/>
          <p:cNvSpPr/>
          <p:nvPr>
            <p:ph type="body" idx="1"/>
          </p:nvPr>
        </p:nvSpPr>
        <p:spPr>
          <a:prstGeom prst="rect">
            <a:avLst/>
          </a:prstGeom>
        </p:spPr>
        <p:txBody>
          <a:bodyPr/>
          <a:lstStyle/>
          <a:p>
            <a:pPr/>
            <a:r>
              <a:t>Table ~= Document</a:t>
            </a:r>
          </a:p>
          <a:p>
            <a:pPr/>
            <a:r>
              <a:t>Documents aren’t rows/columns (they are trees)</a:t>
            </a:r>
          </a:p>
          <a:p>
            <a:pPr/>
            <a:r>
              <a:t>Relationship enforcement is up to you  </a:t>
            </a:r>
            <a:r>
              <a:rPr sz="3000"/>
              <a:t>(good luck!)</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How do you track Relationships in NoSQL?</a:t>
            </a:r>
          </a:p>
        </p:txBody>
      </p:sp>
      <p:sp>
        <p:nvSpPr>
          <p:cNvPr id="194" name="Shape 194"/>
          <p:cNvSpPr/>
          <p:nvPr/>
        </p:nvSpPr>
        <p:spPr>
          <a:xfrm>
            <a:off x="2481696" y="8934449"/>
            <a:ext cx="80414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http://stackoverflow.com/a/4210561/589362</a:t>
            </a:r>
          </a:p>
        </p:txBody>
      </p:sp>
      <p:sp>
        <p:nvSpPr>
          <p:cNvPr id="195" name="Shape 195"/>
          <p:cNvSpPr/>
          <p:nvPr/>
        </p:nvSpPr>
        <p:spPr>
          <a:xfrm>
            <a:off x="63562" y="3054349"/>
            <a:ext cx="12877677" cy="565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All the answers for how to store many-to-many associations in the "NoSQL way" reduce to the same thing: storing data redundantly.</a:t>
            </a:r>
          </a:p>
          <a:p>
            <a:pPr>
              <a:defRPr sz="2000"/>
            </a:pPr>
          </a:p>
          <a:p>
            <a:pPr>
              <a:defRPr sz="2000"/>
            </a:pPr>
            <a:r>
              <a:t>In NoSQL, you don't design your database based on the relationships between data entities. You design your database based on the queries you will run against it. Use the same criteria you would use to denormalize a relational database: if it's more important for data to have cohesion (think of values in a comma-separated list instead of a normalized table), then do it that way.</a:t>
            </a:r>
          </a:p>
          <a:p>
            <a:pPr>
              <a:defRPr sz="2000"/>
            </a:pPr>
          </a:p>
          <a:p>
            <a:pPr>
              <a:defRPr sz="2000"/>
            </a:pPr>
            <a:r>
              <a:t>But this inevitably optimizes for one type of query (e.g. comments by any user for a given article) at the expense of other types of queries (comments for any article by a given user). If your application has the need for both types of queries to be equally optimized, you should not denormalize. And likewise, you should not use a NoSQL solution if you need to use the data in a relational way.</a:t>
            </a:r>
          </a:p>
          <a:p>
            <a:pPr>
              <a:defRPr sz="2000"/>
            </a:pPr>
          </a:p>
          <a:p>
            <a:pPr>
              <a:defRPr sz="2000"/>
            </a:pPr>
            <a:r>
              <a:t>There is a risk with denormalization and redundancy that redundant sets of data will get out of sync with one another. This is called an anomaly. When you use a normalized relational database, the RDBMS can prevent anomalies. In a denormalized database or in NoSQL, it becomes your responsibility to write application code to prevent anomalies.</a:t>
            </a:r>
          </a:p>
          <a:p>
            <a:pPr>
              <a:defRPr sz="2000"/>
            </a:pPr>
          </a:p>
          <a:p>
            <a:pPr>
              <a:defRPr sz="2000"/>
            </a:pPr>
            <a:r>
              <a:t>One might think that it'd be great for a NoSQL database to do the hard work of preventing anomalies for you. There is a paradigm that can do this -- the relational paradigm.</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Postgresql - Relational</a:t>
            </a:r>
          </a:p>
        </p:txBody>
      </p:sp>
      <p:sp>
        <p:nvSpPr>
          <p:cNvPr id="198" name="Shape 198"/>
          <p:cNvSpPr/>
          <p:nvPr>
            <p:ph type="body" idx="1"/>
          </p:nvPr>
        </p:nvSpPr>
        <p:spPr>
          <a:prstGeom prst="rect">
            <a:avLst/>
          </a:prstGeom>
        </p:spPr>
        <p:txBody>
          <a:bodyPr/>
          <a:lstStyle/>
          <a:p>
            <a:pPr marL="505079" indent="-505079" defTabSz="566674">
              <a:spcBef>
                <a:spcPts val="4400"/>
              </a:spcBef>
              <a:defRPr sz="4462"/>
            </a:pPr>
            <a:r>
              <a:t>Good for the vast majority of your data</a:t>
            </a:r>
          </a:p>
          <a:p>
            <a:pPr marL="505079" indent="-505079" defTabSz="566674">
              <a:spcBef>
                <a:spcPts val="4400"/>
              </a:spcBef>
              <a:defRPr sz="4462"/>
            </a:pPr>
            <a:r>
              <a:t>Will help you with data correctness when you don’t know you need help (but ya, that can be frustrating)</a:t>
            </a:r>
          </a:p>
          <a:p>
            <a:pPr marL="505079" indent="-505079" defTabSz="566674">
              <a:spcBef>
                <a:spcPts val="4400"/>
              </a:spcBef>
              <a:defRPr sz="4462"/>
            </a:pPr>
            <a:r>
              <a:t>Fast enough that for most applications a single server (maybe with replication) will be good for a long, long time.</a:t>
            </a:r>
          </a:p>
        </p:txBody>
      </p:sp>
      <p:sp>
        <p:nvSpPr>
          <p:cNvPr id="199" name="Shape 199"/>
          <p:cNvSpPr/>
          <p:nvPr/>
        </p:nvSpPr>
        <p:spPr>
          <a:xfrm>
            <a:off x="5671294" y="9010649"/>
            <a:ext cx="71232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Distributed: https://www.citusdata.com/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So, what could possibly go wrong?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ElephantOnSkis2.jpg"/>
          <p:cNvPicPr>
            <a:picLocks noChangeAspect="1"/>
          </p:cNvPicPr>
          <p:nvPr>
            <p:ph type="pic" idx="13"/>
          </p:nvPr>
        </p:nvPicPr>
        <p:blipFill>
          <a:blip r:embed="rId2">
            <a:alphaModFix amt="92548"/>
            <a:extLst/>
          </a:blip>
          <a:srcRect l="0" t="0" r="0" b="0"/>
          <a:stretch>
            <a:fillRect/>
          </a:stretch>
        </p:blipFill>
        <p:spPr>
          <a:xfrm>
            <a:off x="842367" y="2021061"/>
            <a:ext cx="11319876" cy="7546585"/>
          </a:xfrm>
          <a:prstGeom prst="rect">
            <a:avLst/>
          </a:prstGeom>
        </p:spPr>
      </p:pic>
      <p:sp>
        <p:nvSpPr>
          <p:cNvPr id="204" name="Shape 204"/>
          <p:cNvSpPr/>
          <p:nvPr>
            <p:ph type="title" idx="4294967295"/>
          </p:nvPr>
        </p:nvSpPr>
        <p:spPr>
          <a:xfrm>
            <a:off x="152400" y="-609600"/>
            <a:ext cx="12293600" cy="3238500"/>
          </a:xfrm>
          <a:prstGeom prst="rect">
            <a:avLst/>
          </a:prstGeom>
        </p:spPr>
        <p:txBody>
          <a:bodyPr/>
          <a:lstStyle/>
          <a:p>
            <a:pPr/>
            <a:r>
              <a:t>Nothing!  Turns out, Elephants can move fast!!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nvSpPr>
        <p:spPr>
          <a:xfrm>
            <a:off x="4519227" y="635000"/>
            <a:ext cx="3966345"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It’ll be fine…</a:t>
            </a:r>
          </a:p>
        </p:txBody>
      </p:sp>
      <p:pic>
        <p:nvPicPr>
          <p:cNvPr id="207" name="pasted-image.jpeg"/>
          <p:cNvPicPr>
            <a:picLocks noChangeAspect="1"/>
          </p:cNvPicPr>
          <p:nvPr/>
        </p:nvPicPr>
        <p:blipFill>
          <a:blip r:embed="rId2">
            <a:extLst/>
          </a:blip>
          <a:stretch>
            <a:fillRect/>
          </a:stretch>
        </p:blipFill>
        <p:spPr>
          <a:xfrm>
            <a:off x="2501900" y="2209800"/>
            <a:ext cx="8001000" cy="5334000"/>
          </a:xfrm>
          <a:prstGeom prst="rect">
            <a:avLst/>
          </a:prstGeom>
          <a:ln w="25400">
            <a:miter lim="400000"/>
          </a:ln>
          <a:effectLst>
            <a:outerShdw sx="100000" sy="100000" kx="0" ky="0" algn="b" rotWithShape="0" blurRad="127000" dist="76200" dir="5520000">
              <a:srgbClr val="000000">
                <a:alpha val="60000"/>
              </a:srgbClr>
            </a:outerShdw>
          </a:effectLst>
        </p:spPr>
      </p:pic>
      <p:sp>
        <p:nvSpPr>
          <p:cNvPr id="208" name="Shape 208"/>
          <p:cNvSpPr/>
          <p:nvPr/>
        </p:nvSpPr>
        <p:spPr>
          <a:xfrm>
            <a:off x="1968500" y="8153400"/>
            <a:ext cx="9067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 just play with the elephant.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What is Postgresql?</a:t>
            </a:r>
          </a:p>
        </p:txBody>
      </p:sp>
      <p:sp>
        <p:nvSpPr>
          <p:cNvPr id="129" name="Shape 129"/>
          <p:cNvSpPr/>
          <p:nvPr>
            <p:ph type="body" idx="1"/>
          </p:nvPr>
        </p:nvSpPr>
        <p:spPr>
          <a:prstGeom prst="rect">
            <a:avLst/>
          </a:prstGeom>
        </p:spPr>
        <p:txBody>
          <a:bodyPr/>
          <a:lstStyle/>
          <a:p>
            <a:pPr marL="354076" indent="-354076" defTabSz="397256">
              <a:spcBef>
                <a:spcPts val="3100"/>
              </a:spcBef>
              <a:defRPr sz="3128"/>
            </a:pPr>
            <a:r>
              <a:t>Maximum DB Size: Unlimited</a:t>
            </a:r>
          </a:p>
          <a:p>
            <a:pPr marL="354076" indent="-354076" defTabSz="397256">
              <a:spcBef>
                <a:spcPts val="3100"/>
              </a:spcBef>
              <a:defRPr sz="3128"/>
            </a:pPr>
            <a:r>
              <a:t>Maximum Table Size: 32 TB</a:t>
            </a:r>
          </a:p>
          <a:p>
            <a:pPr marL="354076" indent="-354076" defTabSz="397256">
              <a:spcBef>
                <a:spcPts val="3100"/>
              </a:spcBef>
              <a:defRPr sz="3128"/>
            </a:pPr>
            <a:r>
              <a:t>Maximum Row Size: 1.6 TB</a:t>
            </a:r>
          </a:p>
          <a:p>
            <a:pPr marL="354076" indent="-354076" defTabSz="397256">
              <a:spcBef>
                <a:spcPts val="3100"/>
              </a:spcBef>
              <a:defRPr sz="3128"/>
            </a:pPr>
            <a:r>
              <a:t>Maximum Field Size: 1 GB</a:t>
            </a:r>
          </a:p>
          <a:p>
            <a:pPr marL="354076" indent="-354076" defTabSz="397256">
              <a:spcBef>
                <a:spcPts val="3100"/>
              </a:spcBef>
              <a:defRPr sz="3128"/>
            </a:pPr>
            <a:r>
              <a:t>Maximum Rows Per Table: Unlimited</a:t>
            </a:r>
          </a:p>
          <a:p>
            <a:pPr marL="354076" indent="-354076" defTabSz="397256">
              <a:spcBef>
                <a:spcPts val="3100"/>
              </a:spcBef>
              <a:defRPr sz="3128"/>
            </a:pPr>
            <a:r>
              <a:t>Maximum Columns Per Table: 250-1600 depending on types</a:t>
            </a:r>
          </a:p>
          <a:p>
            <a:pPr marL="354076" indent="-354076" defTabSz="397256">
              <a:spcBef>
                <a:spcPts val="3100"/>
              </a:spcBef>
              <a:defRPr sz="3128"/>
            </a:pPr>
            <a:r>
              <a:t>Maximum Indexes Per Table: Unlimited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pasted-image.png"/>
          <p:cNvPicPr>
            <a:picLocks noChangeAspect="1"/>
          </p:cNvPicPr>
          <p:nvPr>
            <p:ph type="pic" idx="13"/>
          </p:nvPr>
        </p:nvPicPr>
        <p:blipFill>
          <a:blip r:embed="rId2">
            <a:extLst/>
          </a:blip>
          <a:srcRect l="0" t="0" r="0" b="0"/>
          <a:stretch>
            <a:fillRect/>
          </a:stretch>
        </p:blipFill>
        <p:spPr>
          <a:xfrm>
            <a:off x="2826162" y="342900"/>
            <a:ext cx="7352206" cy="7352205"/>
          </a:xfrm>
          <a:prstGeom prst="rect">
            <a:avLst/>
          </a:prstGeom>
          <a:ln w="25400"/>
          <a:effectLst>
            <a:reflection blurRad="0" stA="50000" stPos="0" endA="0" endPos="40000" dist="0" dir="5400000" fadeDir="5400000" sx="100000" sy="-100000" kx="0" ky="0" algn="bl" rotWithShape="0"/>
          </a:effectLst>
        </p:spPr>
      </p:pic>
      <p:sp>
        <p:nvSpPr>
          <p:cNvPr id="132" name="Shape 132"/>
          <p:cNvSpPr/>
          <p:nvPr/>
        </p:nvSpPr>
        <p:spPr>
          <a:xfrm>
            <a:off x="5048870" y="8229600"/>
            <a:ext cx="2907060"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Database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5048870" y="8229600"/>
            <a:ext cx="2907060"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Database</a:t>
            </a:r>
          </a:p>
        </p:txBody>
      </p:sp>
      <p:pic>
        <p:nvPicPr>
          <p:cNvPr id="135" name="pasted-image.jpeg"/>
          <p:cNvPicPr>
            <a:picLocks noChangeAspect="1"/>
          </p:cNvPicPr>
          <p:nvPr/>
        </p:nvPicPr>
        <p:blipFill>
          <a:blip r:embed="rId2">
            <a:extLst/>
          </a:blip>
          <a:stretch>
            <a:fillRect/>
          </a:stretch>
        </p:blipFill>
        <p:spPr>
          <a:xfrm>
            <a:off x="1521321" y="937121"/>
            <a:ext cx="9962158" cy="6644682"/>
          </a:xfrm>
          <a:prstGeom prst="rect">
            <a:avLst/>
          </a:prstGeom>
          <a:ln w="25400">
            <a:miter lim="400000"/>
          </a:ln>
          <a:effectLst>
            <a:outerShdw sx="100000" sy="100000" kx="0" ky="0" algn="b" rotWithShape="0" blurRad="127000" dist="76200" dir="5520000">
              <a:srgbClr val="000000">
                <a:alpha val="60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jpeg"/>
          <p:cNvPicPr>
            <a:picLocks noChangeAspect="1"/>
          </p:cNvPicPr>
          <p:nvPr>
            <p:ph type="pic" idx="13"/>
          </p:nvPr>
        </p:nvPicPr>
        <p:blipFill>
          <a:blip r:embed="rId2">
            <a:extLst/>
          </a:blip>
          <a:srcRect l="0" t="0" r="0" b="0"/>
          <a:stretch>
            <a:fillRect/>
          </a:stretch>
        </p:blipFill>
        <p:spPr>
          <a:xfrm>
            <a:off x="919162" y="1412722"/>
            <a:ext cx="11166468" cy="6159006"/>
          </a:xfrm>
          <a:prstGeom prst="rect">
            <a:avLst/>
          </a:prstGeom>
          <a:ln w="25400"/>
          <a:effectLst>
            <a:outerShdw sx="100000" sy="100000" kx="0" ky="0" algn="b" rotWithShape="0" blurRad="127000" dist="76200" dir="5520000">
              <a:srgbClr val="000000">
                <a:alpha val="60000"/>
              </a:srgbClr>
            </a:outerShdw>
          </a:effectLst>
        </p:spPr>
      </p:pic>
      <p:sp>
        <p:nvSpPr>
          <p:cNvPr id="138" name="Shape 138"/>
          <p:cNvSpPr/>
          <p:nvPr/>
        </p:nvSpPr>
        <p:spPr>
          <a:xfrm>
            <a:off x="5048870" y="8229600"/>
            <a:ext cx="2907060"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Database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pasted-image.jpeg"/>
          <p:cNvPicPr>
            <a:picLocks noChangeAspect="1"/>
          </p:cNvPicPr>
          <p:nvPr>
            <p:ph type="pic" idx="13"/>
          </p:nvPr>
        </p:nvPicPr>
        <p:blipFill>
          <a:blip r:embed="rId2">
            <a:extLst/>
          </a:blip>
          <a:srcRect l="14053" t="0" r="14053" b="0"/>
          <a:stretch>
            <a:fillRect/>
          </a:stretch>
        </p:blipFill>
        <p:spPr>
          <a:xfrm>
            <a:off x="1827014" y="344289"/>
            <a:ext cx="9350796" cy="7013097"/>
          </a:xfrm>
          <a:prstGeom prst="rect">
            <a:avLst/>
          </a:prstGeom>
          <a:ln w="25400"/>
          <a:effectLst>
            <a:outerShdw sx="100000" sy="100000" kx="0" ky="0" algn="b" rotWithShape="0" blurRad="127000" dist="76200" dir="5520000">
              <a:srgbClr val="000000">
                <a:alpha val="60000"/>
              </a:srgbClr>
            </a:outerShdw>
          </a:effectLst>
        </p:spPr>
      </p:pic>
      <p:sp>
        <p:nvSpPr>
          <p:cNvPr id="141" name="Shape 141"/>
          <p:cNvSpPr/>
          <p:nvPr/>
        </p:nvSpPr>
        <p:spPr>
          <a:xfrm>
            <a:off x="2839590" y="8191499"/>
            <a:ext cx="73256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It’s in the </a:t>
            </a:r>
            <a:r>
              <a:rPr strike="sngStrike"/>
              <a:t>Computer</a:t>
            </a:r>
            <a:r>
              <a:t> Database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DATABASE ACTIONS (CRUD)</a:t>
            </a:r>
          </a:p>
        </p:txBody>
      </p:sp>
      <p:sp>
        <p:nvSpPr>
          <p:cNvPr id="144" name="Shape 144"/>
          <p:cNvSpPr/>
          <p:nvPr>
            <p:ph type="body" idx="1"/>
          </p:nvPr>
        </p:nvSpPr>
        <p:spPr>
          <a:prstGeom prst="rect">
            <a:avLst/>
          </a:prstGeom>
        </p:spPr>
        <p:txBody>
          <a:bodyPr/>
          <a:lstStyle/>
          <a:p>
            <a:pPr/>
            <a:r>
              <a:t>CREATE</a:t>
            </a:r>
          </a:p>
          <a:p>
            <a:pPr/>
            <a:r>
              <a:t>READ</a:t>
            </a:r>
          </a:p>
          <a:p>
            <a:pPr/>
            <a:r>
              <a:t>UPDATE</a:t>
            </a:r>
          </a:p>
          <a:p>
            <a:pPr/>
            <a:r>
              <a:t>DELETE</a:t>
            </a:r>
          </a:p>
        </p:txBody>
      </p:sp>
      <p:pic>
        <p:nvPicPr>
          <p:cNvPr id="145" name="pasted-image.jpeg"/>
          <p:cNvPicPr>
            <a:picLocks noChangeAspect="1"/>
          </p:cNvPicPr>
          <p:nvPr/>
        </p:nvPicPr>
        <p:blipFill>
          <a:blip r:embed="rId2">
            <a:alphaModFix amt="24741"/>
            <a:extLst/>
          </a:blip>
          <a:stretch>
            <a:fillRect/>
          </a:stretch>
        </p:blipFill>
        <p:spPr>
          <a:xfrm>
            <a:off x="5936605" y="3113881"/>
            <a:ext cx="6350001" cy="5245101"/>
          </a:xfrm>
          <a:prstGeom prst="rect">
            <a:avLst/>
          </a:prstGeom>
          <a:ln w="25400">
            <a:miter lim="400000"/>
          </a:ln>
          <a:effectLst>
            <a:outerShdw sx="100000" sy="100000" kx="0" ky="0" algn="b" rotWithShape="0" blurRad="127000" dist="76200" dir="5520000">
              <a:srgbClr val="000000">
                <a:alpha val="6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Types of Databases</a:t>
            </a:r>
          </a:p>
        </p:txBody>
      </p:sp>
      <p:sp>
        <p:nvSpPr>
          <p:cNvPr id="148" name="Shape 148"/>
          <p:cNvSpPr/>
          <p:nvPr>
            <p:ph type="body" idx="1"/>
          </p:nvPr>
        </p:nvSpPr>
        <p:spPr>
          <a:prstGeom prst="rect">
            <a:avLst/>
          </a:prstGeom>
        </p:spPr>
        <p:txBody>
          <a:bodyPr/>
          <a:lstStyle/>
          <a:p>
            <a:pPr/>
            <a:r>
              <a:t>“SQL” a.k.a Relational Database</a:t>
            </a:r>
          </a:p>
          <a:p>
            <a:pPr/>
            <a:r>
              <a:t>NoSQL (Not only SQL - No SQL!) </a:t>
            </a:r>
          </a:p>
          <a:p>
            <a:pPr lvl="1"/>
            <a:r>
              <a:t>key-value stores</a:t>
            </a:r>
          </a:p>
          <a:p>
            <a:pPr lvl="1"/>
            <a:r>
              <a:t>document stores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