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"/>
  </p:notesMasterIdLst>
  <p:sldIdLst>
    <p:sldId id="452" r:id="rId2"/>
    <p:sldId id="450" r:id="rId3"/>
    <p:sldId id="451" r:id="rId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inimized">
    <p:restoredLeft sz="34615" autoAdjust="0"/>
    <p:restoredTop sz="98837" autoAdjust="0"/>
  </p:normalViewPr>
  <p:slideViewPr>
    <p:cSldViewPr snapToGrid="0">
      <p:cViewPr varScale="1">
        <p:scale>
          <a:sx n="92" d="100"/>
          <a:sy n="92" d="100"/>
        </p:scale>
        <p:origin x="-1734" y="-102"/>
      </p:cViewPr>
      <p:guideLst>
        <p:guide orient="horz" pos="4292"/>
        <p:guide orient="horz" pos="2732"/>
        <p:guide orient="horz" pos="1174"/>
        <p:guide orient="horz" pos="3778"/>
        <p:guide pos="228"/>
        <p:guide pos="5765"/>
        <p:guide pos="322"/>
        <p:guide/>
        <p:guide pos="1483"/>
        <p:guide pos="2619"/>
        <p:guide pos="310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26C0A-D8A8-4A8A-AD88-7B53881719B3}" type="datetimeFigureOut">
              <a:rPr lang="ko-KR" altLang="en-US" smtClean="0"/>
              <a:pPr/>
              <a:t>2014-10-22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AB30B-63C1-404D-B378-C2D8B1145C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265113" y="692150"/>
            <a:ext cx="93583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defRPr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249613" y="476250"/>
            <a:ext cx="6122987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 defTabSz="957451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1-05-2011 C:\Documents and Settings\</a:t>
            </a:r>
            <a:r>
              <a:rPr kumimoji="1" lang="en-US" altLang="ko-KR" sz="800" dirty="0" err="1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aduser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\Desktop\2011\</a:t>
            </a:r>
            <a:r>
              <a:rPr kumimoji="1" lang="ko-KR" altLang="en-US" sz="800" dirty="0" err="1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롯데그룹제안서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\03.TD\</a:t>
            </a:r>
            <a:r>
              <a:rPr kumimoji="1" lang="ko-KR" altLang="en-US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합본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\I.</a:t>
            </a:r>
            <a:r>
              <a:rPr kumimoji="1" lang="ko-KR" altLang="en-US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제안개요</a:t>
            </a:r>
            <a:r>
              <a:rPr kumimoji="1" lang="en-US" altLang="ko-KR" sz="800" dirty="0">
                <a:solidFill>
                  <a:prstClr val="black"/>
                </a:solidFill>
                <a:latin typeface="Arial" pitchFamily="34" charset="0"/>
                <a:ea typeface="가는각진제목체"/>
                <a:cs typeface="가는각진제목체"/>
              </a:rPr>
              <a:t>_ver.0.32.pptx</a:t>
            </a:r>
            <a:endParaRPr kumimoji="1" lang="en-GB" sz="800" dirty="0">
              <a:solidFill>
                <a:prstClr val="black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sp>
        <p:nvSpPr>
          <p:cNvPr id="3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024438" y="6419850"/>
            <a:ext cx="3197225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defTabSz="957451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en-GB" sz="800" dirty="0">
              <a:solidFill>
                <a:prstClr val="black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cxnSp>
        <p:nvCxnSpPr>
          <p:cNvPr id="4" name="Frame Line"/>
          <p:cNvCxnSpPr/>
          <p:nvPr userDrawn="1"/>
        </p:nvCxnSpPr>
        <p:spPr>
          <a:xfrm flipV="1">
            <a:off x="374650" y="941388"/>
            <a:ext cx="9005888" cy="153987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3797300" y="6635750"/>
            <a:ext cx="2311400" cy="123825"/>
          </a:xfrm>
          <a:prstGeom prst="rect">
            <a:avLst/>
          </a:prstGeom>
        </p:spPr>
        <p:txBody>
          <a:bodyPr vert="horz" wrap="square" lIns="85931" tIns="42967" rIns="85931" bIns="42967" numCol="1" anchor="t" anchorCtr="0" compatLnSpc="1">
            <a:prstTxWarp prst="textNoShape">
              <a:avLst/>
            </a:prstTxWarp>
          </a:bodyPr>
          <a:lstStyle>
            <a:lvl1pPr algn="ctr" latinLnBrk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가는각진제목체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68879-C735-4CD5-B53B-49665DAD136E}" type="slidenum">
              <a:rPr kumimoji="1"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7"/>
          <p:cNvSpPr>
            <a:spLocks noChangeArrowheads="1"/>
          </p:cNvSpPr>
          <p:nvPr userDrawn="1"/>
        </p:nvSpPr>
        <p:spPr bwMode="auto">
          <a:xfrm>
            <a:off x="4772025" y="6602413"/>
            <a:ext cx="354013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B100ED-F53F-4E2C-81AE-2325E774E2D5}" type="slidenum">
              <a:rPr kumimoji="1" lang="en-US" altLang="ko-KR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가는각진제목체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가는각진제목체"/>
            </a:endParaRPr>
          </a:p>
        </p:txBody>
      </p:sp>
      <p:sp>
        <p:nvSpPr>
          <p:cNvPr id="9" name="Line 34"/>
          <p:cNvSpPr>
            <a:spLocks noChangeShapeType="1"/>
          </p:cNvSpPr>
          <p:nvPr userDrawn="1"/>
        </p:nvSpPr>
        <p:spPr bwMode="auto">
          <a:xfrm flipV="1">
            <a:off x="249238" y="6489700"/>
            <a:ext cx="9413875" cy="11113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latin typeface="Arial" pitchFamily="34" charset="0"/>
              <a:ea typeface="가는각진제목체"/>
              <a:cs typeface="가는각진제목체"/>
            </a:endParaRPr>
          </a:p>
        </p:txBody>
      </p:sp>
      <p:pic>
        <p:nvPicPr>
          <p:cNvPr id="1028" name="Picture 2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1938" y="6570663"/>
            <a:ext cx="4984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rgbClr val="800080"/>
                </a:solidFill>
                <a:cs typeface="Arial" charset="0"/>
              </a:endParaRPr>
            </a:p>
          </p:txBody>
        </p:sp>
        <p:grpSp>
          <p:nvGrpSpPr>
            <p:cNvPr id="1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0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1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4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6914244" y="995363"/>
            <a:ext cx="2471644" cy="5476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5963" tIns="42981" rIns="85963" bIns="42981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prstClr val="black"/>
                </a:solidFill>
              </a:rPr>
              <a:t>테이블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맵핑정의서를</a:t>
            </a:r>
            <a:r>
              <a:rPr lang="ko-KR" altLang="en-US" sz="900" dirty="0" smtClean="0">
                <a:solidFill>
                  <a:prstClr val="black"/>
                </a:solidFill>
              </a:rPr>
              <a:t> 조회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등록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수정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삭제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</a:t>
            </a:r>
            <a:r>
              <a:rPr lang="ko-KR" altLang="en-US" sz="900" dirty="0" smtClean="0">
                <a:solidFill>
                  <a:prstClr val="black"/>
                </a:solidFill>
              </a:rPr>
              <a:t>하는 화면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1) ASIS SQL</a:t>
            </a:r>
            <a:r>
              <a:rPr lang="ko-KR" altLang="en-US" sz="900" dirty="0" smtClean="0">
                <a:solidFill>
                  <a:prstClr val="black"/>
                </a:solidFill>
              </a:rPr>
              <a:t>을 </a:t>
            </a:r>
            <a:r>
              <a:rPr lang="en-US" altLang="ko-KR" sz="900" dirty="0" smtClean="0">
                <a:solidFill>
                  <a:prstClr val="black"/>
                </a:solidFill>
              </a:rPr>
              <a:t>MULTI EDIT BOX</a:t>
            </a:r>
            <a:r>
              <a:rPr lang="ko-KR" altLang="en-US" sz="900" dirty="0" smtClean="0">
                <a:solidFill>
                  <a:prstClr val="black"/>
                </a:solidFill>
              </a:rPr>
              <a:t>에 입력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2) </a:t>
            </a:r>
            <a:r>
              <a:rPr lang="ko-KR" altLang="en-US" sz="900" dirty="0" smtClean="0">
                <a:solidFill>
                  <a:prstClr val="black"/>
                </a:solidFill>
              </a:rPr>
              <a:t>쿼리변환 버튼 클릭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3) TOBE SQL MULTI EDIT BOX</a:t>
            </a:r>
            <a:r>
              <a:rPr lang="ko-KR" altLang="en-US" sz="900" dirty="0" smtClean="0">
                <a:solidFill>
                  <a:prstClr val="black"/>
                </a:solidFill>
              </a:rPr>
              <a:t>에 출력됨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2. </a:t>
            </a:r>
            <a:r>
              <a:rPr lang="ko-KR" altLang="en-US" sz="900" dirty="0" smtClean="0">
                <a:solidFill>
                  <a:prstClr val="black"/>
                </a:solidFill>
              </a:rPr>
              <a:t>조건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1)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테이블명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한글명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전체</a:t>
            </a:r>
            <a:r>
              <a:rPr lang="en-US" altLang="ko-KR" sz="900" dirty="0" smtClean="0">
                <a:solidFill>
                  <a:prstClr val="black"/>
                </a:solidFill>
              </a:rPr>
              <a:t>, OWNER,</a:t>
            </a: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 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맵핑담당자로</a:t>
            </a:r>
            <a:r>
              <a:rPr lang="ko-KR" altLang="en-US" sz="900" dirty="0" smtClean="0">
                <a:solidFill>
                  <a:prstClr val="black"/>
                </a:solidFill>
              </a:rPr>
              <a:t> 조회 가능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   2) %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사용 가능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3. </a:t>
            </a:r>
            <a:r>
              <a:rPr lang="ko-KR" altLang="en-US" sz="900" dirty="0" smtClean="0">
                <a:solidFill>
                  <a:prstClr val="black"/>
                </a:solidFill>
              </a:rPr>
              <a:t>조회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</a:t>
            </a:r>
            <a:r>
              <a:rPr lang="ko-KR" altLang="en-US" sz="900" dirty="0" smtClean="0">
                <a:solidFill>
                  <a:prstClr val="black"/>
                </a:solidFill>
              </a:rPr>
              <a:t>조회는 </a:t>
            </a:r>
            <a:r>
              <a:rPr lang="en-US" altLang="ko-KR" sz="900" dirty="0" smtClean="0">
                <a:solidFill>
                  <a:prstClr val="black"/>
                </a:solidFill>
              </a:rPr>
              <a:t>TOBE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 명 순으로 조회됨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3. </a:t>
            </a:r>
            <a:r>
              <a:rPr lang="ko-KR" altLang="en-US" sz="900" dirty="0" smtClean="0">
                <a:solidFill>
                  <a:prstClr val="black"/>
                </a:solidFill>
              </a:rPr>
              <a:t>신규버튼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1) </a:t>
            </a:r>
            <a:r>
              <a:rPr lang="ko-KR" altLang="en-US" sz="900" dirty="0" smtClean="0">
                <a:solidFill>
                  <a:prstClr val="black"/>
                </a:solidFill>
              </a:rPr>
              <a:t>신규 버튼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클릭시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그리드</a:t>
            </a:r>
            <a:r>
              <a:rPr lang="ko-KR" altLang="en-US" sz="900" dirty="0" smtClean="0">
                <a:solidFill>
                  <a:prstClr val="black"/>
                </a:solidFill>
              </a:rPr>
              <a:t> 상위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첫번째</a:t>
            </a:r>
            <a:r>
              <a:rPr lang="ko-KR" altLang="en-US" sz="900" dirty="0" smtClean="0">
                <a:solidFill>
                  <a:prstClr val="black"/>
                </a:solidFill>
              </a:rPr>
              <a:t> 행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</a:t>
            </a:r>
            <a:r>
              <a:rPr lang="ko-KR" altLang="en-US" sz="900" dirty="0" smtClean="0">
                <a:solidFill>
                  <a:prstClr val="black"/>
                </a:solidFill>
              </a:rPr>
              <a:t>추가되며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저장버튼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클릭시</a:t>
            </a:r>
            <a:r>
              <a:rPr lang="ko-KR" altLang="en-US" sz="900" dirty="0" smtClean="0">
                <a:solidFill>
                  <a:prstClr val="black"/>
                </a:solidFill>
              </a:rPr>
              <a:t> 테이블에 등록됨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4. </a:t>
            </a:r>
            <a:r>
              <a:rPr lang="ko-KR" altLang="en-US" sz="900" dirty="0" smtClean="0">
                <a:solidFill>
                  <a:prstClr val="black"/>
                </a:solidFill>
              </a:rPr>
              <a:t>체크박스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    1) </a:t>
            </a:r>
            <a:r>
              <a:rPr lang="ko-KR" altLang="en-US" sz="900" dirty="0" smtClean="0">
                <a:solidFill>
                  <a:prstClr val="black"/>
                </a:solidFill>
              </a:rPr>
              <a:t>체크박스 선택하면 </a:t>
            </a:r>
            <a:r>
              <a:rPr lang="en-US" altLang="ko-KR" sz="900" dirty="0" smtClean="0">
                <a:solidFill>
                  <a:prstClr val="black"/>
                </a:solidFill>
              </a:rPr>
              <a:t>TO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테이블명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AS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</a:t>
            </a:r>
            <a:r>
              <a:rPr lang="ko-KR" altLang="en-US" sz="900" dirty="0" smtClean="0">
                <a:solidFill>
                  <a:prstClr val="black"/>
                </a:solidFill>
              </a:rPr>
              <a:t>명을 제외한 나머지 항목이 수정가능 하도록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    </a:t>
            </a:r>
            <a:r>
              <a:rPr lang="ko-KR" altLang="en-US" sz="900" dirty="0" smtClean="0">
                <a:solidFill>
                  <a:prstClr val="black"/>
                </a:solidFill>
              </a:rPr>
              <a:t>변경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2) 1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개이상</a:t>
            </a:r>
            <a:r>
              <a:rPr lang="ko-KR" altLang="en-US" sz="900" dirty="0" smtClean="0">
                <a:solidFill>
                  <a:prstClr val="black"/>
                </a:solidFill>
              </a:rPr>
              <a:t> 선택 가능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3) </a:t>
            </a:r>
            <a:r>
              <a:rPr lang="ko-KR" altLang="en-US" sz="900" dirty="0" smtClean="0">
                <a:solidFill>
                  <a:prstClr val="black"/>
                </a:solidFill>
              </a:rPr>
              <a:t>선택된 항목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글자색은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붉은색</a:t>
            </a:r>
            <a:r>
              <a:rPr lang="ko-KR" altLang="en-US" sz="900" dirty="0" smtClean="0">
                <a:solidFill>
                  <a:prstClr val="black"/>
                </a:solidFill>
              </a:rPr>
              <a:t>으로 표시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endParaRPr lang="en-US" altLang="ko-KR" sz="900" dirty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5. </a:t>
            </a:r>
            <a:r>
              <a:rPr lang="ko-KR" altLang="en-US" sz="900" dirty="0" smtClean="0">
                <a:solidFill>
                  <a:prstClr val="black"/>
                </a:solidFill>
              </a:rPr>
              <a:t>초기화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1) </a:t>
            </a:r>
            <a:r>
              <a:rPr lang="ko-KR" altLang="en-US" sz="900" dirty="0" smtClean="0">
                <a:solidFill>
                  <a:prstClr val="black"/>
                </a:solidFill>
              </a:rPr>
              <a:t>화면이 초기</a:t>
            </a:r>
            <a:r>
              <a:rPr lang="en-US" altLang="ko-KR" sz="900" dirty="0" smtClean="0">
                <a:solidFill>
                  <a:prstClr val="black"/>
                </a:solidFill>
              </a:rPr>
              <a:t>LOAD </a:t>
            </a:r>
            <a:r>
              <a:rPr lang="ko-KR" altLang="en-US" sz="900" dirty="0" smtClean="0">
                <a:solidFill>
                  <a:prstClr val="black"/>
                </a:solidFill>
              </a:rPr>
              <a:t>상태로 보여짐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6. </a:t>
            </a:r>
            <a:r>
              <a:rPr lang="ko-KR" altLang="en-US" sz="900" dirty="0" smtClean="0">
                <a:solidFill>
                  <a:prstClr val="black"/>
                </a:solidFill>
              </a:rPr>
              <a:t>엑셀 </a:t>
            </a:r>
            <a:r>
              <a:rPr lang="en-US" altLang="ko-KR" sz="900" dirty="0" smtClean="0">
                <a:solidFill>
                  <a:prstClr val="black"/>
                </a:solidFill>
              </a:rPr>
              <a:t>EXPORT </a:t>
            </a:r>
            <a:r>
              <a:rPr lang="ko-KR" altLang="en-US" sz="900" dirty="0" smtClean="0">
                <a:solidFill>
                  <a:prstClr val="black"/>
                </a:solidFill>
              </a:rPr>
              <a:t>기능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1) 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맵핑정의서</a:t>
            </a:r>
            <a:r>
              <a:rPr lang="ko-KR" altLang="en-US" sz="900" dirty="0" smtClean="0">
                <a:solidFill>
                  <a:prstClr val="black"/>
                </a:solidFill>
              </a:rPr>
              <a:t> 엑셀 </a:t>
            </a:r>
            <a:r>
              <a:rPr lang="en-US" altLang="ko-KR" sz="900" dirty="0" smtClean="0">
                <a:solidFill>
                  <a:prstClr val="black"/>
                </a:solidFill>
              </a:rPr>
              <a:t>EXPORT </a:t>
            </a:r>
            <a:r>
              <a:rPr lang="ko-KR" altLang="en-US" sz="900" dirty="0" smtClean="0">
                <a:solidFill>
                  <a:prstClr val="black"/>
                </a:solidFill>
              </a:rPr>
              <a:t>기능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7. </a:t>
            </a:r>
            <a:r>
              <a:rPr lang="ko-KR" altLang="en-US" sz="900" dirty="0" smtClean="0">
                <a:solidFill>
                  <a:prstClr val="black"/>
                </a:solidFill>
              </a:rPr>
              <a:t>저장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1) </a:t>
            </a:r>
            <a:r>
              <a:rPr lang="ko-KR" altLang="en-US" sz="900" dirty="0" smtClean="0">
                <a:solidFill>
                  <a:prstClr val="black"/>
                </a:solidFill>
              </a:rPr>
              <a:t>체크박스가 선택상태로 된 신규</a:t>
            </a:r>
            <a:r>
              <a:rPr lang="en-US" altLang="ko-KR" sz="900" dirty="0" smtClean="0">
                <a:solidFill>
                  <a:prstClr val="black"/>
                </a:solidFill>
              </a:rPr>
              <a:t>ROW </a:t>
            </a:r>
            <a:r>
              <a:rPr lang="ko-KR" altLang="en-US" sz="900" dirty="0" smtClean="0">
                <a:solidFill>
                  <a:prstClr val="black"/>
                </a:solidFill>
              </a:rPr>
              <a:t>또는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  </a:t>
            </a:r>
            <a:r>
              <a:rPr lang="ko-KR" altLang="en-US" sz="900" dirty="0" smtClean="0">
                <a:solidFill>
                  <a:prstClr val="black"/>
                </a:solidFill>
              </a:rPr>
              <a:t>수정된 </a:t>
            </a:r>
            <a:r>
              <a:rPr lang="en-US" altLang="ko-KR" sz="900" dirty="0" smtClean="0">
                <a:solidFill>
                  <a:prstClr val="black"/>
                </a:solidFill>
              </a:rPr>
              <a:t>ROW</a:t>
            </a:r>
            <a:r>
              <a:rPr lang="ko-KR" altLang="en-US" sz="900" dirty="0" smtClean="0">
                <a:solidFill>
                  <a:prstClr val="black"/>
                </a:solidFill>
              </a:rPr>
              <a:t>를 </a:t>
            </a:r>
            <a:r>
              <a:rPr lang="en-US" altLang="ko-KR" sz="900" dirty="0" smtClean="0">
                <a:solidFill>
                  <a:prstClr val="black"/>
                </a:solidFill>
              </a:rPr>
              <a:t>DB</a:t>
            </a:r>
            <a:r>
              <a:rPr lang="ko-KR" altLang="en-US" sz="900" dirty="0" smtClean="0">
                <a:solidFill>
                  <a:prstClr val="black"/>
                </a:solidFill>
              </a:rPr>
              <a:t>에 반영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endParaRPr lang="en-US" altLang="ko-KR" sz="900" dirty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 smtClean="0">
                <a:solidFill>
                  <a:prstClr val="black"/>
                </a:solidFill>
              </a:rPr>
              <a:t>8. </a:t>
            </a:r>
            <a:r>
              <a:rPr lang="ko-KR" altLang="en-US" sz="900" dirty="0" smtClean="0">
                <a:solidFill>
                  <a:prstClr val="black"/>
                </a:solidFill>
              </a:rPr>
              <a:t>삭제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1) </a:t>
            </a:r>
            <a:r>
              <a:rPr lang="ko-KR" altLang="en-US" sz="900" dirty="0" smtClean="0">
                <a:solidFill>
                  <a:prstClr val="black"/>
                </a:solidFill>
              </a:rPr>
              <a:t>체크박스가 선택상태로 된 </a:t>
            </a:r>
            <a:r>
              <a:rPr lang="en-US" altLang="ko-KR" sz="900" dirty="0" smtClean="0">
                <a:solidFill>
                  <a:prstClr val="black"/>
                </a:solidFill>
              </a:rPr>
              <a:t>ROW</a:t>
            </a:r>
            <a:r>
              <a:rPr lang="ko-KR" altLang="en-US" sz="900" dirty="0" smtClean="0">
                <a:solidFill>
                  <a:prstClr val="black"/>
                </a:solidFill>
              </a:rPr>
              <a:t>를 삭제함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 marL="228600" indent="-228600"/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 2) </a:t>
            </a:r>
            <a:r>
              <a:rPr lang="ko-KR" altLang="en-US" sz="900" dirty="0" smtClean="0">
                <a:solidFill>
                  <a:prstClr val="black"/>
                </a:solidFill>
              </a:rPr>
              <a:t>삭제버튼을 누르면 삭제 이 후 상태로 조회함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374618" y="569860"/>
            <a:ext cx="3929421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테이블맵핑정의서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5824" y="2144703"/>
            <a:ext cx="6434822" cy="278447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85963" tIns="42981" rIns="85963" bIns="42981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endParaRPr lang="ko-KR" altLang="en-US" sz="17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2722" y="1104776"/>
            <a:ext cx="6480555" cy="254146"/>
          </a:xfrm>
          <a:prstGeom prst="rect">
            <a:avLst/>
          </a:prstGeom>
          <a:solidFill>
            <a:srgbClr val="4BACC6"/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85963" tIns="42981" rIns="85963" bIns="42981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9627" latinLnBrk="0">
              <a:defRPr/>
            </a:pPr>
            <a:r>
              <a:rPr lang="ko-KR" altLang="en-US" sz="1100" b="1" kern="0" dirty="0" err="1" smtClean="0">
                <a:latin typeface="굴림" pitchFamily="50" charset="-127"/>
                <a:ea typeface="굴림" pitchFamily="50" charset="-127"/>
              </a:rPr>
              <a:t>테이</a:t>
            </a:r>
            <a:r>
              <a:rPr lang="ko-KR" altLang="en-US" sz="1100" b="1" kern="0" dirty="0" err="1">
                <a:latin typeface="굴림" pitchFamily="50" charset="-127"/>
                <a:ea typeface="굴림" pitchFamily="50" charset="-127"/>
              </a:rPr>
              <a:t>블</a:t>
            </a:r>
            <a:r>
              <a:rPr lang="ko-KR" altLang="en-US" sz="1100" b="1" kern="0" dirty="0" err="1" smtClean="0">
                <a:latin typeface="굴림" pitchFamily="50" charset="-127"/>
                <a:ea typeface="굴림" pitchFamily="50" charset="-127"/>
              </a:rPr>
              <a:t>맵핑정의서</a:t>
            </a:r>
            <a:r>
              <a:rPr lang="ko-KR" altLang="en-US" sz="1100" b="1" kern="0" dirty="0" smtClean="0">
                <a:latin typeface="굴림" pitchFamily="50" charset="-127"/>
                <a:ea typeface="굴림" pitchFamily="50" charset="-127"/>
              </a:rPr>
              <a:t> 관리</a:t>
            </a:r>
            <a:endParaRPr lang="ko-KR" altLang="en-US" sz="11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양쪽 모서리가 잘린 사각형 57"/>
          <p:cNvSpPr/>
          <p:nvPr/>
        </p:nvSpPr>
        <p:spPr>
          <a:xfrm>
            <a:off x="974599" y="1395121"/>
            <a:ext cx="1256693" cy="228183"/>
          </a:xfrm>
          <a:prstGeom prst="snip2SameRect">
            <a:avLst/>
          </a:prstGeom>
          <a:solidFill>
            <a:schemeClr val="accent1">
              <a:lumMod val="90000"/>
            </a:scheme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wrap="none" lIns="87993" tIns="42981" rIns="87993" bIns="42981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err="1" smtClean="0">
                <a:latin typeface="굴림" pitchFamily="50" charset="-127"/>
                <a:ea typeface="굴림" pitchFamily="50" charset="-127"/>
              </a:rPr>
              <a:t>테이블맵핑정의서</a:t>
            </a: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 관리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양쪽 모서리가 잘린 사각형 75"/>
          <p:cNvSpPr/>
          <p:nvPr/>
        </p:nvSpPr>
        <p:spPr>
          <a:xfrm>
            <a:off x="365538" y="1394106"/>
            <a:ext cx="610326" cy="228183"/>
          </a:xfrm>
          <a:prstGeom prst="snip2Same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wrap="none" lIns="87993" tIns="42981" rIns="87993" bIns="42981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en-US" altLang="ko-KR" sz="800" b="1" kern="0" dirty="0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변화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679023" y="1906619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조회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96301" y="1900688"/>
            <a:ext cx="1462113" cy="1800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42981" rIns="0" bIns="42981" rtlCol="0" anchor="ctr"/>
          <a:lstStyle/>
          <a:p>
            <a:pPr algn="ctr" defTabSz="859627" latinLnBrk="0">
              <a:defRPr/>
            </a:pPr>
            <a:endParaRPr lang="ko-KR" altLang="en-US" sz="8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443227" y="6173820"/>
            <a:ext cx="938397" cy="177878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엑셀</a:t>
            </a:r>
            <a:r>
              <a:rPr lang="en-US" altLang="ko-KR" sz="800" b="1" kern="0" dirty="0" smtClean="0">
                <a:latin typeface="굴림" pitchFamily="50" charset="-127"/>
                <a:ea typeface="굴림" pitchFamily="50" charset="-127"/>
              </a:rPr>
              <a:t>EXPORT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662178" y="6183345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초기화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05353" y="6183345"/>
            <a:ext cx="557194" cy="177878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smtClean="0">
                <a:latin typeface="굴림" pitchFamily="50" charset="-127"/>
                <a:ea typeface="굴림" pitchFamily="50" charset="-127"/>
              </a:rPr>
              <a:t>삭</a:t>
            </a:r>
            <a:r>
              <a:rPr lang="ko-KR" altLang="en-US" sz="800" b="1" kern="0">
                <a:latin typeface="굴림" pitchFamily="50" charset="-127"/>
                <a:ea typeface="굴림" pitchFamily="50" charset="-127"/>
              </a:rPr>
              <a:t>제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24303" y="6192870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저장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872" y="1843538"/>
            <a:ext cx="61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조건</a:t>
            </a:r>
            <a:endParaRPr lang="ko-KR" altLang="en-US" sz="1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19871" y="2398086"/>
            <a:ext cx="6345259" cy="673143"/>
            <a:chOff x="149459" y="2398086"/>
            <a:chExt cx="6615672" cy="673143"/>
          </a:xfrm>
        </p:grpSpPr>
        <p:sp>
          <p:nvSpPr>
            <p:cNvPr id="167" name="직사각형 166"/>
            <p:cNvSpPr/>
            <p:nvPr/>
          </p:nvSpPr>
          <p:spPr>
            <a:xfrm>
              <a:off x="393235" y="2400914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TO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테이블명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188693" y="2400914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TO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테이블한글</a:t>
              </a:r>
              <a:r>
                <a:rPr lang="ko-KR" altLang="en-US" sz="800" kern="0" dirty="0" err="1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명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984801" y="2400453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AS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테이블명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780909" y="2398086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AS</a:t>
              </a: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테이블한글명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581999" y="2398518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TO</a:t>
              </a:r>
              <a:r>
                <a:rPr lang="ko-KR" altLang="en-US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OWNER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377457" y="2398518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en-US" altLang="ko-KR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AS OWNER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173565" y="2400914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맵핑유형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969673" y="2398547"/>
              <a:ext cx="795458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ko-KR" altLang="en-US" sz="800" kern="0" dirty="0" err="1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맵핑담당자</a:t>
              </a: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93235" y="2568554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188693" y="2568554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1984801" y="2568093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780909" y="2565726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581999" y="2566158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377457" y="2566158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173565" y="2568554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69673" y="2566187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93235" y="2736194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1188693" y="2736194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1984801" y="2735733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780909" y="2733366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581999" y="2733798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377457" y="2733798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173565" y="2731431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5969673" y="2733827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93235" y="2903834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188693" y="2903834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984801" y="2903373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2780909" y="2901006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581999" y="2901438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4377457" y="2901438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5173565" y="2899071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5969673" y="2901467"/>
              <a:ext cx="795458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9459" y="2399718"/>
              <a:ext cx="245329" cy="167395"/>
            </a:xfrm>
            <a:prstGeom prst="rect">
              <a:avLst/>
            </a:prstGeom>
            <a:solidFill>
              <a:srgbClr val="D0EDEA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r>
                <a:rPr lang="ko-KR" altLang="en-US" sz="800" kern="0" dirty="0" smtClea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선</a:t>
              </a:r>
              <a:r>
                <a:rPr lang="ko-KR" altLang="en-US" sz="800" kern="0" dirty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rPr>
                <a:t>택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49459" y="2567358"/>
              <a:ext cx="245329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49459" y="2734998"/>
              <a:ext cx="245329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49459" y="2902638"/>
              <a:ext cx="245329" cy="167395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0" tIns="42981" rIns="0" bIns="42981" rtlCol="0" anchor="ctr"/>
            <a:lstStyle/>
            <a:p>
              <a:pPr algn="ctr" defTabSz="859627" latinLnBrk="0">
                <a:defRPr/>
              </a:pPr>
              <a:endParaRPr lang="ko-KR" altLang="en-US" sz="8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473212" y="2599034"/>
            <a:ext cx="117649" cy="836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80832" y="2774294"/>
            <a:ext cx="117649" cy="836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80832" y="2941934"/>
            <a:ext cx="117649" cy="836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33403" y="1902810"/>
            <a:ext cx="702000" cy="168353"/>
          </a:xfrm>
          <a:prstGeom prst="rect">
            <a:avLst/>
          </a:prstGeom>
          <a:solidFill>
            <a:srgbClr val="D0EDEA"/>
          </a:solidFill>
          <a:ln w="12700" cap="flat" cmpd="sng" algn="ctr">
            <a:solidFill>
              <a:schemeClr val="tx1">
                <a:lumMod val="65000"/>
                <a:lumOff val="35000"/>
                <a:alpha val="57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627" latinLnBrk="0">
              <a:defRPr/>
            </a:pPr>
            <a:r>
              <a:rPr lang="ko-KR" altLang="en-US" sz="800" b="1" kern="0" dirty="0" smtClean="0">
                <a:latin typeface="굴림" pitchFamily="50" charset="-127"/>
                <a:ea typeface="굴림" pitchFamily="50" charset="-127"/>
              </a:rPr>
              <a:t>신규</a:t>
            </a:r>
            <a:endParaRPr lang="ko-KR" altLang="en-US" sz="800" b="1" kern="0" dirty="0">
              <a:latin typeface="굴림" pitchFamily="50" charset="-127"/>
              <a:ea typeface="굴림" pitchFamily="50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/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/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4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8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9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10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  <p:grpSp>
          <p:nvGrpSpPr>
            <p:cNvPr id="11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697983" y="1032317"/>
            <a:ext cx="1336557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GB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7982" y="1441672"/>
            <a:ext cx="4232794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업무 주요내용</a:t>
            </a:r>
            <a:endParaRPr lang="en-GB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46722" y="1048231"/>
            <a:ext cx="7105215" cy="225301"/>
          </a:xfrm>
          <a:prstGeom prst="rect">
            <a:avLst/>
          </a:prstGeom>
          <a:noFill/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prstClr val="black"/>
                </a:solidFill>
              </a:rPr>
              <a:t>테이블맵핑정의서를</a:t>
            </a:r>
            <a:r>
              <a:rPr lang="ko-KR" altLang="en-US" sz="900" dirty="0" smtClean="0">
                <a:solidFill>
                  <a:prstClr val="black"/>
                </a:solidFill>
              </a:rPr>
              <a:t> 관리하는 </a:t>
            </a:r>
            <a:r>
              <a:rPr lang="ko-KR" altLang="en-US" sz="900" dirty="0">
                <a:solidFill>
                  <a:prstClr val="black"/>
                </a:solidFill>
              </a:rPr>
              <a:t>화면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7983" y="1740054"/>
            <a:ext cx="4140718" cy="3486702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buFontTx/>
              <a:buAutoNum type="arabicParenBoth"/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ko-KR" altLang="en-US" sz="9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정의서 조회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4907" indent="-214907" defTabSz="859627" latinLnBrk="0">
              <a:buFontTx/>
              <a:buAutoNum type="arabicParenBoth"/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ko-KR" altLang="en-US" sz="9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맵핑정의서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4907" indent="-214907" defTabSz="859627" latinLnBrk="0">
              <a:buFontTx/>
              <a:buAutoNum type="arabicParenBoth"/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ko-KR" altLang="en-US" sz="9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맵핑정읫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엑셀 </a:t>
            </a: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EXPORT</a:t>
            </a:r>
          </a:p>
          <a:p>
            <a:pPr marL="214907" indent="-214907" defTabSz="859627" latinLnBrk="0">
              <a:buFontTx/>
              <a:buAutoNum type="arabicParenBoth"/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 초기화 기능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30775" y="1441672"/>
            <a:ext cx="4232794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기능요구사항</a:t>
            </a:r>
            <a:endParaRPr lang="en-GB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04222" y="1740054"/>
            <a:ext cx="4232793" cy="3486702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defRPr/>
            </a:pP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4907" indent="-214907" defTabSz="859627" latinLnBrk="0">
              <a:defRPr/>
            </a:pP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154" y="5300137"/>
            <a:ext cx="8442673" cy="252134"/>
          </a:xfrm>
          <a:prstGeom prst="rect">
            <a:avLst/>
          </a:prstGeom>
          <a:solidFill>
            <a:srgbClr val="F79646"/>
          </a:solidFill>
          <a:ln w="25400">
            <a:noFill/>
          </a:ln>
        </p:spPr>
        <p:txBody>
          <a:bodyPr vert="horz" wrap="square" lIns="85953" tIns="42977" rIns="85953" bIns="42977" rtlCol="0" anchor="ctr">
            <a:noAutofit/>
          </a:bodyPr>
          <a:lstStyle/>
          <a:p>
            <a:pPr defTabSz="859627" latinLnBrk="0">
              <a:defRPr/>
            </a:pP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4. IT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</a:rPr>
              <a:t>검토 의견 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–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</a:rPr>
              <a:t>기능요구사항 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</a:rPr>
              <a:t>ID : </a:t>
            </a:r>
            <a:endParaRPr lang="en-GB" sz="1100" kern="0" dirty="0" smtClean="0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95154" y="5569079"/>
            <a:ext cx="8442673" cy="876877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/>
          <a:p>
            <a:pPr marL="214907" indent="-214907" defTabSz="859627" latinLnBrk="0">
              <a:defRPr/>
            </a:pPr>
            <a:endParaRPr lang="en-US" altLang="ko-KR" sz="9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10397" y="5563748"/>
            <a:ext cx="8442673" cy="876877"/>
          </a:xfrm>
          <a:prstGeom prst="rect">
            <a:avLst/>
          </a:prstGeom>
          <a:ln w="6350">
            <a:solidFill>
              <a:srgbClr val="EEECE1">
                <a:lumMod val="75000"/>
              </a:srgbClr>
            </a:solidFill>
          </a:ln>
        </p:spPr>
        <p:txBody>
          <a:bodyPr wrap="square" lIns="85963" tIns="42981" rIns="85963" bIns="4298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859627" latinLnBrk="0">
              <a:buAutoNum type="arabicPeriod"/>
              <a:defRPr/>
            </a:pPr>
            <a:endParaRPr lang="en-US" altLang="ko-KR" sz="9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4618" y="569860"/>
            <a:ext cx="4014380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테이블맵핑정의서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관리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id" hidden="1"/>
          <p:cNvGrpSpPr/>
          <p:nvPr>
            <p:custDataLst>
              <p:tags r:id="rId2"/>
            </p:custDataLst>
          </p:nvPr>
        </p:nvGrpSpPr>
        <p:grpSpPr>
          <a:xfrm>
            <a:off x="522317" y="605118"/>
            <a:ext cx="886136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58041">
                <a:defRPr/>
              </a:pP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53584">
                <a:buSzPct val="90000"/>
                <a:defRPr/>
              </a:pPr>
              <a:endParaRPr lang="en-GB" sz="1300" dirty="0">
                <a:solidFill>
                  <a:srgbClr val="800080"/>
                </a:solidFill>
                <a:cs typeface="Arial" charset="0"/>
              </a:endParaRPr>
            </a:p>
          </p:txBody>
        </p:sp>
        <p:grpSp>
          <p:nvGrpSpPr>
            <p:cNvPr id="3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58041">
                  <a:defRPr/>
                </a:pPr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4891"/>
              </p:ext>
            </p:extLst>
          </p:nvPr>
        </p:nvGraphicFramePr>
        <p:xfrm>
          <a:off x="374650" y="1171575"/>
          <a:ext cx="9000057" cy="3246120"/>
        </p:xfrm>
        <a:graphic>
          <a:graphicData uri="http://schemas.openxmlformats.org/drawingml/2006/table">
            <a:tbl>
              <a:tblPr/>
              <a:tblGrid>
                <a:gridCol w="1919514"/>
                <a:gridCol w="930674"/>
                <a:gridCol w="1260139"/>
                <a:gridCol w="4889730"/>
              </a:tblGrid>
              <a:tr h="157777"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이벤트 설계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777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이벤트명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연계 화면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거래코드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처리내용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조회버튼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조건에 입력된 내용으로 테이블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맵핑정의서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초기화 버튼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초기화면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LOAD</a:t>
                      </a:r>
                      <a:r>
                        <a:rPr lang="ko-KR" altLang="en-US" sz="900" b="1" i="0" u="none" strike="noStrike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상태로 화면 출력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버튼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첫번째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행 추가되고 입력모드로 설정됨</a:t>
                      </a:r>
                      <a:endParaRPr lang="en-US" altLang="ko-KR" sz="900" b="1" i="0" u="none" strike="noStrike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체크박스가 체크됨 상태로 표시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체크박스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TOBE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테이블명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ASIS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테이블명을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제외한 나머지항목이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입력가능하도록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endParaRPr lang="en-US" altLang="ko-KR" sz="900" b="1" i="0" u="none" strike="noStrike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글자색이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붉은 색으로 표시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저장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체크박스로 선택된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항목이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에 저장되고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조회함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체크박스로 선택된 항목이 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에서 삭제되고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조회함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1" i="0" u="none" strike="noStrike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엑셀</a:t>
                      </a:r>
                      <a:r>
                        <a:rPr lang="en-US" altLang="ko-KR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EXPORT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엑셀로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테이블맵핑정의서</a:t>
                      </a:r>
                      <a:r>
                        <a:rPr lang="ko-KR" altLang="en-US" sz="900" b="1" i="0" u="none" strike="noStrike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내려받기</a:t>
                      </a: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74618" y="569860"/>
            <a:ext cx="4014380" cy="379181"/>
          </a:xfrm>
          <a:prstGeom prst="rect">
            <a:avLst/>
          </a:prstGeom>
        </p:spPr>
        <p:txBody>
          <a:bodyPr wrap="none" lIns="85953" tIns="42977" rIns="85953" bIns="42977">
            <a:spAutoFit/>
          </a:bodyPr>
          <a:lstStyle/>
          <a:p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테이블맵핑정의서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관리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화면설계</a:t>
            </a:r>
            <a:endParaRPr lang="en-GB" sz="1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367</Words>
  <Application>Microsoft Office PowerPoint</Application>
  <PresentationFormat>A4 용지(210x297mm)</PresentationFormat>
  <Paragraphs>93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한화 금융네트워크 UXB방향성 수립</dc:title>
  <dc:creator>hongjoo</dc:creator>
  <cp:lastModifiedBy>SKCC_USER</cp:lastModifiedBy>
  <cp:revision>405</cp:revision>
  <dcterms:created xsi:type="dcterms:W3CDTF">2011-12-09T00:18:11Z</dcterms:created>
  <dcterms:modified xsi:type="dcterms:W3CDTF">2014-10-22T01:41:38Z</dcterms:modified>
</cp:coreProperties>
</file>