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5"/>
  </p:notesMasterIdLst>
  <p:sldIdLst>
    <p:sldId id="452" r:id="rId2"/>
    <p:sldId id="450" r:id="rId3"/>
    <p:sldId id="451" r:id="rId4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4615" autoAdjust="0"/>
    <p:restoredTop sz="98837" autoAdjust="0"/>
  </p:normalViewPr>
  <p:slideViewPr>
    <p:cSldViewPr snapToGrid="0">
      <p:cViewPr varScale="1">
        <p:scale>
          <a:sx n="92" d="100"/>
          <a:sy n="92" d="100"/>
        </p:scale>
        <p:origin x="-1734" y="-102"/>
      </p:cViewPr>
      <p:guideLst>
        <p:guide orient="horz" pos="4292"/>
        <p:guide orient="horz" pos="2732"/>
        <p:guide orient="horz" pos="1174"/>
        <p:guide orient="horz" pos="3778"/>
        <p:guide pos="228"/>
        <p:guide pos="5765"/>
        <p:guide pos="322"/>
        <p:guide/>
        <p:guide pos="1483"/>
        <p:guide pos="2619"/>
        <p:guide pos="3106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26C0A-D8A8-4A8A-AD88-7B53881719B3}" type="datetimeFigureOut">
              <a:rPr lang="ko-KR" altLang="en-US" smtClean="0"/>
              <a:pPr/>
              <a:t>2014-10-22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AB30B-63C1-404D-B378-C2D8B1145C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65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706B8-EBCC-470A-8AE8-B49CE76EE6E5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706B8-EBCC-470A-8AE8-B49CE76EE6E5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706B8-EBCC-470A-8AE8-B49CE76EE6E5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 userDrawn="1"/>
        </p:nvSpPr>
        <p:spPr bwMode="auto">
          <a:xfrm>
            <a:off x="265113" y="692150"/>
            <a:ext cx="9358312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defRPr/>
            </a:pPr>
            <a:endParaRPr kumimoji="1" lang="ko-KR" altLang="en-US" sz="1200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/Filepath" hidden="1"/>
          <p:cNvSpPr txBox="1"/>
          <p:nvPr userDrawn="1">
            <p:custDataLst>
              <p:tags r:id="rId1"/>
            </p:custDataLst>
          </p:nvPr>
        </p:nvSpPr>
        <p:spPr>
          <a:xfrm>
            <a:off x="3249613" y="476250"/>
            <a:ext cx="6122987" cy="122238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/>
          <a:p>
            <a:pPr algn="r" defTabSz="957451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dirty="0">
                <a:solidFill>
                  <a:prstClr val="black"/>
                </a:solidFill>
                <a:latin typeface="Arial" pitchFamily="34" charset="0"/>
                <a:ea typeface="가는각진제목체"/>
                <a:cs typeface="가는각진제목체"/>
              </a:rPr>
              <a:t>1-05-2011 C:\Documents and Settings\</a:t>
            </a:r>
            <a:r>
              <a:rPr kumimoji="1" lang="en-US" altLang="ko-KR" sz="800" dirty="0" err="1">
                <a:solidFill>
                  <a:prstClr val="black"/>
                </a:solidFill>
                <a:latin typeface="Arial" pitchFamily="34" charset="0"/>
                <a:ea typeface="가는각진제목체"/>
                <a:cs typeface="가는각진제목체"/>
              </a:rPr>
              <a:t>aduser</a:t>
            </a:r>
            <a:r>
              <a:rPr kumimoji="1" lang="en-US" altLang="ko-KR" sz="800" dirty="0">
                <a:solidFill>
                  <a:prstClr val="black"/>
                </a:solidFill>
                <a:latin typeface="Arial" pitchFamily="34" charset="0"/>
                <a:ea typeface="가는각진제목체"/>
                <a:cs typeface="가는각진제목체"/>
              </a:rPr>
              <a:t>\Desktop\2011\</a:t>
            </a:r>
            <a:r>
              <a:rPr kumimoji="1" lang="ko-KR" altLang="en-US" sz="800" dirty="0" err="1">
                <a:solidFill>
                  <a:prstClr val="black"/>
                </a:solidFill>
                <a:latin typeface="Arial" pitchFamily="34" charset="0"/>
                <a:ea typeface="가는각진제목체"/>
                <a:cs typeface="가는각진제목체"/>
              </a:rPr>
              <a:t>롯데그룹제안서</a:t>
            </a:r>
            <a:r>
              <a:rPr kumimoji="1" lang="en-US" altLang="ko-KR" sz="800" dirty="0">
                <a:solidFill>
                  <a:prstClr val="black"/>
                </a:solidFill>
                <a:latin typeface="Arial" pitchFamily="34" charset="0"/>
                <a:ea typeface="가는각진제목체"/>
                <a:cs typeface="가는각진제목체"/>
              </a:rPr>
              <a:t>\03.TD\</a:t>
            </a:r>
            <a:r>
              <a:rPr kumimoji="1" lang="ko-KR" altLang="en-US" sz="800" dirty="0">
                <a:solidFill>
                  <a:prstClr val="black"/>
                </a:solidFill>
                <a:latin typeface="Arial" pitchFamily="34" charset="0"/>
                <a:ea typeface="가는각진제목체"/>
                <a:cs typeface="가는각진제목체"/>
              </a:rPr>
              <a:t>합본</a:t>
            </a:r>
            <a:r>
              <a:rPr kumimoji="1" lang="en-US" altLang="ko-KR" sz="800" dirty="0">
                <a:solidFill>
                  <a:prstClr val="black"/>
                </a:solidFill>
                <a:latin typeface="Arial" pitchFamily="34" charset="0"/>
                <a:ea typeface="가는각진제목체"/>
                <a:cs typeface="가는각진제목체"/>
              </a:rPr>
              <a:t>\I.</a:t>
            </a:r>
            <a:r>
              <a:rPr kumimoji="1" lang="ko-KR" altLang="en-US" sz="800" dirty="0">
                <a:solidFill>
                  <a:prstClr val="black"/>
                </a:solidFill>
                <a:latin typeface="Arial" pitchFamily="34" charset="0"/>
                <a:ea typeface="가는각진제목체"/>
                <a:cs typeface="가는각진제목체"/>
              </a:rPr>
              <a:t>제안개요</a:t>
            </a:r>
            <a:r>
              <a:rPr kumimoji="1" lang="en-US" altLang="ko-KR" sz="800" dirty="0">
                <a:solidFill>
                  <a:prstClr val="black"/>
                </a:solidFill>
                <a:latin typeface="Arial" pitchFamily="34" charset="0"/>
                <a:ea typeface="가는각진제목체"/>
                <a:cs typeface="가는각진제목체"/>
              </a:rPr>
              <a:t>_ver.0.32.pptx</a:t>
            </a:r>
            <a:endParaRPr kumimoji="1" lang="en-GB" sz="800" dirty="0">
              <a:solidFill>
                <a:prstClr val="black"/>
              </a:solidFill>
              <a:latin typeface="Arial" pitchFamily="34" charset="0"/>
              <a:ea typeface="가는각진제목체"/>
              <a:cs typeface="가는각진제목체"/>
            </a:endParaRPr>
          </a:p>
        </p:txBody>
      </p:sp>
      <p:sp>
        <p:nvSpPr>
          <p:cNvPr id="3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024438" y="6419850"/>
            <a:ext cx="3197225" cy="122238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/>
          <a:p>
            <a:pPr defTabSz="957451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en-GB" sz="800" dirty="0">
              <a:solidFill>
                <a:prstClr val="black"/>
              </a:solidFill>
              <a:latin typeface="Arial" pitchFamily="34" charset="0"/>
              <a:ea typeface="가는각진제목체"/>
              <a:cs typeface="가는각진제목체"/>
            </a:endParaRPr>
          </a:p>
        </p:txBody>
      </p:sp>
      <p:cxnSp>
        <p:nvCxnSpPr>
          <p:cNvPr id="4" name="Frame Line"/>
          <p:cNvCxnSpPr/>
          <p:nvPr userDrawn="1"/>
        </p:nvCxnSpPr>
        <p:spPr>
          <a:xfrm flipV="1">
            <a:off x="374650" y="941388"/>
            <a:ext cx="9005888" cy="153987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3797300" y="6635750"/>
            <a:ext cx="2311400" cy="123825"/>
          </a:xfrm>
          <a:prstGeom prst="rect">
            <a:avLst/>
          </a:prstGeom>
        </p:spPr>
        <p:txBody>
          <a:bodyPr vert="horz" wrap="square" lIns="85931" tIns="42967" rIns="85931" bIns="42967" numCol="1" anchor="t" anchorCtr="0" compatLnSpc="1">
            <a:prstTxWarp prst="textNoShape">
              <a:avLst/>
            </a:prstTxWarp>
          </a:bodyPr>
          <a:lstStyle>
            <a:lvl1pPr algn="ctr" latinLnBrk="0">
              <a:defRPr sz="9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가는각진제목체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068879-C735-4CD5-B53B-49665DAD136E}" type="slidenum">
              <a:rPr kumimoji="1"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77"/>
          <p:cNvSpPr>
            <a:spLocks noChangeArrowheads="1"/>
          </p:cNvSpPr>
          <p:nvPr userDrawn="1"/>
        </p:nvSpPr>
        <p:spPr bwMode="auto">
          <a:xfrm>
            <a:off x="4772025" y="6602413"/>
            <a:ext cx="354013" cy="246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B100ED-F53F-4E2C-81AE-2325E774E2D5}" type="slidenum">
              <a:rPr kumimoji="1" lang="en-US" altLang="ko-KR"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가는각진제목체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가는각진제목체"/>
            </a:endParaRPr>
          </a:p>
        </p:txBody>
      </p:sp>
      <p:sp>
        <p:nvSpPr>
          <p:cNvPr id="9" name="Line 34"/>
          <p:cNvSpPr>
            <a:spLocks noChangeShapeType="1"/>
          </p:cNvSpPr>
          <p:nvPr userDrawn="1"/>
        </p:nvSpPr>
        <p:spPr bwMode="auto">
          <a:xfrm flipV="1">
            <a:off x="249238" y="6489700"/>
            <a:ext cx="9413875" cy="11113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/>
              </a:solidFill>
              <a:latin typeface="Arial" pitchFamily="34" charset="0"/>
              <a:ea typeface="가는각진제목체"/>
              <a:cs typeface="가는각진제목체"/>
            </a:endParaRPr>
          </a:p>
        </p:txBody>
      </p:sp>
      <p:pic>
        <p:nvPicPr>
          <p:cNvPr id="1028" name="Picture 28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51938" y="6570663"/>
            <a:ext cx="4984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id" hidden="1"/>
          <p:cNvGrpSpPr/>
          <p:nvPr>
            <p:custDataLst>
              <p:tags r:id="rId2"/>
            </p:custDataLst>
          </p:nvPr>
        </p:nvGrpSpPr>
        <p:grpSpPr>
          <a:xfrm>
            <a:off x="522317" y="605118"/>
            <a:ext cx="8861367" cy="5922085"/>
            <a:chOff x="530352" y="685800"/>
            <a:chExt cx="8997696" cy="6711696"/>
          </a:xfrm>
        </p:grpSpPr>
        <p:sp>
          <p:nvSpPr>
            <p:cNvPr id="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58041">
                <a:defRPr/>
              </a:pP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58041">
                <a:defRPr/>
              </a:pP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53584">
                <a:buSzPct val="90000"/>
                <a:defRPr/>
              </a:pPr>
              <a:endParaRPr lang="en-GB" sz="1300" dirty="0">
                <a:solidFill>
                  <a:srgbClr val="800080"/>
                </a:solidFill>
                <a:cs typeface="Arial" charset="0"/>
              </a:endParaRPr>
            </a:p>
          </p:txBody>
        </p:sp>
        <p:grpSp>
          <p:nvGrpSpPr>
            <p:cNvPr id="13" name="Group 600" hidden="1"/>
            <p:cNvGrpSpPr/>
            <p:nvPr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4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0" name="Group 500" hidden="1"/>
            <p:cNvGrpSpPr/>
            <p:nvPr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3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1" name="Group 400" hidden="1"/>
            <p:cNvGrpSpPr/>
            <p:nvPr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3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2" name="Group 300" hidden="1"/>
            <p:cNvGrpSpPr/>
            <p:nvPr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2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Group 200" hidden="1"/>
            <p:cNvGrpSpPr/>
            <p:nvPr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2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4" name="Group 100" hidden="1"/>
            <p:cNvGrpSpPr/>
            <p:nvPr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1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54" name="Rectangle 3"/>
          <p:cNvSpPr>
            <a:spLocks noChangeArrowheads="1"/>
          </p:cNvSpPr>
          <p:nvPr/>
        </p:nvSpPr>
        <p:spPr bwMode="auto">
          <a:xfrm>
            <a:off x="6914244" y="995363"/>
            <a:ext cx="2471644" cy="54768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5963" tIns="42981" rIns="85963" bIns="42981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altLang="ko-KR" sz="900" dirty="0" smtClean="0">
                <a:solidFill>
                  <a:prstClr val="black"/>
                </a:solidFill>
              </a:rPr>
              <a:t>ASIS SQL</a:t>
            </a:r>
            <a:r>
              <a:rPr lang="ko-KR" altLang="en-US" sz="900" dirty="0" smtClean="0">
                <a:solidFill>
                  <a:prstClr val="black"/>
                </a:solidFill>
              </a:rPr>
              <a:t>을 </a:t>
            </a:r>
            <a:r>
              <a:rPr lang="en-US" altLang="ko-KR" sz="900" dirty="0" smtClean="0">
                <a:solidFill>
                  <a:prstClr val="black"/>
                </a:solidFill>
              </a:rPr>
              <a:t>TOBE SQL</a:t>
            </a:r>
            <a:r>
              <a:rPr lang="ko-KR" altLang="en-US" sz="900" dirty="0" smtClean="0">
                <a:solidFill>
                  <a:prstClr val="black"/>
                </a:solidFill>
              </a:rPr>
              <a:t>로 변환하는 화면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r>
              <a:rPr lang="en-US" altLang="ko-KR" sz="900" dirty="0" smtClean="0">
                <a:solidFill>
                  <a:prstClr val="black"/>
                </a:solidFill>
              </a:rPr>
              <a:t>   1) ASIS SQL</a:t>
            </a:r>
            <a:r>
              <a:rPr lang="ko-KR" altLang="en-US" sz="900" dirty="0" smtClean="0">
                <a:solidFill>
                  <a:prstClr val="black"/>
                </a:solidFill>
              </a:rPr>
              <a:t>을 </a:t>
            </a:r>
            <a:r>
              <a:rPr lang="en-US" altLang="ko-KR" sz="900" dirty="0" smtClean="0">
                <a:solidFill>
                  <a:prstClr val="black"/>
                </a:solidFill>
              </a:rPr>
              <a:t>MULTI EDIT BOX</a:t>
            </a:r>
            <a:r>
              <a:rPr lang="ko-KR" altLang="en-US" sz="900" dirty="0" smtClean="0">
                <a:solidFill>
                  <a:prstClr val="black"/>
                </a:solidFill>
              </a:rPr>
              <a:t>에 입력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2) </a:t>
            </a:r>
            <a:r>
              <a:rPr lang="ko-KR" altLang="en-US" sz="900" dirty="0" smtClean="0">
                <a:solidFill>
                  <a:prstClr val="black"/>
                </a:solidFill>
              </a:rPr>
              <a:t>쿼리변환 버튼 클릭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3) TOBE SQL MULTI EDIT BOX</a:t>
            </a:r>
            <a:r>
              <a:rPr lang="ko-KR" altLang="en-US" sz="900" dirty="0" smtClean="0">
                <a:solidFill>
                  <a:prstClr val="black"/>
                </a:solidFill>
              </a:rPr>
              <a:t>에 출력됨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 smtClean="0">
                <a:solidFill>
                  <a:prstClr val="black"/>
                </a:solidFill>
              </a:rPr>
              <a:t>2. </a:t>
            </a:r>
            <a:r>
              <a:rPr lang="ko-KR" altLang="en-US" sz="900" dirty="0" smtClean="0">
                <a:solidFill>
                  <a:prstClr val="black"/>
                </a:solidFill>
              </a:rPr>
              <a:t>쿼리변환 버튼을 클릭한 경우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1) ASIS SQL</a:t>
            </a:r>
            <a:r>
              <a:rPr lang="ko-KR" altLang="en-US" sz="900" dirty="0" smtClean="0">
                <a:solidFill>
                  <a:prstClr val="black"/>
                </a:solidFill>
              </a:rPr>
              <a:t>이 있을 경우 </a:t>
            </a:r>
            <a:r>
              <a:rPr lang="en-US" altLang="ko-KR" sz="900" dirty="0" smtClean="0">
                <a:solidFill>
                  <a:prstClr val="black"/>
                </a:solidFill>
              </a:rPr>
              <a:t>TOBE SQL</a:t>
            </a:r>
            <a:r>
              <a:rPr lang="ko-KR" altLang="en-US" sz="900" dirty="0" smtClean="0">
                <a:solidFill>
                  <a:prstClr val="black"/>
                </a:solidFill>
              </a:rPr>
              <a:t>로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   </a:t>
            </a:r>
            <a:r>
              <a:rPr lang="ko-KR" altLang="en-US" sz="900" dirty="0" smtClean="0">
                <a:solidFill>
                  <a:prstClr val="black"/>
                </a:solidFill>
              </a:rPr>
              <a:t>변환한다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 marL="228600" indent="-228600"/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2) ASIS SQL</a:t>
            </a:r>
            <a:r>
              <a:rPr lang="ko-KR" altLang="en-US" sz="900" dirty="0" smtClean="0">
                <a:solidFill>
                  <a:prstClr val="black"/>
                </a:solidFill>
              </a:rPr>
              <a:t>이 없을 경우 </a:t>
            </a:r>
            <a:r>
              <a:rPr lang="en-US" altLang="ko-KR" sz="900" dirty="0" smtClean="0">
                <a:solidFill>
                  <a:prstClr val="black"/>
                </a:solidFill>
              </a:rPr>
              <a:t>‘ASIS SQL</a:t>
            </a:r>
            <a:r>
              <a:rPr lang="ko-KR" altLang="en-US" sz="900" dirty="0">
                <a:solidFill>
                  <a:prstClr val="black"/>
                </a:solidFill>
              </a:rPr>
              <a:t> </a:t>
            </a:r>
            <a:r>
              <a:rPr lang="ko-KR" altLang="en-US" sz="900" dirty="0" smtClean="0">
                <a:solidFill>
                  <a:prstClr val="black"/>
                </a:solidFill>
              </a:rPr>
              <a:t>확인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    </a:t>
            </a:r>
            <a:r>
              <a:rPr lang="ko-KR" altLang="en-US" sz="900" dirty="0" smtClean="0">
                <a:solidFill>
                  <a:prstClr val="black"/>
                </a:solidFill>
              </a:rPr>
              <a:t>바랍니다</a:t>
            </a:r>
            <a:r>
              <a:rPr lang="en-US" altLang="ko-KR" sz="900" dirty="0" smtClean="0">
                <a:solidFill>
                  <a:prstClr val="black"/>
                </a:solidFill>
              </a:rPr>
              <a:t>.’</a:t>
            </a:r>
            <a:r>
              <a:rPr lang="ko-KR" altLang="en-US" sz="900" dirty="0" smtClean="0">
                <a:solidFill>
                  <a:prstClr val="black"/>
                </a:solidFill>
              </a:rPr>
              <a:t>경고문구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띄여짐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 marL="228600" indent="-228600"/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3) </a:t>
            </a:r>
            <a:r>
              <a:rPr lang="ko-KR" altLang="en-US" sz="900" dirty="0" smtClean="0">
                <a:solidFill>
                  <a:prstClr val="black"/>
                </a:solidFill>
              </a:rPr>
              <a:t>변환이 성공한 경우 아래 </a:t>
            </a:r>
            <a:r>
              <a:rPr lang="en-US" altLang="ko-KR" sz="900" dirty="0" smtClean="0">
                <a:solidFill>
                  <a:prstClr val="black"/>
                </a:solidFill>
              </a:rPr>
              <a:t>GRID</a:t>
            </a:r>
            <a:r>
              <a:rPr lang="ko-KR" altLang="en-US" sz="900" dirty="0" smtClean="0">
                <a:solidFill>
                  <a:prstClr val="black"/>
                </a:solidFill>
              </a:rPr>
              <a:t>에 사용된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    </a:t>
            </a:r>
            <a:r>
              <a:rPr lang="ko-KR" altLang="en-US" sz="900" dirty="0" smtClean="0">
                <a:solidFill>
                  <a:prstClr val="black"/>
                </a:solidFill>
              </a:rPr>
              <a:t>테이블과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컬럼맵핑</a:t>
            </a:r>
            <a:r>
              <a:rPr lang="ko-KR" altLang="en-US" sz="900" dirty="0" smtClean="0">
                <a:solidFill>
                  <a:prstClr val="black"/>
                </a:solidFill>
              </a:rPr>
              <a:t> 정보가 보여진다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374618" y="569860"/>
            <a:ext cx="2347257" cy="379181"/>
          </a:xfrm>
          <a:prstGeom prst="rect">
            <a:avLst/>
          </a:prstGeom>
        </p:spPr>
        <p:txBody>
          <a:bodyPr wrap="none" lIns="85953" tIns="42977" rIns="85953" bIns="42977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변환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화면설계</a:t>
            </a:r>
            <a:endParaRPr lang="en-GB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5824" y="2144703"/>
            <a:ext cx="3197648" cy="2784477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85963" tIns="42981" rIns="85963" bIns="42981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59627" latinLnBrk="0">
              <a:defRPr/>
            </a:pPr>
            <a:endParaRPr lang="ko-KR" altLang="en-US" sz="1700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62722" y="1104776"/>
            <a:ext cx="6480555" cy="254146"/>
          </a:xfrm>
          <a:prstGeom prst="rect">
            <a:avLst/>
          </a:prstGeom>
          <a:solidFill>
            <a:srgbClr val="4BACC6"/>
          </a:solidFill>
          <a:ln w="3175" cap="flat" cmpd="sng" algn="ctr">
            <a:solidFill>
              <a:schemeClr val="tx1"/>
            </a:solidFill>
            <a:prstDash val="solid"/>
          </a:ln>
          <a:effectLst/>
        </p:spPr>
        <p:txBody>
          <a:bodyPr lIns="85963" tIns="42981" rIns="85963" bIns="42981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9627" latinLnBrk="0">
              <a:defRPr/>
            </a:pPr>
            <a:r>
              <a:rPr lang="en-US" altLang="ko-KR" sz="1100" b="1" kern="0" dirty="0" smtClean="0">
                <a:latin typeface="굴림" pitchFamily="50" charset="-127"/>
                <a:ea typeface="굴림" pitchFamily="50" charset="-127"/>
              </a:rPr>
              <a:t>SQL</a:t>
            </a:r>
            <a:r>
              <a:rPr lang="ko-KR" altLang="en-US" sz="1100" b="1" kern="0" dirty="0" smtClean="0">
                <a:latin typeface="굴림" pitchFamily="50" charset="-127"/>
                <a:ea typeface="굴림" pitchFamily="50" charset="-127"/>
              </a:rPr>
              <a:t>변환</a:t>
            </a:r>
            <a:endParaRPr lang="ko-KR" altLang="en-US" sz="1100" b="1" kern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양쪽 모서리가 잘린 사각형 57"/>
          <p:cNvSpPr/>
          <p:nvPr/>
        </p:nvSpPr>
        <p:spPr>
          <a:xfrm>
            <a:off x="995850" y="1396136"/>
            <a:ext cx="212154" cy="226153"/>
          </a:xfrm>
          <a:prstGeom prst="snip2Same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wrap="none" lIns="87993" tIns="42981" rIns="87993" bIns="42981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59627" latinLnBrk="0">
              <a:defRPr/>
            </a:pPr>
            <a:endParaRPr lang="ko-KR" altLang="en-US" sz="800" b="1" kern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" name="양쪽 모서리가 잘린 사각형 75"/>
          <p:cNvSpPr/>
          <p:nvPr/>
        </p:nvSpPr>
        <p:spPr>
          <a:xfrm>
            <a:off x="365538" y="1394106"/>
            <a:ext cx="610326" cy="228183"/>
          </a:xfrm>
          <a:prstGeom prst="snip2SameRect">
            <a:avLst/>
          </a:prstGeom>
          <a:solidFill>
            <a:schemeClr val="accent1">
              <a:lumMod val="90000"/>
            </a:schemeClr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wrap="none" lIns="87993" tIns="42981" rIns="87993" bIns="42981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59627" latinLnBrk="0">
              <a:defRPr/>
            </a:pPr>
            <a:r>
              <a:rPr lang="en-US" altLang="ko-KR" sz="800" b="1" kern="0" dirty="0" smtClean="0">
                <a:latin typeface="굴림" pitchFamily="50" charset="-127"/>
                <a:ea typeface="굴림" pitchFamily="50" charset="-127"/>
              </a:rPr>
              <a:t>SQL</a:t>
            </a:r>
            <a:r>
              <a:rPr lang="ko-KR" altLang="en-US" sz="800" b="1" kern="0" dirty="0" smtClean="0">
                <a:latin typeface="굴림" pitchFamily="50" charset="-127"/>
                <a:ea typeface="굴림" pitchFamily="50" charset="-127"/>
              </a:rPr>
              <a:t>변화</a:t>
            </a:r>
            <a:endParaRPr lang="ko-KR" altLang="en-US" sz="800" b="1" kern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332910" y="1912812"/>
            <a:ext cx="702000" cy="168353"/>
          </a:xfrm>
          <a:prstGeom prst="rect">
            <a:avLst/>
          </a:prstGeom>
          <a:solidFill>
            <a:srgbClr val="D0EDEA"/>
          </a:solidFill>
          <a:ln w="12700" cap="flat" cmpd="sng" algn="ctr">
            <a:solidFill>
              <a:schemeClr val="tx1">
                <a:lumMod val="65000"/>
                <a:lumOff val="35000"/>
                <a:alpha val="57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57150" h="57150"/>
          </a:sp3d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59627" latinLnBrk="0">
              <a:defRPr/>
            </a:pPr>
            <a:r>
              <a:rPr lang="ko-KR" altLang="en-US" sz="800" b="1" kern="0" dirty="0" smtClean="0">
                <a:latin typeface="굴림" pitchFamily="50" charset="-127"/>
                <a:ea typeface="굴림" pitchFamily="50" charset="-127"/>
              </a:rPr>
              <a:t>쿼리변환</a:t>
            </a:r>
            <a:endParaRPr lang="ko-KR" altLang="en-US" sz="800" b="1" kern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81927" y="1910213"/>
            <a:ext cx="720000" cy="180000"/>
          </a:xfrm>
          <a:prstGeom prst="rect">
            <a:avLst/>
          </a:prstGeom>
          <a:solidFill>
            <a:srgbClr val="D0EDEA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r>
              <a:rPr lang="en-US" altLang="ko-KR" sz="800" kern="0" dirty="0" smtClean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rPr>
              <a:t>ASIS</a:t>
            </a: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3602999" y="2137355"/>
            <a:ext cx="3197648" cy="2784477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85963" tIns="42981" rIns="85963" bIns="42981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59627" latinLnBrk="0">
              <a:defRPr/>
            </a:pPr>
            <a:endParaRPr lang="ko-KR" altLang="en-US" sz="1700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3610935" y="1933669"/>
            <a:ext cx="720000" cy="180000"/>
          </a:xfrm>
          <a:prstGeom prst="rect">
            <a:avLst/>
          </a:prstGeom>
          <a:solidFill>
            <a:srgbClr val="D0EDEA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r>
              <a:rPr lang="en-US" altLang="ko-KR" sz="800" kern="0" dirty="0" smtClean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rPr>
              <a:t>TOBE</a:t>
            </a: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362721" y="5249716"/>
            <a:ext cx="6437925" cy="1216571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85963" tIns="42981" rIns="85963" bIns="42981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59627" latinLnBrk="0">
              <a:defRPr/>
            </a:pPr>
            <a:endParaRPr lang="ko-KR" altLang="en-US" sz="1700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415368" y="5033040"/>
            <a:ext cx="1193751" cy="12232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981" rIns="0" bIns="42981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사용된 테이블 </a:t>
            </a:r>
            <a:r>
              <a:rPr lang="ko-KR" altLang="en-US" sz="80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컬럼</a:t>
            </a:r>
            <a:r>
              <a:rPr lang="ko-KR" altLang="en-US" sz="8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정보</a:t>
            </a:r>
            <a:endParaRPr lang="ko-KR" altLang="en-US" sz="8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397568" y="5328899"/>
            <a:ext cx="1591566" cy="167395"/>
          </a:xfrm>
          <a:prstGeom prst="rect">
            <a:avLst/>
          </a:prstGeom>
          <a:solidFill>
            <a:srgbClr val="D0EDEA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r>
              <a:rPr lang="en-US" altLang="ko-KR" sz="800" kern="0" dirty="0" smtClean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rPr>
              <a:t>ASIS </a:t>
            </a:r>
            <a:r>
              <a:rPr lang="ko-KR" altLang="en-US" sz="800" kern="0" dirty="0" smtClean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rPr>
              <a:t>테이블</a:t>
            </a: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1989134" y="5328899"/>
            <a:ext cx="1591566" cy="167395"/>
          </a:xfrm>
          <a:prstGeom prst="rect">
            <a:avLst/>
          </a:prstGeom>
          <a:solidFill>
            <a:srgbClr val="D0EDEA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r>
              <a:rPr lang="en-US" altLang="ko-KR" sz="800" kern="0" dirty="0" smtClean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rPr>
              <a:t>ASIS </a:t>
            </a:r>
            <a:r>
              <a:rPr lang="ko-KR" altLang="en-US" sz="800" kern="0" dirty="0" err="1" smtClean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rPr>
              <a:t>컬럼</a:t>
            </a: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581999" y="5323675"/>
            <a:ext cx="1591566" cy="167395"/>
          </a:xfrm>
          <a:prstGeom prst="rect">
            <a:avLst/>
          </a:prstGeom>
          <a:solidFill>
            <a:srgbClr val="D0EDEA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r>
              <a:rPr lang="en-US" altLang="ko-KR" sz="800" kern="0" dirty="0" smtClean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rPr>
              <a:t>TOBE </a:t>
            </a:r>
            <a:r>
              <a:rPr lang="ko-KR" altLang="en-US" sz="800" kern="0" dirty="0" smtClean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rPr>
              <a:t>테이블</a:t>
            </a: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174864" y="5326071"/>
            <a:ext cx="1591566" cy="167395"/>
          </a:xfrm>
          <a:prstGeom prst="rect">
            <a:avLst/>
          </a:prstGeom>
          <a:solidFill>
            <a:srgbClr val="D0EDEA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r>
              <a:rPr lang="en-US" altLang="ko-KR" sz="800" kern="0" dirty="0" smtClean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rPr>
              <a:t>TOBE </a:t>
            </a:r>
            <a:r>
              <a:rPr lang="ko-KR" altLang="en-US" sz="800" kern="0" dirty="0" err="1" smtClean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rPr>
              <a:t>컬럼</a:t>
            </a: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97568" y="5491315"/>
            <a:ext cx="3183132" cy="172619"/>
            <a:chOff x="397568" y="5491315"/>
            <a:chExt cx="6368862" cy="172619"/>
          </a:xfrm>
        </p:grpSpPr>
        <p:sp>
          <p:nvSpPr>
            <p:cNvPr id="167" name="직사각형 166"/>
            <p:cNvSpPr/>
            <p:nvPr/>
          </p:nvSpPr>
          <p:spPr>
            <a:xfrm>
              <a:off x="397568" y="5496539"/>
              <a:ext cx="1591566" cy="167395"/>
            </a:xfrm>
            <a:prstGeom prst="rect">
              <a:avLst/>
            </a:prstGeom>
            <a:solidFill>
              <a:srgbClr val="D0EDEA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r>
                <a:rPr lang="en-US" altLang="ko-KR" sz="800" kern="0" dirty="0" smtClea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AS</a:t>
              </a:r>
              <a:r>
                <a:rPr lang="ko-KR" altLang="en-US" sz="800" kern="0" dirty="0" smtClea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테이블</a:t>
              </a: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1989134" y="5496539"/>
              <a:ext cx="1591566" cy="167395"/>
            </a:xfrm>
            <a:prstGeom prst="rect">
              <a:avLst/>
            </a:prstGeom>
            <a:solidFill>
              <a:srgbClr val="D0EDEA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r>
                <a:rPr lang="en-US" altLang="ko-KR" sz="800" kern="0" dirty="0" smtClea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AS</a:t>
              </a:r>
              <a:r>
                <a:rPr lang="ko-KR" altLang="en-US" sz="800" kern="0" dirty="0" err="1" smtClea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한글명</a:t>
              </a: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3581999" y="5491315"/>
              <a:ext cx="1591566" cy="167395"/>
            </a:xfrm>
            <a:prstGeom prst="rect">
              <a:avLst/>
            </a:prstGeom>
            <a:solidFill>
              <a:srgbClr val="D0EDEA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r>
                <a:rPr lang="en-US" altLang="ko-KR" sz="800" kern="0" dirty="0" smtClea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AS</a:t>
              </a:r>
              <a:r>
                <a:rPr lang="ko-KR" altLang="en-US" sz="800" kern="0" dirty="0" err="1" smtClea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컬럼</a:t>
              </a: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5174864" y="5493711"/>
              <a:ext cx="1591566" cy="167395"/>
            </a:xfrm>
            <a:prstGeom prst="rect">
              <a:avLst/>
            </a:prstGeom>
            <a:solidFill>
              <a:srgbClr val="D0EDEA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r>
                <a:rPr lang="en-US" altLang="ko-KR" sz="800" kern="0" dirty="0" smtClea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AS</a:t>
              </a:r>
              <a:r>
                <a:rPr lang="ko-KR" altLang="en-US" sz="800" kern="0" dirty="0" err="1" smtClea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한글명</a:t>
              </a: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586332" y="5491315"/>
            <a:ext cx="3183132" cy="172619"/>
            <a:chOff x="3586332" y="5491315"/>
            <a:chExt cx="3183132" cy="172619"/>
          </a:xfrm>
        </p:grpSpPr>
        <p:sp>
          <p:nvSpPr>
            <p:cNvPr id="172" name="직사각형 171"/>
            <p:cNvSpPr/>
            <p:nvPr/>
          </p:nvSpPr>
          <p:spPr>
            <a:xfrm>
              <a:off x="3586332" y="5494143"/>
              <a:ext cx="795458" cy="167395"/>
            </a:xfrm>
            <a:prstGeom prst="rect">
              <a:avLst/>
            </a:prstGeom>
            <a:solidFill>
              <a:srgbClr val="D0EDEA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r>
                <a:rPr lang="en-US" altLang="ko-KR" sz="800" kern="0" dirty="0" smtClea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TO</a:t>
              </a:r>
              <a:r>
                <a:rPr lang="ko-KR" altLang="en-US" sz="800" kern="0" dirty="0" smtClea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테이블</a:t>
              </a: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4381790" y="5494143"/>
              <a:ext cx="795458" cy="167395"/>
            </a:xfrm>
            <a:prstGeom prst="rect">
              <a:avLst/>
            </a:prstGeom>
            <a:solidFill>
              <a:srgbClr val="D0EDEA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r>
                <a:rPr lang="en-US" altLang="ko-KR" sz="800" kern="0" dirty="0" smtClea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TO</a:t>
              </a:r>
              <a:r>
                <a:rPr lang="ko-KR" altLang="en-US" sz="800" kern="0" dirty="0" err="1" smtClea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한글명</a:t>
              </a: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5177898" y="5496539"/>
              <a:ext cx="795458" cy="167395"/>
            </a:xfrm>
            <a:prstGeom prst="rect">
              <a:avLst/>
            </a:prstGeom>
            <a:solidFill>
              <a:srgbClr val="D0EDEA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r>
                <a:rPr lang="en-US" altLang="ko-KR" sz="800" kern="0" dirty="0" smtClea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TO</a:t>
              </a:r>
              <a:r>
                <a:rPr lang="ko-KR" altLang="en-US" sz="800" kern="0" dirty="0" err="1" smtClea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컬럼</a:t>
              </a: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5974006" y="5491315"/>
              <a:ext cx="795458" cy="167395"/>
            </a:xfrm>
            <a:prstGeom prst="rect">
              <a:avLst/>
            </a:prstGeom>
            <a:solidFill>
              <a:srgbClr val="D0EDEA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r>
                <a:rPr lang="en-US" altLang="ko-KR" sz="800" kern="0" dirty="0" smtClea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TO</a:t>
              </a:r>
              <a:r>
                <a:rPr lang="ko-KR" altLang="en-US" sz="800" kern="0" dirty="0" err="1" smtClea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한글명</a:t>
              </a: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77" name="직사각형 176"/>
          <p:cNvSpPr/>
          <p:nvPr/>
        </p:nvSpPr>
        <p:spPr>
          <a:xfrm>
            <a:off x="397568" y="5664179"/>
            <a:ext cx="795458" cy="167395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1193026" y="5664179"/>
            <a:ext cx="795458" cy="167395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989134" y="5658955"/>
            <a:ext cx="795458" cy="167395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2785242" y="5661351"/>
            <a:ext cx="795458" cy="167395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3586332" y="5661783"/>
            <a:ext cx="795458" cy="167395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4381790" y="5661783"/>
            <a:ext cx="795458" cy="167395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5177898" y="5664179"/>
            <a:ext cx="795458" cy="167395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5974006" y="5658955"/>
            <a:ext cx="795458" cy="167395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397568" y="5831819"/>
            <a:ext cx="795458" cy="167395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1193026" y="5831819"/>
            <a:ext cx="795458" cy="167395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1989134" y="5826595"/>
            <a:ext cx="795458" cy="167395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2785242" y="5828991"/>
            <a:ext cx="795458" cy="167395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3586332" y="5829423"/>
            <a:ext cx="795458" cy="167395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4381790" y="5829423"/>
            <a:ext cx="795458" cy="167395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5177898" y="5831819"/>
            <a:ext cx="795458" cy="167395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5974006" y="5826595"/>
            <a:ext cx="795458" cy="167395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397568" y="5999459"/>
            <a:ext cx="795458" cy="167395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1193026" y="5999459"/>
            <a:ext cx="795458" cy="167395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1989134" y="5994235"/>
            <a:ext cx="795458" cy="167395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2785242" y="5996631"/>
            <a:ext cx="795458" cy="167395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3586332" y="5997063"/>
            <a:ext cx="795458" cy="167395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4381790" y="5997063"/>
            <a:ext cx="795458" cy="167395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5177898" y="5999459"/>
            <a:ext cx="795458" cy="167395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5974006" y="5994235"/>
            <a:ext cx="795458" cy="167395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6098646" y="1906620"/>
            <a:ext cx="702000" cy="168353"/>
          </a:xfrm>
          <a:prstGeom prst="rect">
            <a:avLst/>
          </a:prstGeom>
          <a:solidFill>
            <a:srgbClr val="D0EDEA"/>
          </a:solidFill>
          <a:ln w="12700" cap="flat" cmpd="sng" algn="ctr">
            <a:solidFill>
              <a:schemeClr val="tx1">
                <a:lumMod val="65000"/>
                <a:lumOff val="35000"/>
                <a:alpha val="57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57150" h="57150"/>
          </a:sp3d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59627" latinLnBrk="0">
              <a:defRPr/>
            </a:pPr>
            <a:r>
              <a:rPr lang="ko-KR" altLang="en-US" sz="800" b="1" kern="0" dirty="0" smtClean="0">
                <a:latin typeface="굴림" pitchFamily="50" charset="-127"/>
                <a:ea typeface="굴림" pitchFamily="50" charset="-127"/>
              </a:rPr>
              <a:t>초기화</a:t>
            </a:r>
            <a:endParaRPr lang="ko-KR" altLang="en-US" sz="800" b="1" kern="0" dirty="0">
              <a:latin typeface="굴림" pitchFamily="50" charset="-127"/>
              <a:ea typeface="굴림" pitchFamily="50" charset="-127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id" hidden="1"/>
          <p:cNvGrpSpPr/>
          <p:nvPr>
            <p:custDataLst>
              <p:tags r:id="rId2"/>
            </p:custDataLst>
          </p:nvPr>
        </p:nvGrpSpPr>
        <p:grpSpPr>
          <a:xfrm>
            <a:off x="522317" y="605118"/>
            <a:ext cx="8861367" cy="5922085"/>
            <a:chOff x="530352" y="685800"/>
            <a:chExt cx="8997696" cy="6711696"/>
          </a:xfrm>
        </p:grpSpPr>
        <p:sp>
          <p:nvSpPr>
            <p:cNvPr id="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58041">
                <a:defRPr/>
              </a:pPr>
              <a:endParaRPr lang="en-GB" dirty="0"/>
            </a:p>
          </p:txBody>
        </p:sp>
        <p:sp>
          <p:nvSpPr>
            <p:cNvPr id="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58041">
                <a:defRPr/>
              </a:pPr>
              <a:endParaRPr lang="en-GB" dirty="0"/>
            </a:p>
          </p:txBody>
        </p:sp>
        <p:sp>
          <p:nvSpPr>
            <p:cNvPr id="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53584">
                <a:buSzPct val="90000"/>
                <a:defRPr/>
              </a:pPr>
              <a:endParaRPr lang="en-GB" sz="1300" dirty="0">
                <a:solidFill>
                  <a:schemeClr val="folHlink"/>
                </a:solidFill>
                <a:cs typeface="Arial" charset="0"/>
              </a:endParaRPr>
            </a:p>
          </p:txBody>
        </p:sp>
        <p:grpSp>
          <p:nvGrpSpPr>
            <p:cNvPr id="3" name="Group 600" hidden="1"/>
            <p:cNvGrpSpPr/>
            <p:nvPr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4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4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4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4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4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4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</p:grpSp>
        <p:grpSp>
          <p:nvGrpSpPr>
            <p:cNvPr id="4" name="Group 500" hidden="1"/>
            <p:cNvGrpSpPr/>
            <p:nvPr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3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3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4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4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4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4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</p:grpSp>
        <p:grpSp>
          <p:nvGrpSpPr>
            <p:cNvPr id="8" name="Group 400" hidden="1"/>
            <p:cNvGrpSpPr/>
            <p:nvPr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3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3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3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3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3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3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</p:grpSp>
        <p:grpSp>
          <p:nvGrpSpPr>
            <p:cNvPr id="9" name="Group 300" hidden="1"/>
            <p:cNvGrpSpPr/>
            <p:nvPr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2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2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2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2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3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3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</p:grpSp>
        <p:grpSp>
          <p:nvGrpSpPr>
            <p:cNvPr id="10" name="Group 200" hidden="1"/>
            <p:cNvGrpSpPr/>
            <p:nvPr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2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2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2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2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2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2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</p:grpSp>
        <p:grpSp>
          <p:nvGrpSpPr>
            <p:cNvPr id="11" name="Group 100" hidden="1"/>
            <p:cNvGrpSpPr/>
            <p:nvPr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1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1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1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1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1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1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</p:grpSp>
      </p:grpSp>
      <p:sp>
        <p:nvSpPr>
          <p:cNvPr id="73" name="직사각형 72"/>
          <p:cNvSpPr/>
          <p:nvPr/>
        </p:nvSpPr>
        <p:spPr>
          <a:xfrm>
            <a:off x="697983" y="1032317"/>
            <a:ext cx="1336557" cy="252134"/>
          </a:xfrm>
          <a:prstGeom prst="rect">
            <a:avLst/>
          </a:prstGeom>
          <a:solidFill>
            <a:srgbClr val="F79646"/>
          </a:solidFill>
          <a:ln w="25400">
            <a:noFill/>
          </a:ln>
        </p:spPr>
        <p:txBody>
          <a:bodyPr vert="horz" wrap="square" lIns="85953" tIns="42977" rIns="85953" bIns="42977" rtlCol="0" anchor="ctr">
            <a:noAutofit/>
          </a:bodyPr>
          <a:lstStyle/>
          <a:p>
            <a:pPr defTabSz="859627" latinLnBrk="0"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en-GB" sz="11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7982" y="1441672"/>
            <a:ext cx="4232794" cy="252134"/>
          </a:xfrm>
          <a:prstGeom prst="rect">
            <a:avLst/>
          </a:prstGeom>
          <a:solidFill>
            <a:srgbClr val="F79646"/>
          </a:solidFill>
          <a:ln w="25400">
            <a:noFill/>
          </a:ln>
        </p:spPr>
        <p:txBody>
          <a:bodyPr vert="horz" wrap="square" lIns="85953" tIns="42977" rIns="85953" bIns="42977" rtlCol="0" anchor="ctr">
            <a:noAutofit/>
          </a:bodyPr>
          <a:lstStyle/>
          <a:p>
            <a:pPr defTabSz="859627" latinLnBrk="0"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업무 주요내용</a:t>
            </a:r>
            <a:endParaRPr lang="en-GB" sz="9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46722" y="1048231"/>
            <a:ext cx="7105215" cy="225301"/>
          </a:xfrm>
          <a:prstGeom prst="rect">
            <a:avLst/>
          </a:prstGeom>
          <a:noFill/>
          <a:ln w="6350">
            <a:solidFill>
              <a:srgbClr val="EEECE1">
                <a:lumMod val="75000"/>
              </a:srgbClr>
            </a:solidFill>
          </a:ln>
        </p:spPr>
        <p:txBody>
          <a:bodyPr wrap="square" lIns="85963" tIns="42981" rIns="85963" bIns="42981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900" dirty="0">
                <a:solidFill>
                  <a:prstClr val="black"/>
                </a:solidFill>
              </a:rPr>
              <a:t>ASIS SQL</a:t>
            </a:r>
            <a:r>
              <a:rPr lang="ko-KR" altLang="en-US" sz="900" dirty="0">
                <a:solidFill>
                  <a:prstClr val="black"/>
                </a:solidFill>
              </a:rPr>
              <a:t>을 </a:t>
            </a:r>
            <a:r>
              <a:rPr lang="en-US" altLang="ko-KR" sz="900" dirty="0">
                <a:solidFill>
                  <a:prstClr val="black"/>
                </a:solidFill>
              </a:rPr>
              <a:t>TOBE SQL</a:t>
            </a:r>
            <a:r>
              <a:rPr lang="ko-KR" altLang="en-US" sz="900" dirty="0">
                <a:solidFill>
                  <a:prstClr val="black"/>
                </a:solidFill>
              </a:rPr>
              <a:t>로 변환하는 화면</a:t>
            </a:r>
            <a:endParaRPr lang="en-US" altLang="ko-KR" sz="900" dirty="0">
              <a:solidFill>
                <a:prstClr val="black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97983" y="1740054"/>
            <a:ext cx="4140718" cy="3486702"/>
          </a:xfrm>
          <a:prstGeom prst="rect">
            <a:avLst/>
          </a:prstGeom>
          <a:ln w="6350">
            <a:solidFill>
              <a:srgbClr val="EEECE1">
                <a:lumMod val="75000"/>
              </a:srgbClr>
            </a:solidFill>
          </a:ln>
        </p:spPr>
        <p:txBody>
          <a:bodyPr wrap="square" lIns="85963" tIns="42981" rIns="85963" bIns="42981">
            <a:noAutofit/>
          </a:bodyPr>
          <a:lstStyle/>
          <a:p>
            <a:pPr marL="214907" indent="-214907" defTabSz="859627" latinLnBrk="0">
              <a:buFontTx/>
              <a:buAutoNum type="arabicParenBoth"/>
              <a:defRPr/>
            </a:pPr>
            <a:r>
              <a:rPr lang="en-US" altLang="ko-KR" sz="9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ASIS SQL </a:t>
            </a:r>
            <a:r>
              <a:rPr lang="ko-KR" altLang="en-US" sz="9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입력 기능</a:t>
            </a:r>
            <a:endParaRPr lang="en-US" altLang="ko-KR" sz="9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14907" indent="-214907" defTabSz="859627" latinLnBrk="0">
              <a:buFontTx/>
              <a:buAutoNum type="arabicParenBoth"/>
              <a:defRPr/>
            </a:pPr>
            <a:r>
              <a:rPr lang="en-US" altLang="ko-KR" sz="9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ASIS SQL</a:t>
            </a:r>
            <a:r>
              <a:rPr lang="ko-KR" altLang="en-US" sz="9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9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TOBE SQL</a:t>
            </a:r>
            <a:r>
              <a:rPr lang="ko-KR" altLang="en-US" sz="9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로 변환 기능</a:t>
            </a:r>
            <a:endParaRPr lang="en-US" altLang="ko-KR" sz="9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14907" indent="-214907" defTabSz="859627" latinLnBrk="0">
              <a:buFontTx/>
              <a:buAutoNum type="arabicParenBoth"/>
              <a:defRPr/>
            </a:pPr>
            <a:r>
              <a:rPr lang="ko-KR" altLang="en-US" sz="9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사용된 테이블 </a:t>
            </a:r>
            <a:r>
              <a:rPr lang="ko-KR" altLang="en-US" sz="900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컬럼</a:t>
            </a:r>
            <a:r>
              <a:rPr lang="ko-KR" altLang="en-US" sz="9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맵핑정보를</a:t>
            </a:r>
            <a:r>
              <a:rPr lang="ko-KR" altLang="en-US" sz="9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조회하는 기능</a:t>
            </a:r>
            <a:endParaRPr lang="en-US" altLang="ko-KR" sz="9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14907" indent="-214907" defTabSz="859627" latinLnBrk="0">
              <a:buFontTx/>
              <a:buAutoNum type="arabicParenBoth"/>
              <a:defRPr/>
            </a:pPr>
            <a:r>
              <a:rPr lang="ko-KR" altLang="en-US" sz="900" kern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화면 초기화 기능</a:t>
            </a:r>
            <a:endParaRPr lang="en-US" altLang="ko-KR" sz="9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930775" y="1441672"/>
            <a:ext cx="4232794" cy="252134"/>
          </a:xfrm>
          <a:prstGeom prst="rect">
            <a:avLst/>
          </a:prstGeom>
          <a:solidFill>
            <a:srgbClr val="F79646"/>
          </a:solidFill>
          <a:ln w="25400">
            <a:noFill/>
          </a:ln>
        </p:spPr>
        <p:txBody>
          <a:bodyPr vert="horz" wrap="square" lIns="85953" tIns="42977" rIns="85953" bIns="42977" rtlCol="0" anchor="ctr">
            <a:noAutofit/>
          </a:bodyPr>
          <a:lstStyle/>
          <a:p>
            <a:pPr defTabSz="859627" latinLnBrk="0"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기능요구사항</a:t>
            </a:r>
            <a:endParaRPr lang="en-GB" sz="9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904222" y="1740054"/>
            <a:ext cx="4232793" cy="3486702"/>
          </a:xfrm>
          <a:prstGeom prst="rect">
            <a:avLst/>
          </a:prstGeom>
          <a:ln w="6350">
            <a:solidFill>
              <a:srgbClr val="EEECE1">
                <a:lumMod val="75000"/>
              </a:srgbClr>
            </a:solidFill>
          </a:ln>
        </p:spPr>
        <p:txBody>
          <a:bodyPr wrap="square" lIns="85963" tIns="42981" rIns="85963" bIns="42981">
            <a:noAutofit/>
          </a:bodyPr>
          <a:lstStyle/>
          <a:p>
            <a:pPr marL="214907" indent="-214907" defTabSz="859627" latinLnBrk="0">
              <a:defRPr/>
            </a:pPr>
            <a:endParaRPr lang="en-US" altLang="ko-KR" sz="9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14907" indent="-214907" defTabSz="859627" latinLnBrk="0">
              <a:defRPr/>
            </a:pPr>
            <a:r>
              <a:rPr lang="ko-KR" altLang="en-US" sz="9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95154" y="5300137"/>
            <a:ext cx="8442673" cy="252134"/>
          </a:xfrm>
          <a:prstGeom prst="rect">
            <a:avLst/>
          </a:prstGeom>
          <a:solidFill>
            <a:srgbClr val="F79646"/>
          </a:solidFill>
          <a:ln w="25400">
            <a:noFill/>
          </a:ln>
        </p:spPr>
        <p:txBody>
          <a:bodyPr vert="horz" wrap="square" lIns="85953" tIns="42977" rIns="85953" bIns="42977" rtlCol="0" anchor="ctr">
            <a:noAutofit/>
          </a:bodyPr>
          <a:lstStyle/>
          <a:p>
            <a:pPr defTabSz="859627" latinLnBrk="0">
              <a:defRPr/>
            </a:pPr>
            <a:r>
              <a:rPr lang="en-US" altLang="ko-KR" sz="1100" kern="0" dirty="0" smtClean="0">
                <a:solidFill>
                  <a:sysClr val="windowText" lastClr="000000"/>
                </a:solidFill>
                <a:latin typeface="맑은 고딕"/>
              </a:rPr>
              <a:t>4. IT </a:t>
            </a:r>
            <a:r>
              <a:rPr lang="ko-KR" altLang="en-US" sz="1100" kern="0" dirty="0" smtClean="0">
                <a:solidFill>
                  <a:sysClr val="windowText" lastClr="000000"/>
                </a:solidFill>
                <a:latin typeface="맑은 고딕"/>
              </a:rPr>
              <a:t>검토 의견 </a:t>
            </a:r>
            <a:r>
              <a:rPr lang="en-US" altLang="ko-KR" sz="1100" kern="0" dirty="0" smtClean="0">
                <a:solidFill>
                  <a:sysClr val="windowText" lastClr="000000"/>
                </a:solidFill>
                <a:latin typeface="맑은 고딕"/>
              </a:rPr>
              <a:t>– </a:t>
            </a:r>
            <a:r>
              <a:rPr lang="ko-KR" altLang="en-US" sz="1100" kern="0" dirty="0" smtClean="0">
                <a:solidFill>
                  <a:sysClr val="windowText" lastClr="000000"/>
                </a:solidFill>
                <a:latin typeface="맑은 고딕"/>
              </a:rPr>
              <a:t>기능요구사항 </a:t>
            </a:r>
            <a:r>
              <a:rPr lang="en-US" altLang="ko-KR" sz="1100" kern="0" dirty="0" smtClean="0">
                <a:solidFill>
                  <a:sysClr val="windowText" lastClr="000000"/>
                </a:solidFill>
                <a:latin typeface="맑은 고딕"/>
              </a:rPr>
              <a:t>ID : </a:t>
            </a:r>
            <a:endParaRPr lang="en-GB" sz="1100" kern="0" dirty="0" smtClean="0">
              <a:solidFill>
                <a:sysClr val="windowText" lastClr="000000"/>
              </a:solidFill>
              <a:latin typeface="맑은 고딕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95154" y="5569079"/>
            <a:ext cx="8442673" cy="876877"/>
          </a:xfrm>
          <a:prstGeom prst="rect">
            <a:avLst/>
          </a:prstGeom>
          <a:ln w="6350">
            <a:solidFill>
              <a:srgbClr val="EEECE1">
                <a:lumMod val="75000"/>
              </a:srgbClr>
            </a:solidFill>
          </a:ln>
        </p:spPr>
        <p:txBody>
          <a:bodyPr wrap="square" lIns="85963" tIns="42981" rIns="85963" bIns="42981">
            <a:noAutofit/>
          </a:bodyPr>
          <a:lstStyle/>
          <a:p>
            <a:pPr marL="214907" indent="-214907" defTabSz="859627" latinLnBrk="0">
              <a:defRPr/>
            </a:pPr>
            <a:endParaRPr lang="en-US" altLang="ko-KR" sz="9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10397" y="5563748"/>
            <a:ext cx="8442673" cy="876877"/>
          </a:xfrm>
          <a:prstGeom prst="rect">
            <a:avLst/>
          </a:prstGeom>
          <a:ln w="6350">
            <a:solidFill>
              <a:srgbClr val="EEECE1">
                <a:lumMod val="75000"/>
              </a:srgbClr>
            </a:solidFill>
          </a:ln>
        </p:spPr>
        <p:txBody>
          <a:bodyPr wrap="square" lIns="85963" tIns="42981" rIns="85963" bIns="4298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defTabSz="859627" latinLnBrk="0">
              <a:buAutoNum type="arabicPeriod"/>
              <a:defRPr/>
            </a:pPr>
            <a:endParaRPr lang="en-US" altLang="ko-KR" sz="9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74618" y="569860"/>
            <a:ext cx="2347257" cy="379181"/>
          </a:xfrm>
          <a:prstGeom prst="rect">
            <a:avLst/>
          </a:prstGeom>
        </p:spPr>
        <p:txBody>
          <a:bodyPr wrap="none" lIns="85953" tIns="42977" rIns="85953" bIns="42977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변환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화면설계</a:t>
            </a:r>
            <a:endParaRPr lang="en-GB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id" hidden="1"/>
          <p:cNvGrpSpPr/>
          <p:nvPr>
            <p:custDataLst>
              <p:tags r:id="rId2"/>
            </p:custDataLst>
          </p:nvPr>
        </p:nvGrpSpPr>
        <p:grpSpPr>
          <a:xfrm>
            <a:off x="522317" y="605118"/>
            <a:ext cx="8861367" cy="5922085"/>
            <a:chOff x="530352" y="685800"/>
            <a:chExt cx="8997696" cy="6711696"/>
          </a:xfrm>
        </p:grpSpPr>
        <p:sp>
          <p:nvSpPr>
            <p:cNvPr id="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58041">
                <a:defRPr/>
              </a:pP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58041">
                <a:defRPr/>
              </a:pP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53584">
                <a:buSzPct val="90000"/>
                <a:defRPr/>
              </a:pPr>
              <a:endParaRPr lang="en-GB" sz="1300" dirty="0">
                <a:solidFill>
                  <a:srgbClr val="800080"/>
                </a:solidFill>
                <a:cs typeface="Arial" charset="0"/>
              </a:endParaRPr>
            </a:p>
          </p:txBody>
        </p:sp>
        <p:grpSp>
          <p:nvGrpSpPr>
            <p:cNvPr id="3" name="Group 600" hidden="1"/>
            <p:cNvGrpSpPr/>
            <p:nvPr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4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Group 500" hidden="1"/>
            <p:cNvGrpSpPr/>
            <p:nvPr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3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" name="Group 400" hidden="1"/>
            <p:cNvGrpSpPr/>
            <p:nvPr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3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" name="Group 300" hidden="1"/>
            <p:cNvGrpSpPr/>
            <p:nvPr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2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" name="Group 200" hidden="1"/>
            <p:cNvGrpSpPr/>
            <p:nvPr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2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100" hidden="1"/>
            <p:cNvGrpSpPr/>
            <p:nvPr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1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02566"/>
              </p:ext>
            </p:extLst>
          </p:nvPr>
        </p:nvGraphicFramePr>
        <p:xfrm>
          <a:off x="374650" y="1171575"/>
          <a:ext cx="9000057" cy="3108960"/>
        </p:xfrm>
        <a:graphic>
          <a:graphicData uri="http://schemas.openxmlformats.org/drawingml/2006/table">
            <a:tbl>
              <a:tblPr/>
              <a:tblGrid>
                <a:gridCol w="1919514"/>
                <a:gridCol w="930674"/>
                <a:gridCol w="1260139"/>
                <a:gridCol w="4889730"/>
              </a:tblGrid>
              <a:tr h="157777"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이벤트 설계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777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이벤트명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연계 화면</a:t>
                      </a:r>
                      <a:r>
                        <a:rPr lang="en-US" altLang="ko-KR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거래코드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처리내용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79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쿼리변환버튼 </a:t>
                      </a:r>
                      <a:r>
                        <a:rPr lang="ko-KR" altLang="en-US" sz="900" b="1" i="0" u="none" strike="noStrike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ASIS SQL</a:t>
                      </a: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을 </a:t>
                      </a:r>
                      <a:r>
                        <a:rPr lang="en-US" altLang="ko-KR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TOBE SQL</a:t>
                      </a: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로 변환해 출력</a:t>
                      </a:r>
                      <a:endParaRPr lang="en-US" altLang="ko-KR" sz="900" b="1" i="0" u="none" strike="noStrike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사용된 테이블 정보에 테이블 </a:t>
                      </a:r>
                      <a:r>
                        <a:rPr lang="ko-KR" altLang="en-US" sz="900" b="1" i="0" u="none" strike="noStrike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컬럼</a:t>
                      </a: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1" i="0" u="none" strike="noStrike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맵핑정보</a:t>
                      </a: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 출력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9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초기화 버튼 </a:t>
                      </a:r>
                      <a:r>
                        <a:rPr lang="ko-KR" altLang="en-US" sz="900" b="1" i="0" u="none" strike="noStrike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초기화면 </a:t>
                      </a:r>
                      <a:r>
                        <a:rPr lang="en-US" altLang="ko-KR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LOAD</a:t>
                      </a:r>
                      <a:r>
                        <a:rPr lang="ko-KR" altLang="en-US" sz="900" b="1" i="0" u="none" strike="noStrike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상태로 화면 출력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9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9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9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9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9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9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9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9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9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374618" y="569860"/>
            <a:ext cx="2432216" cy="379181"/>
          </a:xfrm>
          <a:prstGeom prst="rect">
            <a:avLst/>
          </a:prstGeom>
        </p:spPr>
        <p:txBody>
          <a:bodyPr wrap="none" lIns="85953" tIns="42977" rIns="85953" bIns="42977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변환 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화면설계</a:t>
            </a:r>
            <a:endParaRPr lang="en-GB" sz="19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LOCK SHAPES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LOCK SHAPES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LOCK SHAPES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6105</TotalTime>
  <Words>223</Words>
  <Application>Microsoft Office PowerPoint</Application>
  <PresentationFormat>A4 용지(210x297mm)</PresentationFormat>
  <Paragraphs>58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디자인 사용자 지정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한화 금융네트워크 UXB방향성 수립</dc:title>
  <dc:creator>hongjoo</dc:creator>
  <cp:lastModifiedBy>SKCC_USER</cp:lastModifiedBy>
  <cp:revision>392</cp:revision>
  <dcterms:created xsi:type="dcterms:W3CDTF">2011-12-09T00:18:11Z</dcterms:created>
  <dcterms:modified xsi:type="dcterms:W3CDTF">2014-10-22T01:39:46Z</dcterms:modified>
</cp:coreProperties>
</file>