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7"/>
    <p:restoredTop sz="94575"/>
  </p:normalViewPr>
  <p:slideViewPr>
    <p:cSldViewPr snapToGrid="0" snapToObjects="1">
      <p:cViewPr>
        <p:scale>
          <a:sx n="84" d="100"/>
          <a:sy n="84" d="100"/>
        </p:scale>
        <p:origin x="14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FA37C-DB4D-544D-A6D6-F83EFDB8122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70C57-991F-9043-9B81-0E8D9B16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0C57-991F-9043-9B81-0E8D9B160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0C57-991F-9043-9B81-0E8D9B160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70C57-991F-9043-9B81-0E8D9B160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2925-00A6-B141-BB76-B24A9FA7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2D34B-2A92-2442-8430-EA0ECC8BA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1886-6C34-D34E-9EA9-56DA66A8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045F-B3C0-124F-9EF1-1692EAEA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5100-A9F6-F84F-9EAE-74E712D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E93F-DB31-594C-AC68-0F2B42D5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FF52-1013-2D4C-9152-3B038F1AA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3370-3387-3749-A54B-4A35E970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EE2F-AECE-A847-AEBB-0560369C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B420-DE1E-C240-BC31-DBA255BE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41784-6C9B-5445-95FC-E1806920A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1B71A-67AC-F440-9150-765D547C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6B9F-8B97-DA41-8BF3-5C407E8E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AB32-56A7-F743-A222-0FC53F0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B952-0B6E-7645-AE47-F722869D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6D7E-7688-614B-AD83-DFC04FB8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62B4-8E5C-A241-9C68-20414BC4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57B1-304E-4349-96C2-E69BE958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3428-C808-F64D-B121-179BFDDC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4EB58-0E83-8D4F-A05F-2EF3420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5FBC-9C75-A644-B077-48A4C900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154D-6E0B-714F-BE69-6D8000B3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E383-246B-6D4B-9AB0-40FD6085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ABDF-8A54-A746-8726-214C47E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3029-57D9-C441-BD33-31863259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78EC-FBD5-AC4A-8FEA-90AC3BD5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089A-2EEA-E74A-A8C8-E2EB76FD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ECB1E-8A1A-7449-906A-6D865450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90B0A-F2E1-9241-B1E8-EF537085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8328-DE34-E246-B6D9-F8E69431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799F-CB3D-5641-9ACD-14DE394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9EC-CDD5-5141-8D8C-706201C0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3C97-85BD-934F-9F40-B2E5CF65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89B4-CB60-9748-AAFD-E05271E1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77C2F-3926-BD48-8C8A-98DA2261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30241-A9FA-A94F-95E2-1606ADC7F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9F31E-5816-4749-9203-A4F5BF0C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384F3-7FFB-A84E-9313-4D8F86B6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6F7DE-211E-B146-AD96-4E6481A1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9BE2-8D5C-EA4D-8F2F-8AF37A6A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0D12-ECC1-2E47-B1DC-EAD6E0E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011B-65D8-924E-B158-6E680405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4080-2106-1645-82FA-E33A6AE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8435C-F90E-314A-A177-3F6285AA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F01BE-8BCB-004D-994A-DD130943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311E8-EC39-BE42-8361-1AB02270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E2C-8531-C643-80ED-B2435553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774F-B208-684F-83D6-30E42CBC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9F606-9D91-4742-8B9C-08729A53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E271-8CBE-744F-B9C7-60532883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A776-46D7-A146-B18D-E494ED9F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E940-F53F-3146-8933-3529560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AB54-12FB-DA42-AC22-2DAC4146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72A8-765E-434E-A6F2-FB2C4D210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84808-0C11-7B4C-8E16-234282085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9C96-AA2E-D34A-8641-DE6819DF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3A4D-B202-1B41-A385-7D9623BE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3A0E-DF89-FA45-AB65-502DD997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4E4DF-C193-904B-B4E6-A3B3A38A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14116-ACE3-E94F-AF94-90811D86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1E22-4F77-2441-B90D-6E5B5CE7E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076B-A821-254D-91BF-33220122BD56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56E6-44B9-CB46-98DE-C53CCAEF5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FCF4-7BA6-534D-BB90-FEEF485A3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75BD-E91F-7C47-B836-E375A9CE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5F21-DF44-4E47-BE4D-89AE6491E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Hogwarts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9CC06-7C6C-9342-8626-E23F05A2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4212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FEB8-2365-7A49-A085-025DFC60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ER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47B-E276-0448-86B9-D25D71FB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Main ideas: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entity set maps to a new table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attribute maps to a new table column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relationship set maps to either new table columns or to a new table</a:t>
            </a:r>
          </a:p>
        </p:txBody>
      </p:sp>
    </p:spTree>
    <p:extLst>
      <p:ext uri="{BB962C8B-B14F-4D97-AF65-F5344CB8AC3E}">
        <p14:creationId xmlns:p14="http://schemas.microsoft.com/office/powerpoint/2010/main" val="347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520C-25D4-9348-98DB-55784796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Strong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3B47-2FFC-8F42-96E8-A9299E02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Entity set E with attributes a</a:t>
            </a:r>
            <a:r>
              <a:rPr lang="en-US" sz="2000" baseline="-25000" dirty="0"/>
              <a:t>1</a:t>
            </a:r>
            <a:r>
              <a:rPr lang="en-US" sz="2000" dirty="0"/>
              <a:t>,…a</a:t>
            </a:r>
            <a:r>
              <a:rPr lang="en-US" sz="2000" baseline="-25000" dirty="0"/>
              <a:t>n</a:t>
            </a:r>
            <a:r>
              <a:rPr lang="en-US" sz="2000" dirty="0"/>
              <a:t> translates to table E with attributes a</a:t>
            </a:r>
            <a:r>
              <a:rPr lang="en-US" sz="2000" baseline="-25000" dirty="0"/>
              <a:t>1</a:t>
            </a:r>
            <a:r>
              <a:rPr lang="en-US" sz="2000" dirty="0"/>
              <a:t>,…,a</a:t>
            </a:r>
            <a:r>
              <a:rPr lang="en-US" sz="2000" baseline="-25000" dirty="0"/>
              <a:t>n</a:t>
            </a:r>
          </a:p>
          <a:p>
            <a:r>
              <a:rPr lang="en-US" sz="2000" dirty="0"/>
              <a:t>Entity of type E =&gt; row in table E </a:t>
            </a:r>
          </a:p>
          <a:p>
            <a:r>
              <a:rPr lang="en-US" sz="2000" dirty="0"/>
              <a:t>Primary key of entity set =  primary key of table</a:t>
            </a:r>
          </a:p>
          <a:p>
            <a:endParaRPr lang="en-US" sz="2000" dirty="0"/>
          </a:p>
          <a:p>
            <a:r>
              <a:rPr lang="en-US" sz="2000" dirty="0"/>
              <a:t>What about ISA relationships?</a:t>
            </a:r>
          </a:p>
          <a:p>
            <a:pPr lvl="1"/>
            <a:r>
              <a:rPr lang="en-US" sz="1600" dirty="0"/>
              <a:t>Two options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A771-4D22-6248-8493-3A36CA650289}"/>
              </a:ext>
            </a:extLst>
          </p:cNvPr>
          <p:cNvSpPr txBox="1"/>
          <p:nvPr/>
        </p:nvSpPr>
        <p:spPr>
          <a:xfrm>
            <a:off x="838200" y="4461550"/>
            <a:ext cx="3283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(</a:t>
            </a:r>
            <a:r>
              <a:rPr lang="en-US" u="sng" dirty="0"/>
              <a:t> ID </a:t>
            </a:r>
            <a:r>
              <a:rPr lang="en-US" dirty="0"/>
              <a:t>,  Name , Pet , Wand )</a:t>
            </a:r>
          </a:p>
          <a:p>
            <a:endParaRPr lang="en-US" dirty="0"/>
          </a:p>
          <a:p>
            <a:r>
              <a:rPr lang="en-US" dirty="0"/>
              <a:t>Student (</a:t>
            </a:r>
            <a:r>
              <a:rPr lang="en-US" u="sng" dirty="0"/>
              <a:t> ID</a:t>
            </a:r>
            <a:r>
              <a:rPr lang="en-US" dirty="0"/>
              <a:t>, </a:t>
            </a:r>
            <a:r>
              <a:rPr lang="en-US" dirty="0" err="1"/>
              <a:t>yearEnteredSchool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Teacher (</a:t>
            </a:r>
            <a:r>
              <a:rPr lang="en-US" u="sng" dirty="0"/>
              <a:t> ID</a:t>
            </a:r>
            <a:r>
              <a:rPr lang="en-US" dirty="0"/>
              <a:t>, </a:t>
            </a:r>
            <a:r>
              <a:rPr lang="en-US" dirty="0" err="1"/>
              <a:t>yearJoined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851FD-492B-1440-A925-E7E82FD4662F}"/>
              </a:ext>
            </a:extLst>
          </p:cNvPr>
          <p:cNvSpPr txBox="1"/>
          <p:nvPr/>
        </p:nvSpPr>
        <p:spPr>
          <a:xfrm>
            <a:off x="6428895" y="4610586"/>
            <a:ext cx="5259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(</a:t>
            </a:r>
            <a:r>
              <a:rPr lang="en-US" u="sng" dirty="0"/>
              <a:t>ID</a:t>
            </a:r>
            <a:r>
              <a:rPr lang="en-US" dirty="0"/>
              <a:t> ,  Name , Pet , Wand , </a:t>
            </a:r>
            <a:r>
              <a:rPr lang="en-US" dirty="0" err="1"/>
              <a:t>yearEnteredSchool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Teacher (</a:t>
            </a:r>
            <a:r>
              <a:rPr lang="en-US" u="sng" dirty="0"/>
              <a:t>ID</a:t>
            </a:r>
            <a:r>
              <a:rPr lang="en-US" dirty="0"/>
              <a:t> ,  Name , Pet , Wand , </a:t>
            </a:r>
            <a:r>
              <a:rPr lang="en-US" dirty="0" err="1"/>
              <a:t>yearJoined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4CC7-3B3E-1347-A549-A2FAA0D8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Strong Entity Sets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C022-FFCB-1146-BF86-68908E45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Student ( </a:t>
            </a:r>
            <a:r>
              <a:rPr lang="en-US" u="sng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ID</a:t>
            </a:r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 ,  Name , Pet , Wand , </a:t>
            </a:r>
            <a:r>
              <a:rPr lang="en-US" dirty="0" err="1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yearEnteredSchool</a:t>
            </a:r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 )</a:t>
            </a:r>
          </a:p>
          <a:p>
            <a:endParaRPr lang="en-US" dirty="0">
              <a:solidFill>
                <a:srgbClr val="002060"/>
              </a:solidFill>
              <a:latin typeface="Bradley Hand" pitchFamily="2" charset="77"/>
              <a:cs typeface="Baghdad" pitchFamily="2" charset="-78"/>
            </a:endParaRPr>
          </a:p>
          <a:p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Teacher ( </a:t>
            </a:r>
            <a:r>
              <a:rPr lang="en-US" u="sng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ID</a:t>
            </a:r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 ,  Name , Pet , Wand , </a:t>
            </a:r>
            <a:r>
              <a:rPr lang="en-US" dirty="0" err="1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yearJoined</a:t>
            </a:r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 )</a:t>
            </a:r>
          </a:p>
          <a:p>
            <a:endParaRPr lang="en-US" dirty="0">
              <a:solidFill>
                <a:srgbClr val="002060"/>
              </a:solidFill>
              <a:latin typeface="Bradley Hand" pitchFamily="2" charset="77"/>
              <a:cs typeface="Baghdad" pitchFamily="2" charset="-78"/>
            </a:endParaRPr>
          </a:p>
          <a:p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Subject ( </a:t>
            </a:r>
            <a:r>
              <a:rPr lang="en-US" u="sng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Name</a:t>
            </a:r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 )</a:t>
            </a:r>
          </a:p>
          <a:p>
            <a:endParaRPr lang="en-US" dirty="0">
              <a:solidFill>
                <a:srgbClr val="002060"/>
              </a:solidFill>
              <a:latin typeface="Bradley Hand" pitchFamily="2" charset="77"/>
              <a:cs typeface="Baghdad" pitchFamily="2" charset="-78"/>
            </a:endParaRPr>
          </a:p>
          <a:p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House ( </a:t>
            </a:r>
            <a:r>
              <a:rPr lang="en-US" u="sng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Name</a:t>
            </a:r>
            <a:r>
              <a:rPr lang="en-US" dirty="0">
                <a:solidFill>
                  <a:srgbClr val="002060"/>
                </a:solidFill>
                <a:latin typeface="Bradley Hand" pitchFamily="2" charset="77"/>
                <a:cs typeface="Baghdad" pitchFamily="2" charset="-78"/>
              </a:rPr>
              <a:t>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7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68C4-60AB-B341-9F82-C27A4CFC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Weak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9E03-3974-454A-A7A4-53DDAC08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entity set E translates to table E</a:t>
            </a:r>
          </a:p>
          <a:p>
            <a:r>
              <a:rPr lang="en-US" dirty="0"/>
              <a:t>Columns of table E should include</a:t>
            </a:r>
          </a:p>
          <a:p>
            <a:pPr lvl="1"/>
            <a:r>
              <a:rPr lang="en-US" dirty="0"/>
              <a:t>Attributes of the weak entity set</a:t>
            </a:r>
          </a:p>
          <a:p>
            <a:pPr lvl="1"/>
            <a:r>
              <a:rPr lang="en-US" dirty="0"/>
              <a:t>Attributes of the identifying relationship set</a:t>
            </a:r>
          </a:p>
          <a:p>
            <a:pPr lvl="1"/>
            <a:r>
              <a:rPr lang="en-US" dirty="0"/>
              <a:t>Primary key attributes of entity set for dominating entities </a:t>
            </a:r>
          </a:p>
          <a:p>
            <a:r>
              <a:rPr lang="en-US" dirty="0"/>
              <a:t>Primary key of weak entity set  = primary key of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4C065-A72A-364C-A859-56766E9A0D82}"/>
              </a:ext>
            </a:extLst>
          </p:cNvPr>
          <p:cNvSpPr txBox="1"/>
          <p:nvPr/>
        </p:nvSpPr>
        <p:spPr>
          <a:xfrm>
            <a:off x="838200" y="4972994"/>
            <a:ext cx="9545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Deed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, Points , Description ,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Date/Time 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 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4D87-C6B0-994D-9705-3D8EEC2F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59D3-1693-A44B-BD6E-E3AC84A2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N:N Relationship</a:t>
            </a:r>
          </a:p>
          <a:p>
            <a:pPr lvl="1"/>
            <a:r>
              <a:rPr lang="en-US" dirty="0"/>
              <a:t>Create a new relation that contains the ID from both entities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DD781-BC7B-7D4A-A2EE-790A13BE98A7}"/>
              </a:ext>
            </a:extLst>
          </p:cNvPr>
          <p:cNvSpPr txBox="1"/>
          <p:nvPr/>
        </p:nvSpPr>
        <p:spPr>
          <a:xfrm>
            <a:off x="838200" y="5384879"/>
            <a:ext cx="95456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Student ( ID, Name, Pet, Wand, </a:t>
            </a:r>
            <a:r>
              <a:rPr lang="en-US" sz="2400" b="1" dirty="0" err="1">
                <a:solidFill>
                  <a:srgbClr val="002060"/>
                </a:solidFill>
                <a:latin typeface="Bradley Hand" pitchFamily="2" charset="77"/>
              </a:rPr>
              <a:t>dateEntered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Subject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Name 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 </a:t>
            </a: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Studies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ID, Name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, Grade ,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Date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)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FC953876-75AD-FC4B-B601-218A96DD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32" y="2805307"/>
            <a:ext cx="5862664" cy="25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4D87-C6B0-994D-9705-3D8EEC2F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59D3-1693-A44B-BD6E-E3AC84A2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N:N Relationship</a:t>
            </a:r>
          </a:p>
          <a:p>
            <a:pPr lvl="1"/>
            <a:r>
              <a:rPr lang="en-US" dirty="0"/>
              <a:t>Create a new relation that contains the ID from both entities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DD781-BC7B-7D4A-A2EE-790A13BE98A7}"/>
              </a:ext>
            </a:extLst>
          </p:cNvPr>
          <p:cNvSpPr txBox="1"/>
          <p:nvPr/>
        </p:nvSpPr>
        <p:spPr>
          <a:xfrm>
            <a:off x="838200" y="5384879"/>
            <a:ext cx="95456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Teacher(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, Name, Pet, Wand, </a:t>
            </a:r>
            <a:r>
              <a:rPr lang="en-US" sz="2400" b="1" dirty="0" err="1">
                <a:solidFill>
                  <a:srgbClr val="002060"/>
                </a:solidFill>
                <a:latin typeface="Bradley Hand" pitchFamily="2" charset="77"/>
              </a:rPr>
              <a:t>dateJoined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Subject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Name 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 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Bradley Hand" pitchFamily="2" charset="77"/>
              </a:rPr>
              <a:t>TeachingAssignment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ID, Name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,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Year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)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30E9CD7-20F3-494B-B285-426EDA41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52" y="2794020"/>
            <a:ext cx="6311148" cy="24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4D87-C6B0-994D-9705-3D8EEC2F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59D3-1693-A44B-BD6E-E3AC84A2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3908" cy="4351338"/>
          </a:xfrm>
        </p:spPr>
        <p:txBody>
          <a:bodyPr/>
          <a:lstStyle/>
          <a:p>
            <a:r>
              <a:rPr lang="en-US" dirty="0"/>
              <a:t>1:1 Relationship</a:t>
            </a:r>
          </a:p>
          <a:p>
            <a:pPr lvl="1"/>
            <a:r>
              <a:rPr lang="en-US" dirty="0"/>
              <a:t>To keep it simple and even for better performances at data retrieval, I would personally recommend using attributes to represent such relationship.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DD781-BC7B-7D4A-A2EE-790A13BE98A7}"/>
              </a:ext>
            </a:extLst>
          </p:cNvPr>
          <p:cNvSpPr txBox="1"/>
          <p:nvPr/>
        </p:nvSpPr>
        <p:spPr>
          <a:xfrm>
            <a:off x="838200" y="3698877"/>
            <a:ext cx="9545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Teacher( T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, Name, Pet, Wand, </a:t>
            </a:r>
            <a:r>
              <a:rPr lang="en-US" sz="2400" b="1" dirty="0" err="1">
                <a:solidFill>
                  <a:srgbClr val="002060"/>
                </a:solidFill>
                <a:latin typeface="Bradley Hand" pitchFamily="2" charset="77"/>
              </a:rPr>
              <a:t>dateJoined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House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Name 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Bradley Hand" pitchFamily="2" charset="77"/>
              </a:rPr>
              <a:t>TID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) </a:t>
            </a:r>
          </a:p>
          <a:p>
            <a:endParaRPr lang="en-US" sz="2400" b="1" dirty="0">
              <a:solidFill>
                <a:srgbClr val="002060"/>
              </a:solidFill>
              <a:latin typeface="Bradley Hand" pitchFamily="2" charset="77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Or</a:t>
            </a:r>
          </a:p>
          <a:p>
            <a:endParaRPr lang="en-US" sz="2400" b="1" dirty="0">
              <a:solidFill>
                <a:srgbClr val="002060"/>
              </a:solidFill>
              <a:latin typeface="Bradley Hand" pitchFamily="2" charset="77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Teacher( T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, Name, Pet, Wand, </a:t>
            </a:r>
            <a:r>
              <a:rPr lang="en-US" sz="2400" b="1" dirty="0" err="1">
                <a:solidFill>
                  <a:srgbClr val="002060"/>
                </a:solidFill>
                <a:latin typeface="Bradley Hand" pitchFamily="2" charset="77"/>
              </a:rPr>
              <a:t>dateJoined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Bradley Hand" pitchFamily="2" charset="77"/>
              </a:rPr>
              <a:t>HouseName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House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Name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 </a:t>
            </a:r>
          </a:p>
          <a:p>
            <a:endParaRPr lang="en-US" sz="2400" b="1" dirty="0">
              <a:solidFill>
                <a:srgbClr val="002060"/>
              </a:solidFill>
              <a:latin typeface="Bradley Hand" pitchFamily="2" charset="77"/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6368B7D-914E-9F47-BC3B-D0470A5B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328" y="1312463"/>
            <a:ext cx="2833392" cy="53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1756-4F6B-894F-AA0E-8E5C02F5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Relationship Sets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28802451-6923-2D48-96DA-CB3CCC22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199" y="2020808"/>
            <a:ext cx="6477681" cy="281638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0213A2-E3A3-874B-91D7-289FC72E9A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35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1:N Relationship</a:t>
            </a:r>
          </a:p>
          <a:p>
            <a:pPr lvl="1"/>
            <a:r>
              <a:rPr lang="en-US" dirty="0"/>
              <a:t>This is the tricky one !</a:t>
            </a:r>
          </a:p>
          <a:p>
            <a:pPr lvl="1"/>
            <a:r>
              <a:rPr lang="en-US" dirty="0"/>
              <a:t>On the Many side, add a foreign-key from the other relation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C4DD0-6BB1-9648-988E-30C9481954B4}"/>
              </a:ext>
            </a:extLst>
          </p:cNvPr>
          <p:cNvSpPr txBox="1"/>
          <p:nvPr/>
        </p:nvSpPr>
        <p:spPr>
          <a:xfrm>
            <a:off x="961541" y="4837192"/>
            <a:ext cx="9545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Deed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ID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, Points , Description ,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Date/Time 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Bradley Hand" pitchFamily="2" charset="77"/>
              </a:rPr>
              <a:t>HouseName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) </a:t>
            </a:r>
          </a:p>
          <a:p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House ( </a:t>
            </a:r>
            <a:r>
              <a:rPr lang="en-US" sz="2400" b="1" u="sng" dirty="0">
                <a:solidFill>
                  <a:srgbClr val="002060"/>
                </a:solidFill>
                <a:latin typeface="Bradley Hand" pitchFamily="2" charset="77"/>
              </a:rPr>
              <a:t>Name </a:t>
            </a:r>
            <a:r>
              <a:rPr lang="en-US" sz="2400" b="1" dirty="0">
                <a:solidFill>
                  <a:srgbClr val="002060"/>
                </a:solidFill>
                <a:latin typeface="Bradley Hand" pitchFamily="2" charset="77"/>
              </a:rPr>
              <a:t> ) </a:t>
            </a:r>
          </a:p>
          <a:p>
            <a:endParaRPr lang="en-US" sz="2400" b="1" dirty="0">
              <a:solidFill>
                <a:srgbClr val="002060"/>
              </a:solidFill>
              <a:latin typeface="Bradley Hand" pitchFamily="2" charset="77"/>
            </a:endParaRPr>
          </a:p>
          <a:p>
            <a:endParaRPr lang="en-US" sz="2400" b="1" dirty="0">
              <a:solidFill>
                <a:srgbClr val="002060"/>
              </a:solidFill>
              <a:latin typeface="Bradley Hand" pitchFamily="2" charset="77"/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432</Words>
  <Application>Microsoft Macintosh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</vt:lpstr>
      <vt:lpstr>Calibri</vt:lpstr>
      <vt:lpstr>Calibri Light</vt:lpstr>
      <vt:lpstr>Office Theme</vt:lpstr>
      <vt:lpstr>Hogwarts Example</vt:lpstr>
      <vt:lpstr>Translating ER to Relational Model</vt:lpstr>
      <vt:lpstr>Representing Strong Entity Sets</vt:lpstr>
      <vt:lpstr>Representing Strong Entity Sets (Cont.)</vt:lpstr>
      <vt:lpstr>Representing Weak Entity Sets</vt:lpstr>
      <vt:lpstr>Representing Relationship Sets</vt:lpstr>
      <vt:lpstr>Representing Relationship Sets</vt:lpstr>
      <vt:lpstr>Representing Relationship Sets</vt:lpstr>
      <vt:lpstr>Representing Relationship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Hogwarts Example</dc:title>
  <dc:creator>Microsoft Office User</dc:creator>
  <cp:lastModifiedBy>Microsoft Office User</cp:lastModifiedBy>
  <cp:revision>9</cp:revision>
  <dcterms:created xsi:type="dcterms:W3CDTF">2020-01-22T20:12:06Z</dcterms:created>
  <dcterms:modified xsi:type="dcterms:W3CDTF">2020-01-26T19:10:22Z</dcterms:modified>
</cp:coreProperties>
</file>