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1" r:id="rId5"/>
    <p:sldMasterId id="2147483674" r:id="rId6"/>
    <p:sldMasterId id="214748368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9" roundtripDataSignature="AMtx7mhznHTw13nqpMU/bZ/uZikNpDbK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B573983-A3A2-42F2-A69B-3C94F921DA0E}">
  <a:tblStyle styleId="{1B573983-A3A2-42F2-A69B-3C94F921DA0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73" Type="http://schemas.openxmlformats.org/officeDocument/2006/relationships/slide" Target="slides/slide65.xml"/><Relationship Id="rId72" Type="http://schemas.openxmlformats.org/officeDocument/2006/relationships/slide" Target="slides/slide64.xml"/><Relationship Id="rId31" Type="http://schemas.openxmlformats.org/officeDocument/2006/relationships/slide" Target="slides/slide23.xml"/><Relationship Id="rId75" Type="http://schemas.openxmlformats.org/officeDocument/2006/relationships/slide" Target="slides/slide67.xml"/><Relationship Id="rId30" Type="http://schemas.openxmlformats.org/officeDocument/2006/relationships/slide" Target="slides/slide22.xml"/><Relationship Id="rId74" Type="http://schemas.openxmlformats.org/officeDocument/2006/relationships/slide" Target="slides/slide66.xml"/><Relationship Id="rId33" Type="http://schemas.openxmlformats.org/officeDocument/2006/relationships/slide" Target="slides/slide25.xml"/><Relationship Id="rId77" Type="http://schemas.openxmlformats.org/officeDocument/2006/relationships/slide" Target="slides/slide69.xml"/><Relationship Id="rId32" Type="http://schemas.openxmlformats.org/officeDocument/2006/relationships/slide" Target="slides/slide24.xml"/><Relationship Id="rId76" Type="http://schemas.openxmlformats.org/officeDocument/2006/relationships/slide" Target="slides/slide68.xml"/><Relationship Id="rId35" Type="http://schemas.openxmlformats.org/officeDocument/2006/relationships/slide" Target="slides/slide27.xml"/><Relationship Id="rId79" Type="http://customschemas.google.com/relationships/presentationmetadata" Target="metadata"/><Relationship Id="rId34" Type="http://schemas.openxmlformats.org/officeDocument/2006/relationships/slide" Target="slides/slide26.xml"/><Relationship Id="rId78" Type="http://schemas.openxmlformats.org/officeDocument/2006/relationships/slide" Target="slides/slide70.xml"/><Relationship Id="rId71" Type="http://schemas.openxmlformats.org/officeDocument/2006/relationships/slide" Target="slides/slide63.xml"/><Relationship Id="rId70" Type="http://schemas.openxmlformats.org/officeDocument/2006/relationships/slide" Target="slides/slide62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20" Type="http://schemas.openxmlformats.org/officeDocument/2006/relationships/slide" Target="slides/slide12.xml"/><Relationship Id="rId64" Type="http://schemas.openxmlformats.org/officeDocument/2006/relationships/slide" Target="slides/slide56.xml"/><Relationship Id="rId63" Type="http://schemas.openxmlformats.org/officeDocument/2006/relationships/slide" Target="slides/slide55.xml"/><Relationship Id="rId22" Type="http://schemas.openxmlformats.org/officeDocument/2006/relationships/slide" Target="slides/slide14.xml"/><Relationship Id="rId66" Type="http://schemas.openxmlformats.org/officeDocument/2006/relationships/slide" Target="slides/slide58.xml"/><Relationship Id="rId21" Type="http://schemas.openxmlformats.org/officeDocument/2006/relationships/slide" Target="slides/slide13.xml"/><Relationship Id="rId65" Type="http://schemas.openxmlformats.org/officeDocument/2006/relationships/slide" Target="slides/slide57.xml"/><Relationship Id="rId24" Type="http://schemas.openxmlformats.org/officeDocument/2006/relationships/slide" Target="slides/slide16.xml"/><Relationship Id="rId68" Type="http://schemas.openxmlformats.org/officeDocument/2006/relationships/slide" Target="slides/slide60.xml"/><Relationship Id="rId23" Type="http://schemas.openxmlformats.org/officeDocument/2006/relationships/slide" Target="slides/slide15.xml"/><Relationship Id="rId67" Type="http://schemas.openxmlformats.org/officeDocument/2006/relationships/slide" Target="slides/slide59.xml"/><Relationship Id="rId60" Type="http://schemas.openxmlformats.org/officeDocument/2006/relationships/slide" Target="slides/slide52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69" Type="http://schemas.openxmlformats.org/officeDocument/2006/relationships/slide" Target="slides/slide6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slide" Target="slides/slide47.xml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57" Type="http://schemas.openxmlformats.org/officeDocument/2006/relationships/slide" Target="slides/slide49.xml"/><Relationship Id="rId12" Type="http://schemas.openxmlformats.org/officeDocument/2006/relationships/slide" Target="slides/slide4.xml"/><Relationship Id="rId56" Type="http://schemas.openxmlformats.org/officeDocument/2006/relationships/slide" Target="slides/slide48.xml"/><Relationship Id="rId15" Type="http://schemas.openxmlformats.org/officeDocument/2006/relationships/slide" Target="slides/slide7.xml"/><Relationship Id="rId59" Type="http://schemas.openxmlformats.org/officeDocument/2006/relationships/slide" Target="slides/slide51.xml"/><Relationship Id="rId14" Type="http://schemas.openxmlformats.org/officeDocument/2006/relationships/slide" Target="slides/slide6.xml"/><Relationship Id="rId58" Type="http://schemas.openxmlformats.org/officeDocument/2006/relationships/slide" Target="slides/slide5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p1:notes"/>
          <p:cNvSpPr/>
          <p:nvPr>
            <p:ph idx="2" type="sldImg"/>
          </p:nvPr>
        </p:nvSpPr>
        <p:spPr>
          <a:xfrm>
            <a:off x="1370013" y="763588"/>
            <a:ext cx="5030787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0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4" name="Google Shape;454;p10:notes"/>
          <p:cNvSpPr/>
          <p:nvPr>
            <p:ph idx="2" type="sldImg"/>
          </p:nvPr>
        </p:nvSpPr>
        <p:spPr>
          <a:xfrm>
            <a:off x="1370013" y="763588"/>
            <a:ext cx="5030787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2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2" name="Google Shape;462;p12:notes"/>
          <p:cNvSpPr/>
          <p:nvPr>
            <p:ph idx="2" type="sldImg"/>
          </p:nvPr>
        </p:nvSpPr>
        <p:spPr>
          <a:xfrm>
            <a:off x="1370013" y="763588"/>
            <a:ext cx="5030787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3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1" name="Google Shape;471;p13:notes"/>
          <p:cNvSpPr/>
          <p:nvPr>
            <p:ph idx="2" type="sldImg"/>
          </p:nvPr>
        </p:nvSpPr>
        <p:spPr>
          <a:xfrm>
            <a:off x="1370013" y="763588"/>
            <a:ext cx="5030787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5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7" name="Google Shape;477;p15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6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3" name="Google Shape;483;p16:notes"/>
          <p:cNvSpPr/>
          <p:nvPr>
            <p:ph idx="2" type="sldImg"/>
          </p:nvPr>
        </p:nvSpPr>
        <p:spPr>
          <a:xfrm>
            <a:off x="1370013" y="763588"/>
            <a:ext cx="5030787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7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9" name="Google Shape;489;p17:notes"/>
          <p:cNvSpPr/>
          <p:nvPr>
            <p:ph idx="2" type="sldImg"/>
          </p:nvPr>
        </p:nvSpPr>
        <p:spPr>
          <a:xfrm>
            <a:off x="1370013" y="763588"/>
            <a:ext cx="5030787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eb1b4637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g2eb1b463721_0_0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eb1b4637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g2eb1b463721_0_5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eb1b46372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g2eb1b463721_0_95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9:notes"/>
          <p:cNvSpPr/>
          <p:nvPr>
            <p:ph idx="2" type="sldImg"/>
          </p:nvPr>
        </p:nvSpPr>
        <p:spPr>
          <a:xfrm>
            <a:off x="1143000" y="685800"/>
            <a:ext cx="457164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7" name="Google Shape;547;p19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sz="12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19:notes"/>
          <p:cNvSpPr txBox="1"/>
          <p:nvPr>
            <p:ph idx="12"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8" name="Google Shape;388;p2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0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4" name="Google Shape;554;p20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1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0" name="Google Shape;560;p21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2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2" name="Google Shape;572;p22:notes"/>
          <p:cNvSpPr/>
          <p:nvPr>
            <p:ph idx="2" type="sldImg"/>
          </p:nvPr>
        </p:nvSpPr>
        <p:spPr>
          <a:xfrm>
            <a:off x="1370013" y="763588"/>
            <a:ext cx="5030787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3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6" name="Google Shape;586;p23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4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5" name="Google Shape;595;p24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5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5" name="Google Shape;615;p25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6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9" name="Google Shape;649;p26:notes"/>
          <p:cNvSpPr/>
          <p:nvPr>
            <p:ph idx="2" type="sldImg"/>
          </p:nvPr>
        </p:nvSpPr>
        <p:spPr>
          <a:xfrm>
            <a:off x="1370013" y="763588"/>
            <a:ext cx="5030787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7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9" name="Google Shape;669;p27:notes"/>
          <p:cNvSpPr/>
          <p:nvPr>
            <p:ph idx="2" type="sldImg"/>
          </p:nvPr>
        </p:nvSpPr>
        <p:spPr>
          <a:xfrm>
            <a:off x="1370013" y="763588"/>
            <a:ext cx="5030787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8:notes"/>
          <p:cNvSpPr/>
          <p:nvPr>
            <p:ph idx="2" type="sldImg"/>
          </p:nvPr>
        </p:nvSpPr>
        <p:spPr>
          <a:xfrm>
            <a:off x="1143000" y="685800"/>
            <a:ext cx="457164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6" name="Google Shape;686;p28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sz="12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28:notes"/>
          <p:cNvSpPr txBox="1"/>
          <p:nvPr>
            <p:ph idx="12"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9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5" name="Google Shape;695;p29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4" name="Google Shape;394;p3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3" name="Google Shape;703;p30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sz="12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30:notes"/>
          <p:cNvSpPr txBox="1"/>
          <p:nvPr>
            <p:ph idx="12"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2" name="Google Shape;712;p31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sz="12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31:notes"/>
          <p:cNvSpPr txBox="1"/>
          <p:nvPr>
            <p:ph idx="12"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2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1" name="Google Shape;721;p32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3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9" name="Google Shape;729;p33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4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6" name="Google Shape;736;p34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5:notes"/>
          <p:cNvSpPr/>
          <p:nvPr>
            <p:ph idx="2" type="sldImg"/>
          </p:nvPr>
        </p:nvSpPr>
        <p:spPr>
          <a:xfrm>
            <a:off x="1143000" y="685800"/>
            <a:ext cx="457164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4" name="Google Shape;744;p35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sz="12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35:notes"/>
          <p:cNvSpPr txBox="1"/>
          <p:nvPr>
            <p:ph idx="12"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36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4" name="Google Shape;754;p36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7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2" name="Google Shape;762;p37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8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9" name="Google Shape;769;p38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9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7" name="Google Shape;777;p39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0" name="Google Shape;400;p4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0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4" name="Google Shape;784;p40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1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2" name="Google Shape;792;p41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2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3" name="Google Shape;803;p42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43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1" name="Google Shape;811;p43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44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8" name="Google Shape;818;p44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5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4" name="Google Shape;824;p45:notes"/>
          <p:cNvSpPr/>
          <p:nvPr>
            <p:ph idx="2" type="sldImg"/>
          </p:nvPr>
        </p:nvSpPr>
        <p:spPr>
          <a:xfrm>
            <a:off x="1370013" y="763588"/>
            <a:ext cx="5030787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50:notes"/>
          <p:cNvSpPr/>
          <p:nvPr>
            <p:ph idx="2" type="sldImg"/>
          </p:nvPr>
        </p:nvSpPr>
        <p:spPr>
          <a:xfrm>
            <a:off x="1143000" y="685800"/>
            <a:ext cx="457164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1" name="Google Shape;841;p50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sz="12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50:notes"/>
          <p:cNvSpPr txBox="1"/>
          <p:nvPr>
            <p:ph idx="12"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54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8" name="Google Shape;848;p54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55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4" name="Google Shape;854;p55:notes"/>
          <p:cNvSpPr/>
          <p:nvPr>
            <p:ph idx="2" type="sldImg"/>
          </p:nvPr>
        </p:nvSpPr>
        <p:spPr>
          <a:xfrm>
            <a:off x="1370013" y="763588"/>
            <a:ext cx="5030787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56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0" name="Google Shape;860;p56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6" name="Google Shape;406;p5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57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0" name="Google Shape;870;p57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58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6" name="Google Shape;876;p58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59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7" name="Google Shape;887;p59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60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2" name="Google Shape;902;p60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61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7" name="Google Shape;917;p61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62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3" name="Google Shape;933;p62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63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9" name="Google Shape;939;p63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64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6" name="Google Shape;946;p64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65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6" name="Google Shape;956;p65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66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5" name="Google Shape;965;p66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4" name="Google Shape;414;p6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67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3" name="Google Shape;973;p67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68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2" name="Google Shape;982;p68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69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8" name="Google Shape;988;p69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70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4" name="Google Shape;994;p70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71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0" name="Google Shape;1000;p71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72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4" name="Google Shape;1014;p72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73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1" name="Google Shape;1021;p73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74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7" name="Google Shape;1027;p74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75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4" name="Google Shape;1034;p75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76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0" name="Google Shape;1040;p76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0" name="Google Shape;420;p7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77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6" name="Google Shape;1046;p77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6" name="Google Shape;426;p8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9:notes"/>
          <p:cNvSpPr/>
          <p:nvPr>
            <p:ph idx="2" type="sldImg"/>
          </p:nvPr>
        </p:nvSpPr>
        <p:spPr>
          <a:xfrm>
            <a:off x="1143000" y="685800"/>
            <a:ext cx="457164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5" name="Google Shape;435;p9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sz="12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9:notes"/>
          <p:cNvSpPr txBox="1"/>
          <p:nvPr>
            <p:ph idx="12"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9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9"/>
          <p:cNvSpPr txBox="1"/>
          <p:nvPr>
            <p:ph idx="1"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9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9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79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4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4"/>
          <p:cNvSpPr txBox="1"/>
          <p:nvPr>
            <p:ph idx="1"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4"/>
          <p:cNvSpPr txBox="1"/>
          <p:nvPr>
            <p:ph idx="2"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4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4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94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5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95"/>
          <p:cNvSpPr txBox="1"/>
          <p:nvPr>
            <p:ph idx="1"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5"/>
          <p:cNvSpPr txBox="1"/>
          <p:nvPr>
            <p:ph idx="2"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5"/>
          <p:cNvSpPr txBox="1"/>
          <p:nvPr>
            <p:ph idx="3"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95"/>
          <p:cNvSpPr txBox="1"/>
          <p:nvPr>
            <p:ph idx="4"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95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95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95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6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6"/>
          <p:cNvSpPr txBox="1"/>
          <p:nvPr>
            <p:ph idx="1" type="body"/>
          </p:nvPr>
        </p:nvSpPr>
        <p:spPr>
          <a:xfrm>
            <a:off x="457200" y="1600200"/>
            <a:ext cx="26496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6"/>
          <p:cNvSpPr txBox="1"/>
          <p:nvPr>
            <p:ph idx="2" type="body"/>
          </p:nvPr>
        </p:nvSpPr>
        <p:spPr>
          <a:xfrm>
            <a:off x="3239640" y="1600200"/>
            <a:ext cx="26496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6"/>
          <p:cNvSpPr txBox="1"/>
          <p:nvPr>
            <p:ph idx="3" type="body"/>
          </p:nvPr>
        </p:nvSpPr>
        <p:spPr>
          <a:xfrm>
            <a:off x="6022080" y="1600200"/>
            <a:ext cx="26496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96"/>
          <p:cNvSpPr txBox="1"/>
          <p:nvPr>
            <p:ph idx="4" type="body"/>
          </p:nvPr>
        </p:nvSpPr>
        <p:spPr>
          <a:xfrm>
            <a:off x="457200" y="4147560"/>
            <a:ext cx="26496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96"/>
          <p:cNvSpPr txBox="1"/>
          <p:nvPr>
            <p:ph idx="5" type="body"/>
          </p:nvPr>
        </p:nvSpPr>
        <p:spPr>
          <a:xfrm>
            <a:off x="3239640" y="4147560"/>
            <a:ext cx="26496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96"/>
          <p:cNvSpPr txBox="1"/>
          <p:nvPr>
            <p:ph idx="6" type="body"/>
          </p:nvPr>
        </p:nvSpPr>
        <p:spPr>
          <a:xfrm>
            <a:off x="6022080" y="4147560"/>
            <a:ext cx="26496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96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96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96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1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81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81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7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97"/>
          <p:cNvSpPr txBox="1"/>
          <p:nvPr>
            <p:ph idx="1"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97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97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97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8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98"/>
          <p:cNvSpPr txBox="1"/>
          <p:nvPr>
            <p:ph idx="1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98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98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98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9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99"/>
          <p:cNvSpPr txBox="1"/>
          <p:nvPr>
            <p:ph idx="1"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99"/>
          <p:cNvSpPr txBox="1"/>
          <p:nvPr>
            <p:ph idx="2"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99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99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99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0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00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0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100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1"/>
          <p:cNvSpPr txBox="1"/>
          <p:nvPr>
            <p:ph idx="1"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01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01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01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2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02"/>
          <p:cNvSpPr txBox="1"/>
          <p:nvPr>
            <p:ph idx="1"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02"/>
          <p:cNvSpPr txBox="1"/>
          <p:nvPr>
            <p:ph idx="2"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02"/>
          <p:cNvSpPr txBox="1"/>
          <p:nvPr>
            <p:ph idx="3"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02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02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102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6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6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86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3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03"/>
          <p:cNvSpPr txBox="1"/>
          <p:nvPr>
            <p:ph idx="1"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03"/>
          <p:cNvSpPr txBox="1"/>
          <p:nvPr>
            <p:ph idx="2"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03"/>
          <p:cNvSpPr txBox="1"/>
          <p:nvPr>
            <p:ph idx="3"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03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03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103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4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04"/>
          <p:cNvSpPr txBox="1"/>
          <p:nvPr>
            <p:ph idx="1"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04"/>
          <p:cNvSpPr txBox="1"/>
          <p:nvPr>
            <p:ph idx="2"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04"/>
          <p:cNvSpPr txBox="1"/>
          <p:nvPr>
            <p:ph idx="3"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04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04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04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5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05"/>
          <p:cNvSpPr txBox="1"/>
          <p:nvPr>
            <p:ph idx="1"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05"/>
          <p:cNvSpPr txBox="1"/>
          <p:nvPr>
            <p:ph idx="2"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05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05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105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6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06"/>
          <p:cNvSpPr txBox="1"/>
          <p:nvPr>
            <p:ph idx="1"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06"/>
          <p:cNvSpPr txBox="1"/>
          <p:nvPr>
            <p:ph idx="2"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06"/>
          <p:cNvSpPr txBox="1"/>
          <p:nvPr>
            <p:ph idx="3"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06"/>
          <p:cNvSpPr txBox="1"/>
          <p:nvPr>
            <p:ph idx="4"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06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06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106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7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07"/>
          <p:cNvSpPr txBox="1"/>
          <p:nvPr>
            <p:ph idx="1" type="body"/>
          </p:nvPr>
        </p:nvSpPr>
        <p:spPr>
          <a:xfrm>
            <a:off x="457200" y="1600200"/>
            <a:ext cx="26496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07"/>
          <p:cNvSpPr txBox="1"/>
          <p:nvPr>
            <p:ph idx="2" type="body"/>
          </p:nvPr>
        </p:nvSpPr>
        <p:spPr>
          <a:xfrm>
            <a:off x="3239640" y="1600200"/>
            <a:ext cx="26496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07"/>
          <p:cNvSpPr txBox="1"/>
          <p:nvPr>
            <p:ph idx="3" type="body"/>
          </p:nvPr>
        </p:nvSpPr>
        <p:spPr>
          <a:xfrm>
            <a:off x="6022080" y="1600200"/>
            <a:ext cx="26496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07"/>
          <p:cNvSpPr txBox="1"/>
          <p:nvPr>
            <p:ph idx="4" type="body"/>
          </p:nvPr>
        </p:nvSpPr>
        <p:spPr>
          <a:xfrm>
            <a:off x="457200" y="4147560"/>
            <a:ext cx="26496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07"/>
          <p:cNvSpPr txBox="1"/>
          <p:nvPr>
            <p:ph idx="5" type="body"/>
          </p:nvPr>
        </p:nvSpPr>
        <p:spPr>
          <a:xfrm>
            <a:off x="3239640" y="4147560"/>
            <a:ext cx="26496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07"/>
          <p:cNvSpPr txBox="1"/>
          <p:nvPr>
            <p:ph idx="6" type="body"/>
          </p:nvPr>
        </p:nvSpPr>
        <p:spPr>
          <a:xfrm>
            <a:off x="6022080" y="4147560"/>
            <a:ext cx="26496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07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07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107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5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85"/>
          <p:cNvSpPr txBox="1"/>
          <p:nvPr>
            <p:ph idx="1"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85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85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85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9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119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119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0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120"/>
          <p:cNvSpPr txBox="1"/>
          <p:nvPr>
            <p:ph idx="1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20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20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p120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1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21"/>
          <p:cNvSpPr txBox="1"/>
          <p:nvPr>
            <p:ph idx="1"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21"/>
          <p:cNvSpPr txBox="1"/>
          <p:nvPr>
            <p:ph idx="2"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21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21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121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2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22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22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122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7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7"/>
          <p:cNvSpPr txBox="1"/>
          <p:nvPr>
            <p:ph idx="1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7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7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87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3"/>
          <p:cNvSpPr txBox="1"/>
          <p:nvPr>
            <p:ph idx="1"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23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23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p123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4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24"/>
          <p:cNvSpPr txBox="1"/>
          <p:nvPr>
            <p:ph idx="1"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124"/>
          <p:cNvSpPr txBox="1"/>
          <p:nvPr>
            <p:ph idx="2"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24"/>
          <p:cNvSpPr txBox="1"/>
          <p:nvPr>
            <p:ph idx="3"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124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24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p124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5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25"/>
          <p:cNvSpPr txBox="1"/>
          <p:nvPr>
            <p:ph idx="1"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125"/>
          <p:cNvSpPr txBox="1"/>
          <p:nvPr>
            <p:ph idx="2"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125"/>
          <p:cNvSpPr txBox="1"/>
          <p:nvPr>
            <p:ph idx="3"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125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125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125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6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126"/>
          <p:cNvSpPr txBox="1"/>
          <p:nvPr>
            <p:ph idx="1"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126"/>
          <p:cNvSpPr txBox="1"/>
          <p:nvPr>
            <p:ph idx="2"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126"/>
          <p:cNvSpPr txBox="1"/>
          <p:nvPr>
            <p:ph idx="3"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26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26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126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7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127"/>
          <p:cNvSpPr txBox="1"/>
          <p:nvPr>
            <p:ph idx="1"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127"/>
          <p:cNvSpPr txBox="1"/>
          <p:nvPr>
            <p:ph idx="2"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127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27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127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8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28"/>
          <p:cNvSpPr txBox="1"/>
          <p:nvPr>
            <p:ph idx="1"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128"/>
          <p:cNvSpPr txBox="1"/>
          <p:nvPr>
            <p:ph idx="2"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128"/>
          <p:cNvSpPr txBox="1"/>
          <p:nvPr>
            <p:ph idx="3"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128"/>
          <p:cNvSpPr txBox="1"/>
          <p:nvPr>
            <p:ph idx="4"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128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128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128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29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129"/>
          <p:cNvSpPr txBox="1"/>
          <p:nvPr>
            <p:ph idx="1" type="body"/>
          </p:nvPr>
        </p:nvSpPr>
        <p:spPr>
          <a:xfrm>
            <a:off x="457200" y="1600200"/>
            <a:ext cx="26496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129"/>
          <p:cNvSpPr txBox="1"/>
          <p:nvPr>
            <p:ph idx="2" type="body"/>
          </p:nvPr>
        </p:nvSpPr>
        <p:spPr>
          <a:xfrm>
            <a:off x="3239640" y="1600200"/>
            <a:ext cx="26496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129"/>
          <p:cNvSpPr txBox="1"/>
          <p:nvPr>
            <p:ph idx="3" type="body"/>
          </p:nvPr>
        </p:nvSpPr>
        <p:spPr>
          <a:xfrm>
            <a:off x="6022080" y="1600200"/>
            <a:ext cx="26496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129"/>
          <p:cNvSpPr txBox="1"/>
          <p:nvPr>
            <p:ph idx="4" type="body"/>
          </p:nvPr>
        </p:nvSpPr>
        <p:spPr>
          <a:xfrm>
            <a:off x="457200" y="4147560"/>
            <a:ext cx="26496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129"/>
          <p:cNvSpPr txBox="1"/>
          <p:nvPr>
            <p:ph idx="5" type="body"/>
          </p:nvPr>
        </p:nvSpPr>
        <p:spPr>
          <a:xfrm>
            <a:off x="3239640" y="4147560"/>
            <a:ext cx="26496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29"/>
          <p:cNvSpPr txBox="1"/>
          <p:nvPr>
            <p:ph idx="6" type="body"/>
          </p:nvPr>
        </p:nvSpPr>
        <p:spPr>
          <a:xfrm>
            <a:off x="6022080" y="4147560"/>
            <a:ext cx="26496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129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129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129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3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83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p83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08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108"/>
          <p:cNvSpPr txBox="1"/>
          <p:nvPr>
            <p:ph idx="1"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108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108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4" name="Google Shape;304;p108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09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109"/>
          <p:cNvSpPr txBox="1"/>
          <p:nvPr>
            <p:ph idx="1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109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109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0" name="Google Shape;310;p109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8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8"/>
          <p:cNvSpPr txBox="1"/>
          <p:nvPr>
            <p:ph idx="1"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8"/>
          <p:cNvSpPr txBox="1"/>
          <p:nvPr>
            <p:ph idx="2"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8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8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88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10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110"/>
          <p:cNvSpPr txBox="1"/>
          <p:nvPr>
            <p:ph idx="1"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110"/>
          <p:cNvSpPr txBox="1"/>
          <p:nvPr>
            <p:ph idx="2"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110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110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7" name="Google Shape;317;p110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11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111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111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2" name="Google Shape;322;p111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12"/>
          <p:cNvSpPr txBox="1"/>
          <p:nvPr>
            <p:ph idx="1"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112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112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7" name="Google Shape;327;p112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13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113"/>
          <p:cNvSpPr txBox="1"/>
          <p:nvPr>
            <p:ph idx="1"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113"/>
          <p:cNvSpPr txBox="1"/>
          <p:nvPr>
            <p:ph idx="2"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113"/>
          <p:cNvSpPr txBox="1"/>
          <p:nvPr>
            <p:ph idx="3"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113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113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5" name="Google Shape;335;p113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4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114"/>
          <p:cNvSpPr txBox="1"/>
          <p:nvPr>
            <p:ph idx="1"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114"/>
          <p:cNvSpPr txBox="1"/>
          <p:nvPr>
            <p:ph idx="2"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114"/>
          <p:cNvSpPr txBox="1"/>
          <p:nvPr>
            <p:ph idx="3"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114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114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3" name="Google Shape;343;p114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15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115"/>
          <p:cNvSpPr txBox="1"/>
          <p:nvPr>
            <p:ph idx="1"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115"/>
          <p:cNvSpPr txBox="1"/>
          <p:nvPr>
            <p:ph idx="2"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115"/>
          <p:cNvSpPr txBox="1"/>
          <p:nvPr>
            <p:ph idx="3"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115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115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1" name="Google Shape;351;p115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16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116"/>
          <p:cNvSpPr txBox="1"/>
          <p:nvPr>
            <p:ph idx="1"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116"/>
          <p:cNvSpPr txBox="1"/>
          <p:nvPr>
            <p:ph idx="2"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116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116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p116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17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117"/>
          <p:cNvSpPr txBox="1"/>
          <p:nvPr>
            <p:ph idx="1"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117"/>
          <p:cNvSpPr txBox="1"/>
          <p:nvPr>
            <p:ph idx="2"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117"/>
          <p:cNvSpPr txBox="1"/>
          <p:nvPr>
            <p:ph idx="3"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117"/>
          <p:cNvSpPr txBox="1"/>
          <p:nvPr>
            <p:ph idx="4"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117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117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7" name="Google Shape;367;p117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18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118"/>
          <p:cNvSpPr txBox="1"/>
          <p:nvPr>
            <p:ph idx="1" type="body"/>
          </p:nvPr>
        </p:nvSpPr>
        <p:spPr>
          <a:xfrm>
            <a:off x="457200" y="1600200"/>
            <a:ext cx="26496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118"/>
          <p:cNvSpPr txBox="1"/>
          <p:nvPr>
            <p:ph idx="2" type="body"/>
          </p:nvPr>
        </p:nvSpPr>
        <p:spPr>
          <a:xfrm>
            <a:off x="3239640" y="1600200"/>
            <a:ext cx="26496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118"/>
          <p:cNvSpPr txBox="1"/>
          <p:nvPr>
            <p:ph idx="3" type="body"/>
          </p:nvPr>
        </p:nvSpPr>
        <p:spPr>
          <a:xfrm>
            <a:off x="6022080" y="1600200"/>
            <a:ext cx="26496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118"/>
          <p:cNvSpPr txBox="1"/>
          <p:nvPr>
            <p:ph idx="4" type="body"/>
          </p:nvPr>
        </p:nvSpPr>
        <p:spPr>
          <a:xfrm>
            <a:off x="457200" y="4147560"/>
            <a:ext cx="26496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118"/>
          <p:cNvSpPr txBox="1"/>
          <p:nvPr>
            <p:ph idx="5" type="body"/>
          </p:nvPr>
        </p:nvSpPr>
        <p:spPr>
          <a:xfrm>
            <a:off x="3239640" y="4147560"/>
            <a:ext cx="26496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118"/>
          <p:cNvSpPr txBox="1"/>
          <p:nvPr>
            <p:ph idx="6" type="body"/>
          </p:nvPr>
        </p:nvSpPr>
        <p:spPr>
          <a:xfrm>
            <a:off x="6022080" y="4147560"/>
            <a:ext cx="26496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118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118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8" name="Google Shape;378;p118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9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9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9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89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0"/>
          <p:cNvSpPr txBox="1"/>
          <p:nvPr>
            <p:ph idx="1"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0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0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90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1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1"/>
          <p:cNvSpPr txBox="1"/>
          <p:nvPr>
            <p:ph idx="1"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1"/>
          <p:cNvSpPr txBox="1"/>
          <p:nvPr>
            <p:ph idx="2"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1"/>
          <p:cNvSpPr txBox="1"/>
          <p:nvPr>
            <p:ph idx="3"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1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1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91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2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2"/>
          <p:cNvSpPr txBox="1"/>
          <p:nvPr>
            <p:ph idx="1"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2"/>
          <p:cNvSpPr txBox="1"/>
          <p:nvPr>
            <p:ph idx="2"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2"/>
          <p:cNvSpPr txBox="1"/>
          <p:nvPr>
            <p:ph idx="3"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2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2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92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3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3"/>
          <p:cNvSpPr txBox="1"/>
          <p:nvPr>
            <p:ph idx="1"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3"/>
          <p:cNvSpPr txBox="1"/>
          <p:nvPr>
            <p:ph idx="2"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3"/>
          <p:cNvSpPr txBox="1"/>
          <p:nvPr>
            <p:ph idx="3"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3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3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93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8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78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78"/>
          <p:cNvSpPr txBox="1"/>
          <p:nvPr>
            <p:ph type="title"/>
          </p:nvPr>
        </p:nvSpPr>
        <p:spPr>
          <a:xfrm>
            <a:off x="685800" y="1371600"/>
            <a:ext cx="7848360" cy="1926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8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78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78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" name="Google Shape;16;p78"/>
          <p:cNvCxnSpPr/>
          <p:nvPr/>
        </p:nvCxnSpPr>
        <p:spPr>
          <a:xfrm>
            <a:off x="685800" y="3398400"/>
            <a:ext cx="7848720" cy="1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78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0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80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80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80"/>
          <p:cNvSpPr txBox="1"/>
          <p:nvPr>
            <p:ph idx="1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80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80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80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4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84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84"/>
          <p:cNvSpPr txBox="1"/>
          <p:nvPr>
            <p:ph type="title"/>
          </p:nvPr>
        </p:nvSpPr>
        <p:spPr>
          <a:xfrm>
            <a:off x="685800" y="1371600"/>
            <a:ext cx="7848360" cy="1926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84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84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Google Shape;200;p84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1" name="Google Shape;201;p84"/>
          <p:cNvCxnSpPr/>
          <p:nvPr/>
        </p:nvCxnSpPr>
        <p:spPr>
          <a:xfrm>
            <a:off x="685800" y="3398400"/>
            <a:ext cx="7848720" cy="1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8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82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8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82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1" name="Google Shape;291;p82"/>
          <p:cNvSpPr txBox="1"/>
          <p:nvPr>
            <p:ph idx="1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2" name="Google Shape;292;p82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3" name="Google Shape;293;p82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4" name="Google Shape;294;p82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www.youtube.com/watch?v=Jw1iFr4v58M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Relationship Id="rId6" Type="http://schemas.openxmlformats.org/officeDocument/2006/relationships/image" Target="../media/image20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Relationship Id="rId5" Type="http://schemas.openxmlformats.org/officeDocument/2006/relationships/image" Target="../media/image1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6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"/>
          <p:cNvSpPr txBox="1"/>
          <p:nvPr>
            <p:ph type="title"/>
          </p:nvPr>
        </p:nvSpPr>
        <p:spPr>
          <a:xfrm>
            <a:off x="685800" y="1371600"/>
            <a:ext cx="7848360" cy="19267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b="0" lang="en-US" sz="54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Relational &amp; NoSQL DB</a:t>
            </a:r>
            <a:endParaRPr b="0" sz="5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"/>
          <p:cNvSpPr txBox="1"/>
          <p:nvPr>
            <p:ph idx="1" type="subTitle"/>
          </p:nvPr>
        </p:nvSpPr>
        <p:spPr>
          <a:xfrm>
            <a:off x="685800" y="350532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505320"/>
            <a:ext cx="7901280" cy="239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0"/>
          <p:cNvSpPr txBox="1"/>
          <p:nvPr>
            <p:ph idx="4294967295" type="title"/>
          </p:nvPr>
        </p:nvSpPr>
        <p:spPr>
          <a:xfrm>
            <a:off x="457200" y="395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Relational DBMS to the rescue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0"/>
          <p:cNvSpPr txBox="1"/>
          <p:nvPr>
            <p:ph idx="4294967295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Relational data model: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is stored in relations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Banking Info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declarative query language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what answer a query should return, but not how the query is executed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Ex. SQL – structured query language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 : What is Mary’s balance?	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8" name="Google Shape;458;p10"/>
          <p:cNvGraphicFramePr/>
          <p:nvPr/>
        </p:nvGraphicFramePr>
        <p:xfrm>
          <a:off x="3851640" y="2153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{1B573983-A3A2-42F2-A69B-3C94F921DA0E}</a:tableStyleId>
              </a:tblPr>
              <a:tblGrid>
                <a:gridCol w="1122125"/>
                <a:gridCol w="1274400"/>
                <a:gridCol w="1038950"/>
                <a:gridCol w="1398950"/>
              </a:tblGrid>
              <a:tr h="34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Account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Branch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Balance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34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4500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Pomona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Mary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18,300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34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6831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Claremont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John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15,000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34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9834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Pasadena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Erin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11,000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  <p:sp>
        <p:nvSpPr>
          <p:cNvPr id="459" name="Google Shape;459;p10"/>
          <p:cNvSpPr/>
          <p:nvPr/>
        </p:nvSpPr>
        <p:spPr>
          <a:xfrm>
            <a:off x="2147400" y="5767920"/>
            <a:ext cx="4571640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		balance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		Banking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	name = “Mary” 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2"/>
          <p:cNvSpPr txBox="1"/>
          <p:nvPr>
            <p:ph idx="4294967295"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Key Concepts: Relational Model		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2"/>
          <p:cNvSpPr txBox="1"/>
          <p:nvPr>
            <p:ph idx="4294967295" type="body"/>
          </p:nvPr>
        </p:nvSpPr>
        <p:spPr>
          <a:xfrm>
            <a:off x="457200" y="1600200"/>
            <a:ext cx="50288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Database 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collection of relations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Schema (meta data)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Specification of how data is to be structured logically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Contains attribute types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Defined at set-up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Relation: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of attributes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Rows: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instance in the relation with various attributes/columns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2"/>
          <p:cNvSpPr/>
          <p:nvPr/>
        </p:nvSpPr>
        <p:spPr>
          <a:xfrm>
            <a:off x="5343120" y="1362600"/>
            <a:ext cx="3728880" cy="3209040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26425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67" name="Google Shape;467;p12"/>
          <p:cNvGraphicFramePr/>
          <p:nvPr/>
        </p:nvGraphicFramePr>
        <p:xfrm>
          <a:off x="5746320" y="2729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{1B573983-A3A2-42F2-A69B-3C94F921DA0E}</a:tableStyleId>
              </a:tblPr>
              <a:tblGrid>
                <a:gridCol w="730450"/>
                <a:gridCol w="730450"/>
                <a:gridCol w="730450"/>
                <a:gridCol w="730450"/>
              </a:tblGrid>
              <a:tr h="343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sid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login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gpa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43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456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C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mary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C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marys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C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3.7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CFCF"/>
                    </a:solidFill>
                  </a:tcPr>
                </a:tc>
              </a:tr>
              <a:tr h="343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john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johns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3.5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E8E8"/>
                    </a:solidFill>
                  </a:tcPr>
                </a:tc>
              </a:tr>
            </a:tbl>
          </a:graphicData>
        </a:graphic>
      </p:graphicFrame>
      <p:sp>
        <p:nvSpPr>
          <p:cNvPr id="468" name="Google Shape;468;p12"/>
          <p:cNvSpPr/>
          <p:nvPr/>
        </p:nvSpPr>
        <p:spPr>
          <a:xfrm>
            <a:off x="5746320" y="2284200"/>
            <a:ext cx="109476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3"/>
          <p:cNvSpPr txBox="1"/>
          <p:nvPr>
            <p:ph idx="4294967295"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Structured Query Language (SQL)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3"/>
          <p:cNvSpPr txBox="1"/>
          <p:nvPr>
            <p:ph idx="4294967295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was proposed in 1970s by D. Chamberlin and R. Boyce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definition language (DDL)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the schema (create, change, delete relations)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constraints, user permissions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Ex. CREATE TABLE Students (sid string, name string, …. );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modification language (DML)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data that matches criteria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Add, remove, update data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DBMS is responsible for efficient evaluation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Ex. SELECT * FROM Students were name = “Mary”;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5"/>
          <p:cNvSpPr txBox="1"/>
          <p:nvPr>
            <p:ph idx="4294967295"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ACID Properties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15"/>
          <p:cNvSpPr txBox="1"/>
          <p:nvPr>
            <p:ph idx="4294967295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7000"/>
          </a:bodyPr>
          <a:lstStyle/>
          <a:p>
            <a:pPr indent="-191520" lvl="0" marL="1915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Atomicity –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should ensure that updates of a partially executed transaction are not reflected in the database.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1520" marR="0" rtl="0" algn="l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520" lvl="0" marL="191520" marR="0" rtl="0" algn="l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Consistency –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should ensure that any changes to values in an instance are consistent with changes to other values in the same instance. 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1520" marR="0" rtl="0" algn="l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520" lvl="0" marL="191520" marR="0" rtl="0" algn="l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Isolation –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should ensure that transactions that occur in parallel will have same effect if they were run sequentially.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1520" marR="0" rtl="0" algn="l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520" lvl="0" marL="191520" marR="0" rtl="0" algn="l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Durability –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should ensure updates of committed transactions is critical.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1520" marR="0" rtl="0" algn="l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/>
          <p:nvPr>
            <p:ph idx="4294967295" type="title"/>
          </p:nvPr>
        </p:nvSpPr>
        <p:spPr>
          <a:xfrm>
            <a:off x="457200" y="36720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ACID (Cont.) - System Failures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16"/>
          <p:cNvSpPr txBox="1"/>
          <p:nvPr>
            <p:ph idx="4294967295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Banking example … balance transfer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Decrement account X by $100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Increment account Y by $100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if power goes out after first instruction?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first instruction is executed but not the second, then operations are not atomic.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DBMS must keep a log of updates, and upon system failure the DBMS will replay the log checking the status of the records to recover database to a consistent state.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p14:dur="0">
    <p:wipe dir="u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7"/>
          <p:cNvSpPr txBox="1"/>
          <p:nvPr>
            <p:ph idx="4294967295"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ACID (Cont.) - Parallel Transactions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17"/>
          <p:cNvSpPr txBox="1"/>
          <p:nvPr>
            <p:ph idx="4294967295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 1 – Deposit to account X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 2 – Add interest to account X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7"/>
          <p:cNvSpPr/>
          <p:nvPr/>
        </p:nvSpPr>
        <p:spPr>
          <a:xfrm>
            <a:off x="72720" y="3261960"/>
            <a:ext cx="31723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 1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7"/>
          <p:cNvSpPr/>
          <p:nvPr/>
        </p:nvSpPr>
        <p:spPr>
          <a:xfrm>
            <a:off x="72720" y="3890520"/>
            <a:ext cx="2544840" cy="63972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Lookup balance of account X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7"/>
          <p:cNvSpPr/>
          <p:nvPr/>
        </p:nvSpPr>
        <p:spPr>
          <a:xfrm>
            <a:off x="2793240" y="3261960"/>
            <a:ext cx="31723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 2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7"/>
          <p:cNvSpPr/>
          <p:nvPr/>
        </p:nvSpPr>
        <p:spPr>
          <a:xfrm>
            <a:off x="3434400" y="4608000"/>
            <a:ext cx="2464200" cy="639720"/>
          </a:xfrm>
          <a:prstGeom prst="rect">
            <a:avLst/>
          </a:prstGeom>
          <a:solidFill>
            <a:srgbClr val="D6E3B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Lookup balance of account X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7"/>
          <p:cNvSpPr/>
          <p:nvPr/>
        </p:nvSpPr>
        <p:spPr>
          <a:xfrm>
            <a:off x="3434400" y="6073560"/>
            <a:ext cx="2280600" cy="639720"/>
          </a:xfrm>
          <a:prstGeom prst="rect">
            <a:avLst/>
          </a:prstGeom>
          <a:solidFill>
            <a:srgbClr val="D6E3B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3% to balance of account X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7"/>
          <p:cNvSpPr/>
          <p:nvPr/>
        </p:nvSpPr>
        <p:spPr>
          <a:xfrm>
            <a:off x="72720" y="5360760"/>
            <a:ext cx="2544840" cy="63972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Deposit 2 times  the balance of account x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7"/>
          <p:cNvSpPr/>
          <p:nvPr/>
        </p:nvSpPr>
        <p:spPr>
          <a:xfrm>
            <a:off x="6938640" y="2689920"/>
            <a:ext cx="2132280" cy="283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an example of lost update…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many other scenarios that cause issues when we don’t consider the order of transactions running in parallel.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eb1b463721_0_0"/>
          <p:cNvSpPr txBox="1"/>
          <p:nvPr>
            <p:ph type="title"/>
          </p:nvPr>
        </p:nvSpPr>
        <p:spPr>
          <a:xfrm>
            <a:off x="457200" y="492125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lang="en-US" sz="3200"/>
              <a:t>Designing a DB using</a:t>
            </a:r>
            <a:r>
              <a:rPr b="1" lang="en-US" sz="3200"/>
              <a:t> E-R Model</a:t>
            </a:r>
            <a:endParaRPr/>
          </a:p>
        </p:txBody>
      </p:sp>
      <p:sp>
        <p:nvSpPr>
          <p:cNvPr id="505" name="Google Shape;505;g2eb1b463721_0_0"/>
          <p:cNvSpPr txBox="1"/>
          <p:nvPr>
            <p:ph idx="1" type="body"/>
          </p:nvPr>
        </p:nvSpPr>
        <p:spPr>
          <a:xfrm>
            <a:off x="457200" y="143662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" rtl="0" algn="ctr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b="1" sz="2600"/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/>
              <a:t>The</a:t>
            </a:r>
            <a:r>
              <a:rPr lang="en-US" sz="900"/>
              <a:t> </a:t>
            </a:r>
            <a:r>
              <a:rPr b="1" lang="en-US" sz="2400"/>
              <a:t>E-R</a:t>
            </a:r>
            <a:r>
              <a:rPr lang="en-US" sz="2400"/>
              <a:t> (entity-relationship) data model views the real world as a set of basic </a:t>
            </a:r>
            <a:r>
              <a:rPr b="1" lang="en-US" sz="2400"/>
              <a:t>objects</a:t>
            </a:r>
            <a:r>
              <a:rPr lang="en-US" sz="2400"/>
              <a:t> (entities) and </a:t>
            </a:r>
            <a:r>
              <a:rPr b="1" lang="en-US" sz="2400"/>
              <a:t>relationships</a:t>
            </a:r>
            <a:r>
              <a:rPr lang="en-US" sz="2400"/>
              <a:t> among these objects. </a:t>
            </a:r>
            <a:endParaRPr/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/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/>
              <a:t>It is intended primarily for the DB design process by allowing the specification of an </a:t>
            </a:r>
            <a:r>
              <a:rPr b="1" lang="en-US" sz="2400"/>
              <a:t>enterprise scheme</a:t>
            </a:r>
            <a:r>
              <a:rPr lang="en-US" sz="2400"/>
              <a:t>. This represents the overall logical structure of the DB. </a:t>
            </a:r>
            <a:endParaRPr/>
          </a:p>
          <a:p>
            <a:pPr indent="-40005" lvl="0" marL="13716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eb1b463721_0_5"/>
          <p:cNvSpPr txBox="1"/>
          <p:nvPr>
            <p:ph type="title"/>
          </p:nvPr>
        </p:nvSpPr>
        <p:spPr>
          <a:xfrm>
            <a:off x="342900" y="533520"/>
            <a:ext cx="61719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lang="en-US"/>
              <a:t>Entities and Entity Sets</a:t>
            </a:r>
            <a:endParaRPr/>
          </a:p>
        </p:txBody>
      </p:sp>
      <p:sp>
        <p:nvSpPr>
          <p:cNvPr id="511" name="Google Shape;511;g2eb1b463721_0_5"/>
          <p:cNvSpPr txBox="1"/>
          <p:nvPr>
            <p:ph idx="1" type="body"/>
          </p:nvPr>
        </p:nvSpPr>
        <p:spPr>
          <a:xfrm>
            <a:off x="342900" y="1600200"/>
            <a:ext cx="6171900" cy="48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9210" lvl="0" marL="137160" rtl="0" algn="l"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n-US" sz="2000"/>
              <a:t>An </a:t>
            </a:r>
            <a:r>
              <a:rPr b="1" lang="en-US" sz="2000">
                <a:solidFill>
                  <a:schemeClr val="accent2"/>
                </a:solidFill>
              </a:rPr>
              <a:t>entity</a:t>
            </a:r>
            <a:r>
              <a:rPr lang="en-US" sz="2000"/>
              <a:t> is an object that exists and is distinguishable from other objects. For instance, Michelle Lee with S.S.N. 890-12-3456 is an entity, as she can be uniquely identified as one particular person in the universe.</a:t>
            </a:r>
            <a:endParaRPr/>
          </a:p>
          <a:p>
            <a:pPr indent="-137160" lvl="0" marL="137160" rtl="0" algn="l"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n-US" sz="2000"/>
              <a:t> </a:t>
            </a:r>
            <a:endParaRPr/>
          </a:p>
          <a:p>
            <a:pPr indent="-29210" lvl="0" marL="137160" rtl="0" algn="l"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n-US" sz="2000"/>
              <a:t>An entity may be </a:t>
            </a:r>
            <a:r>
              <a:rPr b="1" lang="en-US" sz="2000">
                <a:solidFill>
                  <a:schemeClr val="accent2"/>
                </a:solidFill>
              </a:rPr>
              <a:t>concrete</a:t>
            </a:r>
            <a:r>
              <a:rPr lang="en-US" sz="2000"/>
              <a:t> (a person or a book, for example) or </a:t>
            </a:r>
            <a:r>
              <a:rPr b="1" lang="en-US" sz="2000">
                <a:solidFill>
                  <a:schemeClr val="accent2"/>
                </a:solidFill>
              </a:rPr>
              <a:t>abstract</a:t>
            </a:r>
            <a:r>
              <a:rPr lang="en-US" sz="2000"/>
              <a:t> (like a holiday or a disease or a concept).</a:t>
            </a:r>
            <a:endParaRPr/>
          </a:p>
          <a:p>
            <a:pPr indent="-137160" lvl="0" marL="137160" rtl="0" algn="l"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n-US" sz="2000"/>
              <a:t> </a:t>
            </a:r>
            <a:endParaRPr/>
          </a:p>
          <a:p>
            <a:pPr indent="-29210" lvl="0" marL="137160" rtl="0" algn="l"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n-US" sz="2000"/>
              <a:t>An </a:t>
            </a:r>
            <a:r>
              <a:rPr b="1" lang="en-US" sz="2000">
                <a:solidFill>
                  <a:schemeClr val="accent2"/>
                </a:solidFill>
              </a:rPr>
              <a:t>entity set</a:t>
            </a:r>
            <a:r>
              <a:rPr lang="en-US" sz="2000"/>
              <a:t> is a set of entities of the same type (e.g., all persons having an account at a bank).</a:t>
            </a:r>
            <a:endParaRPr/>
          </a:p>
          <a:p>
            <a:pPr indent="-137160" lvl="0" marL="137160" rtl="0" algn="l"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n-US" sz="2000"/>
              <a:t> </a:t>
            </a:r>
            <a:endParaRPr/>
          </a:p>
          <a:p>
            <a:pPr indent="-29210" lvl="0" marL="137160" rtl="0" algn="l"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n-US" sz="2000"/>
              <a:t>Entity sets </a:t>
            </a:r>
            <a:r>
              <a:rPr b="1" lang="en-US" sz="2000">
                <a:solidFill>
                  <a:schemeClr val="accent2"/>
                </a:solidFill>
              </a:rPr>
              <a:t>need not be disjoint</a:t>
            </a:r>
            <a:r>
              <a:rPr lang="en-US" sz="2000"/>
              <a:t>. For example, the entity set </a:t>
            </a:r>
            <a:r>
              <a:rPr i="1" lang="en-US" sz="2000"/>
              <a:t>Student</a:t>
            </a:r>
            <a:r>
              <a:rPr lang="en-US" sz="2000"/>
              <a:t> (all students in a university) and the entity set </a:t>
            </a:r>
            <a:r>
              <a:rPr i="1" lang="en-US" sz="2000"/>
              <a:t>professor</a:t>
            </a:r>
            <a:r>
              <a:rPr lang="en-US" sz="2000"/>
              <a:t> (all professors in a university) may have members in common. (i.e a computer science professor might take a class in anthropology).</a:t>
            </a:r>
            <a:endParaRPr/>
          </a:p>
          <a:p>
            <a:pPr indent="-40005" lvl="0" marL="137160" rtl="0" algn="l">
              <a:spcBef>
                <a:spcPts val="36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eb1b463721_0_95"/>
          <p:cNvSpPr txBox="1"/>
          <p:nvPr>
            <p:ph idx="1" type="body"/>
          </p:nvPr>
        </p:nvSpPr>
        <p:spPr>
          <a:xfrm>
            <a:off x="196600" y="446375"/>
            <a:ext cx="7340700" cy="48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7160" lvl="0" marL="13716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/>
              <a:t>We can express the overall logical structure of a database </a:t>
            </a:r>
            <a:r>
              <a:rPr b="1" lang="en-US" sz="2400">
                <a:solidFill>
                  <a:schemeClr val="accent2"/>
                </a:solidFill>
              </a:rPr>
              <a:t>graphically</a:t>
            </a:r>
            <a:r>
              <a:rPr lang="en-US" sz="2400"/>
              <a:t> with an E-R diagram. </a:t>
            </a:r>
            <a:endParaRPr/>
          </a:p>
          <a:p>
            <a:pPr indent="-137160" lvl="0" marL="13716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/>
          </a:p>
          <a:p>
            <a:pPr indent="-137160" lvl="0" marL="13716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/>
              <a:t>Its components are: </a:t>
            </a:r>
            <a:endParaRPr/>
          </a:p>
          <a:p>
            <a:pPr indent="-129540" lvl="1" marL="342900" rtl="0" algn="l">
              <a:spcBef>
                <a:spcPts val="0"/>
              </a:spcBef>
              <a:spcAft>
                <a:spcPts val="0"/>
              </a:spcAft>
              <a:buSzPts val="2040"/>
              <a:buFont typeface="Arial"/>
              <a:buChar char="•"/>
            </a:pPr>
            <a:r>
              <a:rPr b="1" lang="en-US" sz="2400"/>
              <a:t> </a:t>
            </a:r>
            <a:r>
              <a:rPr b="1" lang="en-US" sz="2400">
                <a:solidFill>
                  <a:schemeClr val="accent2"/>
                </a:solidFill>
              </a:rPr>
              <a:t>rectangles</a:t>
            </a:r>
            <a:r>
              <a:rPr lang="en-US" sz="2400"/>
              <a:t> representing entity sets. </a:t>
            </a:r>
            <a:endParaRPr/>
          </a:p>
          <a:p>
            <a:pPr indent="-129540" lvl="1" marL="342900" rtl="0" algn="l">
              <a:spcBef>
                <a:spcPts val="0"/>
              </a:spcBef>
              <a:spcAft>
                <a:spcPts val="0"/>
              </a:spcAft>
              <a:buSzPts val="2040"/>
              <a:buFont typeface="Arial"/>
              <a:buChar char="•"/>
            </a:pPr>
            <a:r>
              <a:rPr b="1" lang="en-US" sz="2400"/>
              <a:t> </a:t>
            </a:r>
            <a:r>
              <a:rPr b="1" lang="en-US" sz="2400">
                <a:solidFill>
                  <a:schemeClr val="accent2"/>
                </a:solidFill>
              </a:rPr>
              <a:t>ellipses</a:t>
            </a:r>
            <a:r>
              <a:rPr lang="en-US" sz="2400"/>
              <a:t> representing attributes. </a:t>
            </a:r>
            <a:endParaRPr/>
          </a:p>
          <a:p>
            <a:pPr indent="-129540" lvl="1" marL="342900" rtl="0" algn="l">
              <a:spcBef>
                <a:spcPts val="0"/>
              </a:spcBef>
              <a:spcAft>
                <a:spcPts val="0"/>
              </a:spcAft>
              <a:buSzPts val="2040"/>
              <a:buFont typeface="Arial"/>
              <a:buChar char="•"/>
            </a:pPr>
            <a:r>
              <a:rPr b="1" lang="en-US" sz="2400"/>
              <a:t> </a:t>
            </a:r>
            <a:r>
              <a:rPr b="1" lang="en-US" sz="2400">
                <a:solidFill>
                  <a:schemeClr val="accent2"/>
                </a:solidFill>
              </a:rPr>
              <a:t>diamonds</a:t>
            </a:r>
            <a:r>
              <a:rPr lang="en-US" sz="2400"/>
              <a:t> representing </a:t>
            </a:r>
            <a:r>
              <a:rPr b="1" lang="en-US" sz="2400">
                <a:solidFill>
                  <a:schemeClr val="accent2"/>
                </a:solidFill>
              </a:rPr>
              <a:t>relationship</a:t>
            </a:r>
            <a:r>
              <a:rPr lang="en-US" sz="2400"/>
              <a:t> sets. </a:t>
            </a:r>
            <a:endParaRPr/>
          </a:p>
          <a:p>
            <a:pPr indent="-129540" lvl="1" marL="342900" rtl="0" algn="l">
              <a:spcBef>
                <a:spcPts val="0"/>
              </a:spcBef>
              <a:spcAft>
                <a:spcPts val="0"/>
              </a:spcAft>
              <a:buSzPts val="2040"/>
              <a:buFont typeface="Arial"/>
              <a:buChar char="•"/>
            </a:pPr>
            <a:r>
              <a:rPr b="1" lang="en-US" sz="2400"/>
              <a:t> </a:t>
            </a:r>
            <a:r>
              <a:rPr b="1" lang="en-US" sz="2400">
                <a:solidFill>
                  <a:schemeClr val="accent2"/>
                </a:solidFill>
              </a:rPr>
              <a:t>lines</a:t>
            </a:r>
            <a:r>
              <a:rPr lang="en-US" sz="2400"/>
              <a:t> linking attributes to entity sets and entity sets to relationship sets. </a:t>
            </a:r>
            <a:endParaRPr/>
          </a:p>
          <a:p>
            <a:pPr indent="-40005" lvl="0" marL="13716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  <p:sp>
        <p:nvSpPr>
          <p:cNvPr id="517" name="Google Shape;517;g2eb1b463721_0_95"/>
          <p:cNvSpPr txBox="1"/>
          <p:nvPr/>
        </p:nvSpPr>
        <p:spPr>
          <a:xfrm>
            <a:off x="2282429" y="5892798"/>
            <a:ext cx="1469400" cy="46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</a:t>
            </a:r>
            <a:endParaRPr sz="1000"/>
          </a:p>
        </p:txBody>
      </p:sp>
      <p:sp>
        <p:nvSpPr>
          <p:cNvPr id="518" name="Google Shape;518;g2eb1b463721_0_95"/>
          <p:cNvSpPr txBox="1"/>
          <p:nvPr/>
        </p:nvSpPr>
        <p:spPr>
          <a:xfrm>
            <a:off x="1368029" y="5283197"/>
            <a:ext cx="63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endParaRPr/>
          </a:p>
        </p:txBody>
      </p:sp>
      <p:sp>
        <p:nvSpPr>
          <p:cNvPr id="519" name="Google Shape;519;g2eb1b463721_0_95"/>
          <p:cNvSpPr txBox="1"/>
          <p:nvPr/>
        </p:nvSpPr>
        <p:spPr>
          <a:xfrm>
            <a:off x="2339579" y="4978397"/>
            <a:ext cx="672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S.S.N</a:t>
            </a:r>
            <a:endParaRPr/>
          </a:p>
        </p:txBody>
      </p:sp>
      <p:sp>
        <p:nvSpPr>
          <p:cNvPr id="520" name="Google Shape;520;g2eb1b463721_0_95"/>
          <p:cNvSpPr txBox="1"/>
          <p:nvPr/>
        </p:nvSpPr>
        <p:spPr>
          <a:xfrm>
            <a:off x="4111229" y="5283197"/>
            <a:ext cx="53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City</a:t>
            </a:r>
            <a:endParaRPr/>
          </a:p>
        </p:txBody>
      </p:sp>
      <p:sp>
        <p:nvSpPr>
          <p:cNvPr id="521" name="Google Shape;521;g2eb1b463721_0_95"/>
          <p:cNvSpPr txBox="1"/>
          <p:nvPr/>
        </p:nvSpPr>
        <p:spPr>
          <a:xfrm>
            <a:off x="3311128" y="4978397"/>
            <a:ext cx="67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Street</a:t>
            </a:r>
            <a:endParaRPr/>
          </a:p>
        </p:txBody>
      </p:sp>
      <p:sp>
        <p:nvSpPr>
          <p:cNvPr id="522" name="Google Shape;522;g2eb1b463721_0_95"/>
          <p:cNvSpPr/>
          <p:nvPr/>
        </p:nvSpPr>
        <p:spPr>
          <a:xfrm>
            <a:off x="4054078" y="5283197"/>
            <a:ext cx="628800" cy="457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3" name="Google Shape;523;g2eb1b463721_0_95"/>
          <p:cNvSpPr/>
          <p:nvPr/>
        </p:nvSpPr>
        <p:spPr>
          <a:xfrm>
            <a:off x="2282429" y="4902197"/>
            <a:ext cx="800100" cy="685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4" name="Google Shape;524;g2eb1b463721_0_95"/>
          <p:cNvSpPr/>
          <p:nvPr/>
        </p:nvSpPr>
        <p:spPr>
          <a:xfrm>
            <a:off x="3311128" y="4978397"/>
            <a:ext cx="6858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5" name="Google Shape;525;g2eb1b463721_0_95"/>
          <p:cNvSpPr/>
          <p:nvPr/>
        </p:nvSpPr>
        <p:spPr>
          <a:xfrm>
            <a:off x="1310879" y="5206997"/>
            <a:ext cx="800100" cy="685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26" name="Google Shape;526;g2eb1b463721_0_95"/>
          <p:cNvCxnSpPr/>
          <p:nvPr/>
        </p:nvCxnSpPr>
        <p:spPr>
          <a:xfrm>
            <a:off x="2110979" y="5664197"/>
            <a:ext cx="2859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g2eb1b463721_0_95"/>
          <p:cNvCxnSpPr/>
          <p:nvPr/>
        </p:nvCxnSpPr>
        <p:spPr>
          <a:xfrm>
            <a:off x="2708672" y="5599111"/>
            <a:ext cx="90600" cy="29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g2eb1b463721_0_95"/>
          <p:cNvCxnSpPr/>
          <p:nvPr/>
        </p:nvCxnSpPr>
        <p:spPr>
          <a:xfrm flipH="1">
            <a:off x="3155297" y="5495923"/>
            <a:ext cx="401100" cy="39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g2eb1b463721_0_95"/>
          <p:cNvCxnSpPr/>
          <p:nvPr/>
        </p:nvCxnSpPr>
        <p:spPr>
          <a:xfrm flipH="1">
            <a:off x="3504076" y="5599111"/>
            <a:ext cx="563100" cy="29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0" name="Google Shape;530;g2eb1b463721_0_95"/>
          <p:cNvSpPr txBox="1"/>
          <p:nvPr/>
        </p:nvSpPr>
        <p:spPr>
          <a:xfrm>
            <a:off x="6219826" y="5899148"/>
            <a:ext cx="1469400" cy="46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</a:t>
            </a:r>
            <a:endParaRPr sz="1000"/>
          </a:p>
        </p:txBody>
      </p:sp>
      <p:sp>
        <p:nvSpPr>
          <p:cNvPr id="531" name="Google Shape;531;g2eb1b463721_0_95"/>
          <p:cNvSpPr txBox="1"/>
          <p:nvPr/>
        </p:nvSpPr>
        <p:spPr>
          <a:xfrm>
            <a:off x="6165057" y="5005385"/>
            <a:ext cx="63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endParaRPr/>
          </a:p>
        </p:txBody>
      </p:sp>
      <p:sp>
        <p:nvSpPr>
          <p:cNvPr id="532" name="Google Shape;532;g2eb1b463721_0_95"/>
          <p:cNvSpPr txBox="1"/>
          <p:nvPr/>
        </p:nvSpPr>
        <p:spPr>
          <a:xfrm>
            <a:off x="7156848" y="4992685"/>
            <a:ext cx="62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P.I.D</a:t>
            </a:r>
            <a:endParaRPr/>
          </a:p>
        </p:txBody>
      </p:sp>
      <p:sp>
        <p:nvSpPr>
          <p:cNvPr id="533" name="Google Shape;533;g2eb1b463721_0_95"/>
          <p:cNvSpPr/>
          <p:nvPr/>
        </p:nvSpPr>
        <p:spPr>
          <a:xfrm>
            <a:off x="7099697" y="4916485"/>
            <a:ext cx="800100" cy="685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4" name="Google Shape;534;g2eb1b463721_0_95"/>
          <p:cNvSpPr/>
          <p:nvPr/>
        </p:nvSpPr>
        <p:spPr>
          <a:xfrm>
            <a:off x="6107906" y="4929185"/>
            <a:ext cx="800100" cy="685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35" name="Google Shape;535;g2eb1b463721_0_95"/>
          <p:cNvCxnSpPr/>
          <p:nvPr/>
        </p:nvCxnSpPr>
        <p:spPr>
          <a:xfrm>
            <a:off x="6553200" y="5627686"/>
            <a:ext cx="109500" cy="26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g2eb1b463721_0_95"/>
          <p:cNvCxnSpPr/>
          <p:nvPr/>
        </p:nvCxnSpPr>
        <p:spPr>
          <a:xfrm flipH="1">
            <a:off x="7383244" y="5595936"/>
            <a:ext cx="91500" cy="29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7" name="Google Shape;537;g2eb1b463721_0_95"/>
          <p:cNvSpPr/>
          <p:nvPr/>
        </p:nvSpPr>
        <p:spPr>
          <a:xfrm>
            <a:off x="4788695" y="5532435"/>
            <a:ext cx="1150200" cy="1147800"/>
          </a:xfrm>
          <a:prstGeom prst="diamond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8" name="Google Shape;538;g2eb1b463721_0_95"/>
          <p:cNvSpPr txBox="1"/>
          <p:nvPr/>
        </p:nvSpPr>
        <p:spPr>
          <a:xfrm>
            <a:off x="4933922" y="5799136"/>
            <a:ext cx="843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advised</a:t>
            </a:r>
            <a:endParaRPr sz="10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</a:t>
            </a:r>
            <a:endParaRPr sz="1000"/>
          </a:p>
        </p:txBody>
      </p:sp>
      <p:sp>
        <p:nvSpPr>
          <p:cNvPr id="539" name="Google Shape;539;g2eb1b463721_0_95"/>
          <p:cNvSpPr txBox="1"/>
          <p:nvPr/>
        </p:nvSpPr>
        <p:spPr>
          <a:xfrm>
            <a:off x="5047061" y="4849810"/>
            <a:ext cx="60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</a:t>
            </a:r>
            <a:endParaRPr/>
          </a:p>
        </p:txBody>
      </p:sp>
      <p:sp>
        <p:nvSpPr>
          <p:cNvPr id="540" name="Google Shape;540;g2eb1b463721_0_95"/>
          <p:cNvSpPr/>
          <p:nvPr/>
        </p:nvSpPr>
        <p:spPr>
          <a:xfrm>
            <a:off x="5016104" y="4865685"/>
            <a:ext cx="628800" cy="457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41" name="Google Shape;541;g2eb1b463721_0_95"/>
          <p:cNvCxnSpPr/>
          <p:nvPr/>
        </p:nvCxnSpPr>
        <p:spPr>
          <a:xfrm rot="10800000">
            <a:off x="5355685" y="5313486"/>
            <a:ext cx="5700" cy="22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g2eb1b463721_0_95"/>
          <p:cNvCxnSpPr/>
          <p:nvPr/>
        </p:nvCxnSpPr>
        <p:spPr>
          <a:xfrm rot="10800000">
            <a:off x="3750722" y="6099172"/>
            <a:ext cx="103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g2eb1b463721_0_95"/>
          <p:cNvCxnSpPr/>
          <p:nvPr/>
        </p:nvCxnSpPr>
        <p:spPr>
          <a:xfrm>
            <a:off x="5930504" y="6107110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4" name="Google Shape;544;g2eb1b463721_0_95"/>
          <p:cNvSpPr txBox="1"/>
          <p:nvPr/>
        </p:nvSpPr>
        <p:spPr>
          <a:xfrm>
            <a:off x="6553193" y="1375170"/>
            <a:ext cx="24825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“since” attribute in this example is called a descriptive attribute, since it describes the mapping from A to B 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9"/>
          <p:cNvSpPr txBox="1"/>
          <p:nvPr>
            <p:ph type="title"/>
          </p:nvPr>
        </p:nvSpPr>
        <p:spPr>
          <a:xfrm>
            <a:off x="685800" y="1371600"/>
            <a:ext cx="7848360" cy="19267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b="0" lang="en-US" sz="54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 b="0" sz="5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9"/>
          <p:cNvSpPr txBox="1"/>
          <p:nvPr>
            <p:ph idx="1" type="subTitle"/>
          </p:nvPr>
        </p:nvSpPr>
        <p:spPr>
          <a:xfrm>
            <a:off x="685800" y="350532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"/>
          <p:cNvSpPr txBox="1"/>
          <p:nvPr>
            <p:ph idx="4294967295"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Outline	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"/>
          <p:cNvSpPr txBox="1"/>
          <p:nvPr>
            <p:ph idx="4294967295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databases?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a database anyway?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History of databases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 DMBS features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NoSQL DB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mongoDB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details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0"/>
          <p:cNvSpPr txBox="1"/>
          <p:nvPr>
            <p:ph idx="4294967295"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Structured Query Language (SQL)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0"/>
          <p:cNvSpPr txBox="1"/>
          <p:nvPr>
            <p:ph idx="4294967295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1" lang="en-US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was proposed in 1970s by D. Chamberlin and R. Boyce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definition language (DDL)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the schema (create, change, delete relations)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constraints, user permissions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Ex. CREATE TABLE Students (sid string, name string, …. );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modification language (DML)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data that matches criteria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Add, remove, update data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DBMS is responsible for efficient evaluation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Ex. SELECT * FROM Students were name = “Mary”;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1"/>
          <p:cNvSpPr txBox="1"/>
          <p:nvPr>
            <p:ph idx="4294967295"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SQL: Creating Relations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1"/>
          <p:cNvSpPr txBox="1"/>
          <p:nvPr>
            <p:ph idx="4294967295" type="body"/>
          </p:nvPr>
        </p:nvSpPr>
        <p:spPr>
          <a:xfrm>
            <a:off x="457200" y="1600200"/>
            <a:ext cx="336636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</a:t>
            </a:r>
            <a:r>
              <a:rPr b="0" i="0" lang="en-US" sz="20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Students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relation: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1"/>
          <p:cNvSpPr/>
          <p:nvPr/>
        </p:nvSpPr>
        <p:spPr>
          <a:xfrm>
            <a:off x="4876920" y="1600200"/>
            <a:ext cx="336636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</a:t>
            </a:r>
            <a:r>
              <a:rPr b="0" i="0" lang="en-US" sz="20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Enrolled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relation: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1"/>
          <p:cNvSpPr/>
          <p:nvPr/>
        </p:nvSpPr>
        <p:spPr>
          <a:xfrm>
            <a:off x="600480" y="1992600"/>
            <a:ext cx="2978280" cy="2188800"/>
          </a:xfrm>
          <a:prstGeom prst="rect">
            <a:avLst/>
          </a:prstGeom>
          <a:noFill/>
          <a:ln cap="flat" cmpd="sng" w="26425">
            <a:solidFill>
              <a:srgbClr val="3185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 Students (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sid CHAR(20),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name CHAR(20),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login CHAR(20),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SSN CHAR(12),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gpa FLOAT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1"/>
          <p:cNvSpPr/>
          <p:nvPr/>
        </p:nvSpPr>
        <p:spPr>
          <a:xfrm>
            <a:off x="5070600" y="1992600"/>
            <a:ext cx="2978280" cy="2188800"/>
          </a:xfrm>
          <a:prstGeom prst="rect">
            <a:avLst/>
          </a:prstGeom>
          <a:noFill/>
          <a:ln cap="flat" cmpd="sng" w="26425">
            <a:solidFill>
              <a:srgbClr val="3185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 Enrolled (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sid CHAR(20),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cid CHAR(20),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grade FLOAT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1"/>
          <p:cNvSpPr/>
          <p:nvPr/>
        </p:nvSpPr>
        <p:spPr>
          <a:xfrm>
            <a:off x="600480" y="4547160"/>
            <a:ext cx="7448760" cy="119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Insert a single tuple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Delete tuples that satisfy condition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1"/>
          <p:cNvSpPr/>
          <p:nvPr/>
        </p:nvSpPr>
        <p:spPr>
          <a:xfrm>
            <a:off x="1004760" y="4854960"/>
            <a:ext cx="6640200" cy="58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INTO Students (sid, name, login, SSN, gpa) VALUES (21, “Mary”, “marys”, “000-00-0000”, 3.4);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1"/>
          <p:cNvSpPr/>
          <p:nvPr/>
        </p:nvSpPr>
        <p:spPr>
          <a:xfrm>
            <a:off x="1004760" y="5823720"/>
            <a:ext cx="6640200" cy="58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FROM Students 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S.name = “Mary”;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2"/>
          <p:cNvSpPr txBox="1"/>
          <p:nvPr>
            <p:ph idx="4294967295"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Integrity Constraints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75" name="Google Shape;575;p22"/>
          <p:cNvGraphicFramePr/>
          <p:nvPr/>
        </p:nvGraphicFramePr>
        <p:xfrm>
          <a:off x="577080" y="20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{1B573983-A3A2-42F2-A69B-3C94F921DA0E}</a:tableStyleId>
              </a:tblPr>
              <a:tblGrid>
                <a:gridCol w="487800"/>
                <a:gridCol w="718200"/>
                <a:gridCol w="666725"/>
                <a:gridCol w="1066675"/>
                <a:gridCol w="952200"/>
              </a:tblGrid>
              <a:tr h="34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SID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Login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SSN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GPA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34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Mary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maryS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000-000-000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3.4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34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John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johnT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000-000-000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3.5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34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Erin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erinK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000-000-000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3.7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6" name="Google Shape;576;p22"/>
          <p:cNvGraphicFramePr/>
          <p:nvPr/>
        </p:nvGraphicFramePr>
        <p:xfrm>
          <a:off x="5177520" y="20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{1B573983-A3A2-42F2-A69B-3C94F921DA0E}</a:tableStyleId>
              </a:tblPr>
              <a:tblGrid>
                <a:gridCol w="487800"/>
                <a:gridCol w="718200"/>
                <a:gridCol w="952200"/>
              </a:tblGrid>
              <a:tr h="34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SID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CID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Grade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34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Mary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34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John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34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Erin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89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  <p:sp>
        <p:nvSpPr>
          <p:cNvPr id="577" name="Google Shape;577;p22"/>
          <p:cNvSpPr txBox="1"/>
          <p:nvPr>
            <p:ph idx="4294967295" type="body"/>
          </p:nvPr>
        </p:nvSpPr>
        <p:spPr>
          <a:xfrm>
            <a:off x="450360" y="1690200"/>
            <a:ext cx="4121640" cy="24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Students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2"/>
          <p:cNvSpPr/>
          <p:nvPr/>
        </p:nvSpPr>
        <p:spPr>
          <a:xfrm>
            <a:off x="4983120" y="1666800"/>
            <a:ext cx="336636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Enrollment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2"/>
          <p:cNvSpPr/>
          <p:nvPr/>
        </p:nvSpPr>
        <p:spPr>
          <a:xfrm rot="-5400000">
            <a:off x="684720" y="3405960"/>
            <a:ext cx="237960" cy="45324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2"/>
          <p:cNvSpPr/>
          <p:nvPr/>
        </p:nvSpPr>
        <p:spPr>
          <a:xfrm>
            <a:off x="450360" y="3797640"/>
            <a:ext cx="1160640" cy="307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Primary Key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2"/>
          <p:cNvSpPr/>
          <p:nvPr/>
        </p:nvSpPr>
        <p:spPr>
          <a:xfrm rot="-5400000">
            <a:off x="5295240" y="3403800"/>
            <a:ext cx="237960" cy="4572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2"/>
          <p:cNvSpPr/>
          <p:nvPr/>
        </p:nvSpPr>
        <p:spPr>
          <a:xfrm>
            <a:off x="4993920" y="3797640"/>
            <a:ext cx="1199160" cy="307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Foreign  Key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2"/>
          <p:cNvSpPr/>
          <p:nvPr/>
        </p:nvSpPr>
        <p:spPr>
          <a:xfrm>
            <a:off x="343080" y="4419720"/>
            <a:ext cx="8343720" cy="147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1" lang="en-US" sz="1800" u="none" cap="none" strike="noStrike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Primary Key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field that uniquely identifies a tuple (a super key is a set of fields)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359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1" lang="en-US" sz="1800" u="none" cap="none" strike="noStrike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key in one relation refers to a primary key of another relation.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3"/>
          <p:cNvSpPr txBox="1"/>
          <p:nvPr>
            <p:ph idx="4294967295"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SQL: Creating Relations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3"/>
          <p:cNvSpPr txBox="1"/>
          <p:nvPr>
            <p:ph idx="4294967295" type="body"/>
          </p:nvPr>
        </p:nvSpPr>
        <p:spPr>
          <a:xfrm>
            <a:off x="457200" y="1983240"/>
            <a:ext cx="336636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</a:t>
            </a:r>
            <a:r>
              <a:rPr b="0" i="0" lang="en-US" sz="20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Students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relation: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3"/>
          <p:cNvSpPr/>
          <p:nvPr/>
        </p:nvSpPr>
        <p:spPr>
          <a:xfrm>
            <a:off x="4876920" y="1983240"/>
            <a:ext cx="336636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</a:t>
            </a:r>
            <a:r>
              <a:rPr b="0" i="0" lang="en-US" sz="20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Enrolled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relation: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3"/>
          <p:cNvSpPr/>
          <p:nvPr/>
        </p:nvSpPr>
        <p:spPr>
          <a:xfrm>
            <a:off x="600480" y="2437200"/>
            <a:ext cx="2978280" cy="2864880"/>
          </a:xfrm>
          <a:prstGeom prst="rect">
            <a:avLst/>
          </a:prstGeom>
          <a:noFill/>
          <a:ln cap="flat" cmpd="sng" w="26425">
            <a:solidFill>
              <a:srgbClr val="3185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 Students (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sid CHAR(20),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name CHAR(20),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login CHAR(20),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SSN CHAR(12),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gpa FLOAT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PRIMARY KEY(sid),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UNIQUE (SSN)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3"/>
          <p:cNvSpPr/>
          <p:nvPr/>
        </p:nvSpPr>
        <p:spPr>
          <a:xfrm>
            <a:off x="5070600" y="2437200"/>
            <a:ext cx="3387600" cy="2820600"/>
          </a:xfrm>
          <a:prstGeom prst="rect">
            <a:avLst/>
          </a:prstGeom>
          <a:noFill/>
          <a:ln cap="flat" cmpd="sng" w="26425">
            <a:solidFill>
              <a:srgbClr val="3185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 Enrolled (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sid CHAR(20),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cid CHAR(20),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grade FLOAT,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PRIMARY KEY (sid,cid),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FOREIGN KEY (sid)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4"/>
          <p:cNvSpPr txBox="1"/>
          <p:nvPr>
            <p:ph idx="4294967295"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Basic SQL Query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4"/>
          <p:cNvSpPr/>
          <p:nvPr/>
        </p:nvSpPr>
        <p:spPr>
          <a:xfrm>
            <a:off x="3270600" y="2538000"/>
            <a:ext cx="5852520" cy="216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SELECT  </a:t>
            </a: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en-US" sz="27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target-list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FROM   		       </a:t>
            </a: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relation-list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       qualification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ORDER BY 	       </a:t>
            </a: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fields(s) </a:t>
            </a:r>
            <a:r>
              <a:rPr b="0" i="0" lang="en-US" sz="27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DESC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LIMIT</a:t>
            </a: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       num_rows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4"/>
          <p:cNvSpPr/>
          <p:nvPr/>
        </p:nvSpPr>
        <p:spPr>
          <a:xfrm>
            <a:off x="1647000" y="3054240"/>
            <a:ext cx="1386720" cy="29952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of relations 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4"/>
          <p:cNvSpPr/>
          <p:nvPr/>
        </p:nvSpPr>
        <p:spPr>
          <a:xfrm>
            <a:off x="877680" y="2634840"/>
            <a:ext cx="2156040" cy="29952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Selecting fields of interest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4"/>
          <p:cNvSpPr/>
          <p:nvPr/>
        </p:nvSpPr>
        <p:spPr>
          <a:xfrm>
            <a:off x="406440" y="3413880"/>
            <a:ext cx="2627280" cy="29952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Discard tuples that fail condition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4"/>
          <p:cNvSpPr/>
          <p:nvPr/>
        </p:nvSpPr>
        <p:spPr>
          <a:xfrm>
            <a:off x="1243080" y="3874320"/>
            <a:ext cx="1790640" cy="29952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tuples in result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4"/>
          <p:cNvSpPr/>
          <p:nvPr/>
        </p:nvSpPr>
        <p:spPr>
          <a:xfrm>
            <a:off x="204480" y="4275360"/>
            <a:ext cx="2829240" cy="29952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number of tuples in the result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4"/>
          <p:cNvSpPr/>
          <p:nvPr/>
        </p:nvSpPr>
        <p:spPr>
          <a:xfrm>
            <a:off x="6584040" y="1919160"/>
            <a:ext cx="2079000" cy="29952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duplicate tuples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5" name="Google Shape;605;p24"/>
          <p:cNvCxnSpPr/>
          <p:nvPr/>
        </p:nvCxnSpPr>
        <p:spPr>
          <a:xfrm flipH="1">
            <a:off x="6314040" y="2197800"/>
            <a:ext cx="375120" cy="281160"/>
          </a:xfrm>
          <a:prstGeom prst="straightConnector1">
            <a:avLst/>
          </a:prstGeom>
          <a:noFill/>
          <a:ln cap="flat" cmpd="sng" w="9525">
            <a:solidFill>
              <a:srgbClr val="76923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06" name="Google Shape;606;p24"/>
          <p:cNvSpPr/>
          <p:nvPr/>
        </p:nvSpPr>
        <p:spPr>
          <a:xfrm>
            <a:off x="11079360" y="2861280"/>
            <a:ext cx="184320" cy="299520"/>
          </a:xfrm>
          <a:prstGeom prst="rect">
            <a:avLst/>
          </a:prstGeom>
          <a:noFill/>
          <a:ln cap="flat" cmpd="sng" w="9525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7" name="Google Shape;607;p24"/>
          <p:cNvCxnSpPr/>
          <p:nvPr/>
        </p:nvCxnSpPr>
        <p:spPr>
          <a:xfrm>
            <a:off x="2984400" y="3200760"/>
            <a:ext cx="286560" cy="360"/>
          </a:xfrm>
          <a:prstGeom prst="straightConnector1">
            <a:avLst/>
          </a:prstGeom>
          <a:noFill/>
          <a:ln cap="flat" cmpd="sng" w="9525">
            <a:solidFill>
              <a:srgbClr val="76923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8" name="Google Shape;608;p24"/>
          <p:cNvCxnSpPr/>
          <p:nvPr/>
        </p:nvCxnSpPr>
        <p:spPr>
          <a:xfrm>
            <a:off x="2984400" y="2773080"/>
            <a:ext cx="286560" cy="360"/>
          </a:xfrm>
          <a:prstGeom prst="straightConnector1">
            <a:avLst/>
          </a:prstGeom>
          <a:noFill/>
          <a:ln cap="flat" cmpd="sng" w="9525">
            <a:solidFill>
              <a:srgbClr val="76923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9" name="Google Shape;609;p24"/>
          <p:cNvCxnSpPr/>
          <p:nvPr/>
        </p:nvCxnSpPr>
        <p:spPr>
          <a:xfrm>
            <a:off x="2984400" y="3569400"/>
            <a:ext cx="286560" cy="360"/>
          </a:xfrm>
          <a:prstGeom prst="straightConnector1">
            <a:avLst/>
          </a:prstGeom>
          <a:noFill/>
          <a:ln cap="flat" cmpd="sng" w="9525">
            <a:solidFill>
              <a:srgbClr val="76923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0" name="Google Shape;610;p24"/>
          <p:cNvCxnSpPr/>
          <p:nvPr/>
        </p:nvCxnSpPr>
        <p:spPr>
          <a:xfrm>
            <a:off x="2984400" y="4012560"/>
            <a:ext cx="286560" cy="360"/>
          </a:xfrm>
          <a:prstGeom prst="straightConnector1">
            <a:avLst/>
          </a:prstGeom>
          <a:noFill/>
          <a:ln cap="flat" cmpd="sng" w="9525">
            <a:solidFill>
              <a:srgbClr val="76923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1" name="Google Shape;611;p24"/>
          <p:cNvCxnSpPr/>
          <p:nvPr/>
        </p:nvCxnSpPr>
        <p:spPr>
          <a:xfrm>
            <a:off x="2984400" y="4413600"/>
            <a:ext cx="286560" cy="360"/>
          </a:xfrm>
          <a:prstGeom prst="straightConnector1">
            <a:avLst/>
          </a:prstGeom>
          <a:noFill/>
          <a:ln cap="flat" cmpd="sng" w="9525">
            <a:solidFill>
              <a:srgbClr val="76923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12" name="Google Shape;612;p24"/>
          <p:cNvSpPr/>
          <p:nvPr/>
        </p:nvSpPr>
        <p:spPr>
          <a:xfrm>
            <a:off x="1697040" y="5215320"/>
            <a:ext cx="572652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actually happens when you write a SQL query?? Well, the query is optimized before execution… but we still should try to write efficient queries. 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5"/>
          <p:cNvSpPr txBox="1"/>
          <p:nvPr>
            <p:ph idx="4294967295" type="title"/>
          </p:nvPr>
        </p:nvSpPr>
        <p:spPr>
          <a:xfrm>
            <a:off x="457920" y="462960"/>
            <a:ext cx="8229240" cy="74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5"/>
          <p:cNvSpPr/>
          <p:nvPr/>
        </p:nvSpPr>
        <p:spPr>
          <a:xfrm>
            <a:off x="1011960" y="3264480"/>
            <a:ext cx="1090800" cy="299520"/>
          </a:xfrm>
          <a:prstGeom prst="rect">
            <a:avLst/>
          </a:prstGeom>
          <a:noFill/>
          <a:ln cap="flat" cmpd="sng" w="9525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Sailors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5"/>
          <p:cNvSpPr/>
          <p:nvPr/>
        </p:nvSpPr>
        <p:spPr>
          <a:xfrm>
            <a:off x="6733800" y="3247920"/>
            <a:ext cx="1090800" cy="299520"/>
          </a:xfrm>
          <a:prstGeom prst="rect">
            <a:avLst/>
          </a:prstGeom>
          <a:noFill/>
          <a:ln cap="flat" cmpd="sng" w="9525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Reserves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25"/>
          <p:cNvSpPr/>
          <p:nvPr/>
        </p:nvSpPr>
        <p:spPr>
          <a:xfrm>
            <a:off x="3152880" y="4500720"/>
            <a:ext cx="1090800" cy="299520"/>
          </a:xfrm>
          <a:prstGeom prst="rect">
            <a:avLst/>
          </a:prstGeom>
          <a:noFill/>
          <a:ln cap="flat" cmpd="sng" w="9525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Boats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5"/>
          <p:cNvSpPr/>
          <p:nvPr/>
        </p:nvSpPr>
        <p:spPr>
          <a:xfrm>
            <a:off x="549000" y="1797120"/>
            <a:ext cx="1124280" cy="354960"/>
          </a:xfrm>
          <a:prstGeom prst="ellipse">
            <a:avLst/>
          </a:prstGeom>
          <a:noFill/>
          <a:ln cap="flat" cmpd="sng" w="26425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sname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5"/>
          <p:cNvSpPr/>
          <p:nvPr/>
        </p:nvSpPr>
        <p:spPr>
          <a:xfrm>
            <a:off x="1835640" y="1797120"/>
            <a:ext cx="1124280" cy="354960"/>
          </a:xfrm>
          <a:prstGeom prst="ellipse">
            <a:avLst/>
          </a:prstGeom>
          <a:noFill/>
          <a:ln cap="flat" cmpd="sng" w="26425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rating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5"/>
          <p:cNvSpPr/>
          <p:nvPr/>
        </p:nvSpPr>
        <p:spPr>
          <a:xfrm>
            <a:off x="21240" y="2550600"/>
            <a:ext cx="1124280" cy="354960"/>
          </a:xfrm>
          <a:prstGeom prst="ellipse">
            <a:avLst/>
          </a:prstGeom>
          <a:noFill/>
          <a:ln cap="flat" cmpd="sng" w="26425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sid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5"/>
          <p:cNvSpPr/>
          <p:nvPr/>
        </p:nvSpPr>
        <p:spPr>
          <a:xfrm>
            <a:off x="2425320" y="2583360"/>
            <a:ext cx="1124280" cy="354960"/>
          </a:xfrm>
          <a:prstGeom prst="ellipse">
            <a:avLst/>
          </a:prstGeom>
          <a:noFill/>
          <a:ln cap="flat" cmpd="sng" w="26425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5" name="Google Shape;625;p25"/>
          <p:cNvCxnSpPr>
            <a:stCxn id="623" idx="4"/>
            <a:endCxn id="618" idx="0"/>
          </p:cNvCxnSpPr>
          <p:nvPr/>
        </p:nvCxnSpPr>
        <p:spPr>
          <a:xfrm>
            <a:off x="583380" y="2905560"/>
            <a:ext cx="974100" cy="358800"/>
          </a:xfrm>
          <a:prstGeom prst="straightConnector1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6" name="Google Shape;626;p25"/>
          <p:cNvCxnSpPr>
            <a:stCxn id="621" idx="4"/>
            <a:endCxn id="618" idx="0"/>
          </p:cNvCxnSpPr>
          <p:nvPr/>
        </p:nvCxnSpPr>
        <p:spPr>
          <a:xfrm>
            <a:off x="1111140" y="2152080"/>
            <a:ext cx="446100" cy="1112400"/>
          </a:xfrm>
          <a:prstGeom prst="straightConnector1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7" name="Google Shape;627;p25"/>
          <p:cNvCxnSpPr>
            <a:stCxn id="622" idx="4"/>
            <a:endCxn id="618" idx="0"/>
          </p:cNvCxnSpPr>
          <p:nvPr/>
        </p:nvCxnSpPr>
        <p:spPr>
          <a:xfrm flipH="1">
            <a:off x="1557480" y="2152080"/>
            <a:ext cx="840300" cy="1112400"/>
          </a:xfrm>
          <a:prstGeom prst="straightConnector1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8" name="Google Shape;628;p25"/>
          <p:cNvCxnSpPr>
            <a:stCxn id="624" idx="2"/>
            <a:endCxn id="618" idx="0"/>
          </p:cNvCxnSpPr>
          <p:nvPr/>
        </p:nvCxnSpPr>
        <p:spPr>
          <a:xfrm flipH="1">
            <a:off x="1557420" y="2760840"/>
            <a:ext cx="867900" cy="503700"/>
          </a:xfrm>
          <a:prstGeom prst="straightConnector1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9" name="Google Shape;629;p25"/>
          <p:cNvSpPr/>
          <p:nvPr/>
        </p:nvSpPr>
        <p:spPr>
          <a:xfrm>
            <a:off x="4887000" y="5369400"/>
            <a:ext cx="1124280" cy="354960"/>
          </a:xfrm>
          <a:prstGeom prst="ellipse">
            <a:avLst/>
          </a:prstGeom>
          <a:noFill/>
          <a:ln cap="flat" cmpd="sng" w="26425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25"/>
          <p:cNvSpPr/>
          <p:nvPr/>
        </p:nvSpPr>
        <p:spPr>
          <a:xfrm>
            <a:off x="6716880" y="1723320"/>
            <a:ext cx="1124280" cy="354960"/>
          </a:xfrm>
          <a:prstGeom prst="ellipse">
            <a:avLst/>
          </a:prstGeom>
          <a:noFill/>
          <a:ln cap="flat" cmpd="sng" w="26425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bid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25"/>
          <p:cNvSpPr/>
          <p:nvPr/>
        </p:nvSpPr>
        <p:spPr>
          <a:xfrm>
            <a:off x="7868880" y="2387880"/>
            <a:ext cx="1124280" cy="354960"/>
          </a:xfrm>
          <a:prstGeom prst="ellipse">
            <a:avLst/>
          </a:prstGeom>
          <a:noFill/>
          <a:ln cap="flat" cmpd="sng" w="26425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day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25"/>
          <p:cNvSpPr/>
          <p:nvPr/>
        </p:nvSpPr>
        <p:spPr>
          <a:xfrm>
            <a:off x="1557720" y="5360400"/>
            <a:ext cx="1124280" cy="354960"/>
          </a:xfrm>
          <a:prstGeom prst="ellipse">
            <a:avLst/>
          </a:prstGeom>
          <a:noFill/>
          <a:ln cap="flat" cmpd="sng" w="26425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bid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25"/>
          <p:cNvSpPr/>
          <p:nvPr/>
        </p:nvSpPr>
        <p:spPr>
          <a:xfrm>
            <a:off x="3085560" y="5369400"/>
            <a:ext cx="1124280" cy="354960"/>
          </a:xfrm>
          <a:prstGeom prst="ellipse">
            <a:avLst/>
          </a:prstGeom>
          <a:noFill/>
          <a:ln cap="flat" cmpd="sng" w="26425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bname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25"/>
          <p:cNvSpPr/>
          <p:nvPr/>
        </p:nvSpPr>
        <p:spPr>
          <a:xfrm>
            <a:off x="5592240" y="2421360"/>
            <a:ext cx="1124280" cy="354960"/>
          </a:xfrm>
          <a:prstGeom prst="ellipse">
            <a:avLst/>
          </a:prstGeom>
          <a:noFill/>
          <a:ln cap="flat" cmpd="sng" w="26425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sid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5" name="Google Shape;635;p25"/>
          <p:cNvCxnSpPr>
            <a:stCxn id="620" idx="2"/>
            <a:endCxn id="632" idx="0"/>
          </p:cNvCxnSpPr>
          <p:nvPr/>
        </p:nvCxnSpPr>
        <p:spPr>
          <a:xfrm flipH="1">
            <a:off x="2119980" y="4800240"/>
            <a:ext cx="1578300" cy="560100"/>
          </a:xfrm>
          <a:prstGeom prst="straightConnector1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6" name="Google Shape;636;p25"/>
          <p:cNvCxnSpPr>
            <a:stCxn id="620" idx="2"/>
            <a:endCxn id="633" idx="0"/>
          </p:cNvCxnSpPr>
          <p:nvPr/>
        </p:nvCxnSpPr>
        <p:spPr>
          <a:xfrm flipH="1">
            <a:off x="3647580" y="4800240"/>
            <a:ext cx="50700" cy="569100"/>
          </a:xfrm>
          <a:prstGeom prst="straightConnector1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7" name="Google Shape;637;p25"/>
          <p:cNvCxnSpPr>
            <a:stCxn id="620" idx="2"/>
            <a:endCxn id="629" idx="0"/>
          </p:cNvCxnSpPr>
          <p:nvPr/>
        </p:nvCxnSpPr>
        <p:spPr>
          <a:xfrm>
            <a:off x="3698280" y="4800240"/>
            <a:ext cx="1750800" cy="569100"/>
          </a:xfrm>
          <a:prstGeom prst="straightConnector1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8" name="Google Shape;638;p25"/>
          <p:cNvSpPr/>
          <p:nvPr/>
        </p:nvSpPr>
        <p:spPr>
          <a:xfrm>
            <a:off x="3550320" y="3030120"/>
            <a:ext cx="1735920" cy="763560"/>
          </a:xfrm>
          <a:prstGeom prst="diamond">
            <a:avLst/>
          </a:prstGeom>
          <a:noFill/>
          <a:ln cap="flat" cmpd="sng" w="26425">
            <a:solidFill>
              <a:srgbClr val="8064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reserves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9" name="Google Shape;639;p25"/>
          <p:cNvCxnSpPr>
            <a:stCxn id="634" idx="4"/>
            <a:endCxn id="619" idx="0"/>
          </p:cNvCxnSpPr>
          <p:nvPr/>
        </p:nvCxnSpPr>
        <p:spPr>
          <a:xfrm>
            <a:off x="6154380" y="2776320"/>
            <a:ext cx="1124700" cy="471600"/>
          </a:xfrm>
          <a:prstGeom prst="straightConnector1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0" name="Google Shape;640;p25"/>
          <p:cNvCxnSpPr>
            <a:stCxn id="630" idx="4"/>
            <a:endCxn id="619" idx="0"/>
          </p:cNvCxnSpPr>
          <p:nvPr/>
        </p:nvCxnSpPr>
        <p:spPr>
          <a:xfrm>
            <a:off x="7279020" y="2078280"/>
            <a:ext cx="300" cy="1169700"/>
          </a:xfrm>
          <a:prstGeom prst="straightConnector1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1" name="Google Shape;641;p25"/>
          <p:cNvCxnSpPr>
            <a:stCxn id="631" idx="4"/>
            <a:endCxn id="619" idx="0"/>
          </p:cNvCxnSpPr>
          <p:nvPr/>
        </p:nvCxnSpPr>
        <p:spPr>
          <a:xfrm flipH="1">
            <a:off x="7279320" y="2742840"/>
            <a:ext cx="1151700" cy="505200"/>
          </a:xfrm>
          <a:prstGeom prst="straightConnector1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2" name="Google Shape;642;p25"/>
          <p:cNvCxnSpPr>
            <a:stCxn id="618" idx="3"/>
            <a:endCxn id="638" idx="1"/>
          </p:cNvCxnSpPr>
          <p:nvPr/>
        </p:nvCxnSpPr>
        <p:spPr>
          <a:xfrm flipH="1" rot="10800000">
            <a:off x="2102760" y="3411840"/>
            <a:ext cx="1447500" cy="2400"/>
          </a:xfrm>
          <a:prstGeom prst="straightConnector1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3" name="Google Shape;643;p25"/>
          <p:cNvCxnSpPr>
            <a:stCxn id="638" idx="3"/>
            <a:endCxn id="619" idx="1"/>
          </p:cNvCxnSpPr>
          <p:nvPr/>
        </p:nvCxnSpPr>
        <p:spPr>
          <a:xfrm flipH="1" rot="10800000">
            <a:off x="5286240" y="3397800"/>
            <a:ext cx="1447500" cy="14100"/>
          </a:xfrm>
          <a:prstGeom prst="straightConnector1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4" name="Google Shape;644;p25"/>
          <p:cNvSpPr/>
          <p:nvPr/>
        </p:nvSpPr>
        <p:spPr>
          <a:xfrm>
            <a:off x="6473520" y="4258800"/>
            <a:ext cx="1827360" cy="763560"/>
          </a:xfrm>
          <a:prstGeom prst="diamond">
            <a:avLst/>
          </a:prstGeom>
          <a:noFill/>
          <a:ln cap="flat" cmpd="sng" w="26425">
            <a:solidFill>
              <a:srgbClr val="8064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reserved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5" name="Google Shape;645;p25"/>
          <p:cNvCxnSpPr>
            <a:stCxn id="620" idx="3"/>
            <a:endCxn id="644" idx="1"/>
          </p:cNvCxnSpPr>
          <p:nvPr/>
        </p:nvCxnSpPr>
        <p:spPr>
          <a:xfrm flipH="1" rot="10800000">
            <a:off x="4243680" y="4640580"/>
            <a:ext cx="2229900" cy="99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6" name="Google Shape;646;p25"/>
          <p:cNvCxnSpPr>
            <a:stCxn id="644" idx="0"/>
            <a:endCxn id="619" idx="2"/>
          </p:cNvCxnSpPr>
          <p:nvPr/>
        </p:nvCxnSpPr>
        <p:spPr>
          <a:xfrm flipH="1" rot="5400000">
            <a:off x="6977550" y="3849150"/>
            <a:ext cx="711300" cy="108000"/>
          </a:xfrm>
          <a:prstGeom prst="bentConnector3">
            <a:avLst>
              <a:gd fmla="val 49928" name="adj1"/>
            </a:avLst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6"/>
          <p:cNvSpPr txBox="1"/>
          <p:nvPr>
            <p:ph idx="4294967295"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Visualizing Query Evaluation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26"/>
          <p:cNvSpPr/>
          <p:nvPr/>
        </p:nvSpPr>
        <p:spPr>
          <a:xfrm>
            <a:off x="457200" y="2057400"/>
            <a:ext cx="8167320" cy="1338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SELECT 	</a:t>
            </a: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sname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FROM   	</a:t>
            </a: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Sailors, Reserves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Sailors.sid = Reserves.sid AND bid=103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3" name="Google Shape;653;p26"/>
          <p:cNvCxnSpPr>
            <a:stCxn id="654" idx="0"/>
            <a:endCxn id="655" idx="2"/>
          </p:cNvCxnSpPr>
          <p:nvPr/>
        </p:nvCxnSpPr>
        <p:spPr>
          <a:xfrm rot="10800000">
            <a:off x="466680" y="4861320"/>
            <a:ext cx="2377500" cy="962400"/>
          </a:xfrm>
          <a:prstGeom prst="straightConnector1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54" name="Google Shape;654;p26"/>
          <p:cNvSpPr/>
          <p:nvPr/>
        </p:nvSpPr>
        <p:spPr>
          <a:xfrm>
            <a:off x="1251720" y="5823720"/>
            <a:ext cx="3184920" cy="29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 condition: are these the same sid?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56" name="Google Shape;656;p26"/>
          <p:cNvGraphicFramePr/>
          <p:nvPr/>
        </p:nvGraphicFramePr>
        <p:xfrm>
          <a:off x="169920" y="3750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{1B573983-A3A2-42F2-A69B-3C94F921DA0E}</a:tableStyleId>
              </a:tblPr>
              <a:tblGrid>
                <a:gridCol w="612725"/>
                <a:gridCol w="776875"/>
                <a:gridCol w="729350"/>
                <a:gridCol w="675350"/>
              </a:tblGrid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Sid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rating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age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Dustin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Lubber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55.5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95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Bob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63.5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7" name="Google Shape;657;p26"/>
          <p:cNvGraphicFramePr/>
          <p:nvPr/>
        </p:nvGraphicFramePr>
        <p:xfrm>
          <a:off x="6710760" y="3760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{1B573983-A3A2-42F2-A69B-3C94F921DA0E}</a:tableStyleId>
              </a:tblPr>
              <a:tblGrid>
                <a:gridCol w="657000"/>
                <a:gridCol w="735125"/>
                <a:gridCol w="879850"/>
              </a:tblGrid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sid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bid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day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10/10/96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95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103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11/12/96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sz="2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sz="2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sz="2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  <p:sp>
        <p:nvSpPr>
          <p:cNvPr id="658" name="Google Shape;658;p26"/>
          <p:cNvSpPr/>
          <p:nvPr/>
        </p:nvSpPr>
        <p:spPr>
          <a:xfrm>
            <a:off x="169920" y="3483720"/>
            <a:ext cx="713520" cy="29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Sailors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26"/>
          <p:cNvSpPr/>
          <p:nvPr/>
        </p:nvSpPr>
        <p:spPr>
          <a:xfrm>
            <a:off x="6649200" y="3483720"/>
            <a:ext cx="915120" cy="29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Reserves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60" name="Google Shape;660;p26"/>
          <p:cNvGraphicFramePr/>
          <p:nvPr/>
        </p:nvGraphicFramePr>
        <p:xfrm>
          <a:off x="3724920" y="3724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{1B573983-A3A2-42F2-A69B-3C94F921DA0E}</a:tableStyleId>
              </a:tblPr>
              <a:tblGrid>
                <a:gridCol w="675725"/>
                <a:gridCol w="1047250"/>
                <a:gridCol w="613800"/>
              </a:tblGrid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bid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bname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color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SinkRise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blue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102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SinkRise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red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103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Clipper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green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104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Marine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red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  <p:sp>
        <p:nvSpPr>
          <p:cNvPr id="661" name="Google Shape;661;p26"/>
          <p:cNvSpPr/>
          <p:nvPr/>
        </p:nvSpPr>
        <p:spPr>
          <a:xfrm>
            <a:off x="3663360" y="3483720"/>
            <a:ext cx="626760" cy="29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Boats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26"/>
          <p:cNvSpPr/>
          <p:nvPr/>
        </p:nvSpPr>
        <p:spPr>
          <a:xfrm>
            <a:off x="133200" y="4589280"/>
            <a:ext cx="667080" cy="272160"/>
          </a:xfrm>
          <a:prstGeom prst="rect">
            <a:avLst/>
          </a:prstGeom>
          <a:noFill/>
          <a:ln cap="flat" cmpd="sng" w="26425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2" name="Google Shape;662;p26"/>
          <p:cNvCxnSpPr>
            <a:stCxn id="654" idx="0"/>
            <a:endCxn id="663" idx="1"/>
          </p:cNvCxnSpPr>
          <p:nvPr/>
        </p:nvCxnSpPr>
        <p:spPr>
          <a:xfrm flipH="1" rot="10800000">
            <a:off x="2844180" y="4452720"/>
            <a:ext cx="3877500" cy="1371000"/>
          </a:xfrm>
          <a:prstGeom prst="straightConnector1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63" name="Google Shape;663;p26"/>
          <p:cNvSpPr/>
          <p:nvPr/>
        </p:nvSpPr>
        <p:spPr>
          <a:xfrm>
            <a:off x="6721560" y="4316760"/>
            <a:ext cx="667080" cy="272160"/>
          </a:xfrm>
          <a:prstGeom prst="rect">
            <a:avLst/>
          </a:prstGeom>
          <a:noFill/>
          <a:ln cap="flat" cmpd="sng" w="26425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26"/>
          <p:cNvSpPr/>
          <p:nvPr/>
        </p:nvSpPr>
        <p:spPr>
          <a:xfrm>
            <a:off x="7381440" y="4321440"/>
            <a:ext cx="667080" cy="272160"/>
          </a:xfrm>
          <a:prstGeom prst="rect">
            <a:avLst/>
          </a:prstGeom>
          <a:noFill/>
          <a:ln cap="flat" cmpd="sng" w="26425">
            <a:solidFill>
              <a:srgbClr val="9BBB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26"/>
          <p:cNvSpPr/>
          <p:nvPr/>
        </p:nvSpPr>
        <p:spPr>
          <a:xfrm>
            <a:off x="7556040" y="5319720"/>
            <a:ext cx="1540440" cy="29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this bid=103? 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6" name="Google Shape;666;p26"/>
          <p:cNvCxnSpPr/>
          <p:nvPr/>
        </p:nvCxnSpPr>
        <p:spPr>
          <a:xfrm rot="10800000">
            <a:off x="7715160" y="4521960"/>
            <a:ext cx="395640" cy="840240"/>
          </a:xfrm>
          <a:prstGeom prst="straightConnector1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7"/>
          <p:cNvSpPr txBox="1"/>
          <p:nvPr>
            <p:ph idx="4294967295" type="title"/>
          </p:nvPr>
        </p:nvSpPr>
        <p:spPr>
          <a:xfrm>
            <a:off x="331560" y="705600"/>
            <a:ext cx="8229240" cy="74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Relation Instances 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72" name="Google Shape;672;p27"/>
          <p:cNvGraphicFramePr/>
          <p:nvPr/>
        </p:nvGraphicFramePr>
        <p:xfrm>
          <a:off x="169560" y="24487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{1B573983-A3A2-42F2-A69B-3C94F921DA0E}</a:tableStyleId>
              </a:tblPr>
              <a:tblGrid>
                <a:gridCol w="612725"/>
                <a:gridCol w="776875"/>
                <a:gridCol w="729350"/>
                <a:gridCol w="675350"/>
              </a:tblGrid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Sid v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rating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age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Dustin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Lubber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55.5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95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Bob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63.5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3" name="Google Shape;673;p27"/>
          <p:cNvGraphicFramePr/>
          <p:nvPr/>
        </p:nvGraphicFramePr>
        <p:xfrm>
          <a:off x="6710400" y="245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{1B573983-A3A2-42F2-A69B-3C94F921DA0E}</a:tableStyleId>
              </a:tblPr>
              <a:tblGrid>
                <a:gridCol w="657000"/>
                <a:gridCol w="735125"/>
                <a:gridCol w="879850"/>
              </a:tblGrid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sid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bid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day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10/10/96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95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103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11/12/96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  <p:sp>
        <p:nvSpPr>
          <p:cNvPr id="674" name="Google Shape;674;p27"/>
          <p:cNvSpPr/>
          <p:nvPr/>
        </p:nvSpPr>
        <p:spPr>
          <a:xfrm>
            <a:off x="169560" y="2181960"/>
            <a:ext cx="713520" cy="29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Sailors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27"/>
          <p:cNvSpPr/>
          <p:nvPr/>
        </p:nvSpPr>
        <p:spPr>
          <a:xfrm>
            <a:off x="6648840" y="2181960"/>
            <a:ext cx="915120" cy="29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Reserves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76" name="Google Shape;676;p27"/>
          <p:cNvGraphicFramePr/>
          <p:nvPr/>
        </p:nvGraphicFramePr>
        <p:xfrm>
          <a:off x="3724560" y="245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{1B573983-A3A2-42F2-A69B-3C94F921DA0E}</a:tableStyleId>
              </a:tblPr>
              <a:tblGrid>
                <a:gridCol w="675725"/>
                <a:gridCol w="1047250"/>
                <a:gridCol w="613800"/>
              </a:tblGrid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bid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color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SinkRise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blue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102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red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Clipper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green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104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Marine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red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  <p:sp>
        <p:nvSpPr>
          <p:cNvPr id="677" name="Google Shape;677;p27"/>
          <p:cNvSpPr/>
          <p:nvPr/>
        </p:nvSpPr>
        <p:spPr>
          <a:xfrm>
            <a:off x="3663000" y="2181960"/>
            <a:ext cx="626760" cy="29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Boats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78" name="Google Shape;678;p27"/>
          <p:cNvGraphicFramePr/>
          <p:nvPr/>
        </p:nvGraphicFramePr>
        <p:xfrm>
          <a:off x="169920" y="2454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{1B573983-A3A2-42F2-A69B-3C94F921DA0E}</a:tableStyleId>
              </a:tblPr>
              <a:tblGrid>
                <a:gridCol w="612725"/>
                <a:gridCol w="776875"/>
                <a:gridCol w="729350"/>
                <a:gridCol w="675350"/>
              </a:tblGrid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Sid v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rating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age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Dustin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Lubber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55.5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95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Bob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63.5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9" name="Google Shape;679;p27"/>
          <p:cNvGraphicFramePr/>
          <p:nvPr/>
        </p:nvGraphicFramePr>
        <p:xfrm>
          <a:off x="6710760" y="2464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{1B573983-A3A2-42F2-A69B-3C94F921DA0E}</a:tableStyleId>
              </a:tblPr>
              <a:tblGrid>
                <a:gridCol w="657000"/>
                <a:gridCol w="735125"/>
                <a:gridCol w="879850"/>
              </a:tblGrid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sid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bid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day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10/10/96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95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103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11/12/96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sz="2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sz="2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sz="2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  <p:sp>
        <p:nvSpPr>
          <p:cNvPr id="680" name="Google Shape;680;p27"/>
          <p:cNvSpPr/>
          <p:nvPr/>
        </p:nvSpPr>
        <p:spPr>
          <a:xfrm>
            <a:off x="169920" y="2187720"/>
            <a:ext cx="713520" cy="29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Sailors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27"/>
          <p:cNvSpPr/>
          <p:nvPr/>
        </p:nvSpPr>
        <p:spPr>
          <a:xfrm>
            <a:off x="6649200" y="2187720"/>
            <a:ext cx="915120" cy="29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Reserves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82" name="Google Shape;682;p27"/>
          <p:cNvGraphicFramePr/>
          <p:nvPr/>
        </p:nvGraphicFramePr>
        <p:xfrm>
          <a:off x="3724920" y="2464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{1B573983-A3A2-42F2-A69B-3C94F921DA0E}</a:tableStyleId>
              </a:tblPr>
              <a:tblGrid>
                <a:gridCol w="675725"/>
                <a:gridCol w="1047250"/>
                <a:gridCol w="613800"/>
              </a:tblGrid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bid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bname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color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SinkRise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blue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102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SinkRise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red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103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Clipper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green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104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Marine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red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  <p:sp>
        <p:nvSpPr>
          <p:cNvPr id="683" name="Google Shape;683;p27"/>
          <p:cNvSpPr/>
          <p:nvPr/>
        </p:nvSpPr>
        <p:spPr>
          <a:xfrm>
            <a:off x="3663360" y="2187720"/>
            <a:ext cx="626760" cy="29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Boats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8"/>
          <p:cNvSpPr txBox="1"/>
          <p:nvPr>
            <p:ph idx="4294967295"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Range Variables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28"/>
          <p:cNvSpPr txBox="1"/>
          <p:nvPr>
            <p:ph idx="4294967295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associate “range variables” with the relations in the FROM clause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Saves writing, makes queries easier to understand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 an alias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Needed when ambiguity could arise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if the same relation used multiple times in the same FROM clause  (called self-join)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28"/>
          <p:cNvSpPr/>
          <p:nvPr/>
        </p:nvSpPr>
        <p:spPr>
          <a:xfrm>
            <a:off x="1901520" y="4660200"/>
            <a:ext cx="5870880" cy="119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SELECT 	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sname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FROM   	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Sailors </a:t>
            </a:r>
            <a:r>
              <a:rPr b="0" i="0" lang="en-US" sz="24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Reserves </a:t>
            </a:r>
            <a:r>
              <a:rPr b="0" i="0" lang="en-US" sz="24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0" i="0" lang="en-US" sz="24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.sid = </a:t>
            </a:r>
            <a:r>
              <a:rPr b="0" i="0" lang="en-US" sz="24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.sid;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28"/>
          <p:cNvSpPr/>
          <p:nvPr/>
        </p:nvSpPr>
        <p:spPr>
          <a:xfrm>
            <a:off x="592920" y="6144480"/>
            <a:ext cx="4951800" cy="29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QUERY: Find all the Sailors who have reserved at least 1 boat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9"/>
          <p:cNvSpPr txBox="1"/>
          <p:nvPr>
            <p:ph idx="4294967295"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Range Variables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29"/>
          <p:cNvSpPr txBox="1"/>
          <p:nvPr>
            <p:ph idx="4294967295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where range variables are required (self-join example)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29"/>
          <p:cNvSpPr/>
          <p:nvPr/>
        </p:nvSpPr>
        <p:spPr>
          <a:xfrm>
            <a:off x="607320" y="2812680"/>
            <a:ext cx="8079120" cy="1073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SELECT 	</a:t>
            </a:r>
            <a:r>
              <a:rPr b="1" i="0" lang="en-US" sz="21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S1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.sname, </a:t>
            </a:r>
            <a:r>
              <a:rPr b="1" i="0" lang="en-US" sz="21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S1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.age, </a:t>
            </a:r>
            <a:r>
              <a:rPr b="1" i="0" lang="en-US" sz="21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S2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.name, </a:t>
            </a:r>
            <a:r>
              <a:rPr b="1" i="0" lang="en-US" sz="21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S2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.age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FROM   	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Sailors </a:t>
            </a:r>
            <a:r>
              <a:rPr b="1" i="0" lang="en-US" sz="21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S1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Sailors </a:t>
            </a:r>
            <a:r>
              <a:rPr b="1" i="0" lang="en-US" sz="21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S2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1" i="0" lang="en-US" sz="21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S1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.age = </a:t>
            </a:r>
            <a:r>
              <a:rPr b="1" i="0" lang="en-US" sz="21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S2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.age </a:t>
            </a:r>
            <a:r>
              <a:rPr b="1" i="0" lang="en-US" sz="21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S1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.rating = </a:t>
            </a:r>
            <a:r>
              <a:rPr b="1" i="0" lang="en-US" sz="21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S2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.rating; 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29"/>
          <p:cNvSpPr/>
          <p:nvPr/>
        </p:nvSpPr>
        <p:spPr>
          <a:xfrm>
            <a:off x="2609280" y="5742720"/>
            <a:ext cx="640512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we are doing a self-join, we need to use the “Range Variables”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"/>
          <p:cNvSpPr txBox="1"/>
          <p:nvPr>
            <p:ph idx="4294967295"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Why Databases?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"/>
          <p:cNvSpPr txBox="1"/>
          <p:nvPr>
            <p:ph idx="4294967295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early days, database applications were built on top of 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file systems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Drawbacks of using file systems to store data: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Data redundancy and inconsistency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2" marL="73152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F81BD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file formations, duplication of information in different files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Difficulty in accessing data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2" marL="73152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F81BD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write a new program to carry out each new task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Data Isolation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multiple files and formats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Integrity problems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2" marL="73152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F81BD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Enforcing integrity constraints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2" marL="73152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F81BD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 / changing existing constraints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0"/>
          <p:cNvSpPr txBox="1"/>
          <p:nvPr>
            <p:ph idx="4294967295" type="title"/>
          </p:nvPr>
        </p:nvSpPr>
        <p:spPr>
          <a:xfrm>
            <a:off x="457200" y="478080"/>
            <a:ext cx="8229240" cy="74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NULL Values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30"/>
          <p:cNvSpPr txBox="1"/>
          <p:nvPr>
            <p:ph idx="4294967295" type="body"/>
          </p:nvPr>
        </p:nvSpPr>
        <p:spPr>
          <a:xfrm>
            <a:off x="457200" y="1346400"/>
            <a:ext cx="8229240" cy="3657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 values in a tuple are sometimes missing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Unknown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(e.g. a rating or grade has not been assigned)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Inapplicable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(e.g. no spouse’s name)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provides a special value </a:t>
            </a: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such situations.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presence of null complicates things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“rating &gt; 8” true or false when rating is null?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not possible to test for NULL values with comparison operators, such as =, &lt;, or &lt;&gt;.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 way: check if a value is not null using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IS NULL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30"/>
          <p:cNvSpPr/>
          <p:nvPr/>
        </p:nvSpPr>
        <p:spPr>
          <a:xfrm>
            <a:off x="4266360" y="5109120"/>
            <a:ext cx="4571640" cy="175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LastName, FirstName, Address 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    Persons</a:t>
            </a:r>
            <a:b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5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 Address </a:t>
            </a:r>
            <a:r>
              <a:rPr b="1" i="0" lang="en-US" sz="15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IS NULL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b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09" name="Google Shape;709;p30"/>
          <p:cNvGraphicFramePr/>
          <p:nvPr/>
        </p:nvGraphicFramePr>
        <p:xfrm>
          <a:off x="457200" y="5260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{1B573983-A3A2-42F2-A69B-3C94F921DA0E}</a:tableStyleId>
              </a:tblPr>
              <a:tblGrid>
                <a:gridCol w="1143000"/>
                <a:gridCol w="1154875"/>
                <a:gridCol w="1094750"/>
              </a:tblGrid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Lastname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FirstName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Address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Smith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Dustin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Hansen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Lubber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Patterson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Bob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1"/>
          <p:cNvSpPr txBox="1"/>
          <p:nvPr>
            <p:ph idx="4294967295"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Null Values – 3 Valued Logic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31"/>
          <p:cNvSpPr txBox="1"/>
          <p:nvPr>
            <p:ph idx="4294967295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need a 3-valued logic: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 : True, False, and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Unknown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17" name="Google Shape;717;p31"/>
          <p:cNvGraphicFramePr/>
          <p:nvPr/>
        </p:nvGraphicFramePr>
        <p:xfrm>
          <a:off x="860760" y="277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{1B573983-A3A2-42F2-A69B-3C94F921DA0E}</a:tableStyleId>
              </a:tblPr>
              <a:tblGrid>
                <a:gridCol w="1523875"/>
                <a:gridCol w="1523875"/>
                <a:gridCol w="1523875"/>
                <a:gridCol w="152387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Unknown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Unknown 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Unknown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8" name="Google Shape;718;p31"/>
          <p:cNvGraphicFramePr/>
          <p:nvPr/>
        </p:nvGraphicFramePr>
        <p:xfrm>
          <a:off x="860760" y="4830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{1B573983-A3A2-42F2-A69B-3C94F921DA0E}</a:tableStyleId>
              </a:tblPr>
              <a:tblGrid>
                <a:gridCol w="1523875"/>
                <a:gridCol w="1523875"/>
                <a:gridCol w="1523875"/>
                <a:gridCol w="152387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Unknown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Unknown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Unknown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2"/>
          <p:cNvSpPr txBox="1"/>
          <p:nvPr>
            <p:ph idx="4294967295"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Expressions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32"/>
          <p:cNvSpPr txBox="1"/>
          <p:nvPr>
            <p:ph idx="4294967295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use arithmetic expressions in SELECT clause (plus other calculations we’ll discuss later)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AS to provide column names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also have expressions in WHERE clause: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32"/>
          <p:cNvSpPr/>
          <p:nvPr/>
        </p:nvSpPr>
        <p:spPr>
          <a:xfrm>
            <a:off x="576720" y="3048120"/>
            <a:ext cx="7881480" cy="1061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1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0" i="0" lang="en-US" sz="21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.sname, </a:t>
            </a:r>
            <a:r>
              <a:rPr b="0" i="0" lang="en-US" sz="21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.rating %2 </a:t>
            </a:r>
            <a:r>
              <a:rPr b="1" i="0" lang="en-US" sz="21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evenOddRating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1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   	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Sailors </a:t>
            </a:r>
            <a:r>
              <a:rPr b="0" i="0" lang="en-US" sz="21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0" i="0" lang="en-US" sz="21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.age &gt;= 18; 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32"/>
          <p:cNvSpPr/>
          <p:nvPr/>
        </p:nvSpPr>
        <p:spPr>
          <a:xfrm>
            <a:off x="576720" y="5199480"/>
            <a:ext cx="7881480" cy="1061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1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0" i="0" lang="en-US" sz="21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S1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.sname as name1, </a:t>
            </a:r>
            <a:r>
              <a:rPr b="0" i="0" lang="en-US" sz="21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S2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.sname as name2 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1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   	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Sailors </a:t>
            </a:r>
            <a:r>
              <a:rPr b="0" i="0" lang="en-US" sz="21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S1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Sailors </a:t>
            </a:r>
            <a:r>
              <a:rPr b="0" i="0" lang="en-US" sz="21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S2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2*</a:t>
            </a:r>
            <a:r>
              <a:rPr b="0" i="0" lang="en-US" sz="21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S1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.rating &gt; </a:t>
            </a:r>
            <a:r>
              <a:rPr b="0" i="0" lang="en-US" sz="21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S2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.rating; 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3"/>
          <p:cNvSpPr txBox="1"/>
          <p:nvPr>
            <p:ph idx="4294967295" type="body"/>
          </p:nvPr>
        </p:nvSpPr>
        <p:spPr>
          <a:xfrm>
            <a:off x="344520" y="822600"/>
            <a:ext cx="8229240" cy="3657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1" i="0" lang="en-US" sz="2400" u="sng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sids of sailors who have reserved a red or green boat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33"/>
          <p:cNvSpPr/>
          <p:nvPr/>
        </p:nvSpPr>
        <p:spPr>
          <a:xfrm>
            <a:off x="1239120" y="2651400"/>
            <a:ext cx="721908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1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1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b="0" i="0" lang="en-US" sz="195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.sid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1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  	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Boats </a:t>
            </a:r>
            <a:r>
              <a:rPr b="0" i="0" lang="en-US" sz="195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Reserves </a:t>
            </a:r>
            <a:r>
              <a:rPr b="0" i="0" lang="en-US" sz="195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1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0" i="0" lang="en-US" sz="195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.bid = </a:t>
            </a:r>
            <a:r>
              <a:rPr b="0" i="0" lang="en-US" sz="195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.bid </a:t>
            </a:r>
            <a:r>
              <a:rPr b="1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 </a:t>
            </a:r>
            <a:r>
              <a:rPr b="0" i="0" lang="en-US" sz="195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.color=‘red’ </a:t>
            </a:r>
            <a:r>
              <a:rPr b="1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95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.color=‘green’; 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33"/>
          <p:cNvSpPr/>
          <p:nvPr/>
        </p:nvSpPr>
        <p:spPr>
          <a:xfrm>
            <a:off x="2972160" y="5074200"/>
            <a:ext cx="19411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this correct???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4"/>
          <p:cNvSpPr txBox="1"/>
          <p:nvPr>
            <p:ph idx="4294967295" type="body"/>
          </p:nvPr>
        </p:nvSpPr>
        <p:spPr>
          <a:xfrm>
            <a:off x="344520" y="822600"/>
            <a:ext cx="8229240" cy="23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1" i="0" lang="en-US" sz="2400" u="sng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sids of sailors who have reserved a red or green boat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4"/>
          <p:cNvSpPr/>
          <p:nvPr/>
        </p:nvSpPr>
        <p:spPr>
          <a:xfrm>
            <a:off x="1239120" y="1797840"/>
            <a:ext cx="7219080" cy="12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1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1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b="0" i="0" lang="en-US" sz="195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.sid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1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  	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Boats </a:t>
            </a:r>
            <a:r>
              <a:rPr b="0" i="0" lang="en-US" sz="195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Reserves </a:t>
            </a:r>
            <a:r>
              <a:rPr b="0" i="0" lang="en-US" sz="195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1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0" i="0" lang="en-US" sz="195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.bid = </a:t>
            </a:r>
            <a:r>
              <a:rPr b="0" i="0" lang="en-US" sz="195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.bid </a:t>
            </a:r>
            <a:r>
              <a:rPr b="1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(</a:t>
            </a:r>
            <a:r>
              <a:rPr b="0" i="0" lang="en-US" sz="195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.color=‘red’ </a:t>
            </a:r>
            <a:r>
              <a:rPr b="1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1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95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.color=‘green’); 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34"/>
          <p:cNvSpPr/>
          <p:nvPr/>
        </p:nvSpPr>
        <p:spPr>
          <a:xfrm>
            <a:off x="344520" y="3157560"/>
            <a:ext cx="8229240" cy="36572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UNION: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to compute the union of two union-compatible sets of tuples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4"/>
          <p:cNvSpPr/>
          <p:nvPr/>
        </p:nvSpPr>
        <p:spPr>
          <a:xfrm>
            <a:off x="1239120" y="3778560"/>
            <a:ext cx="7219080" cy="24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8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1" i="0" lang="en-US" sz="18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b="0" i="0" lang="en-US" sz="18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.sid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en-US" sz="18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  		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Boats </a:t>
            </a:r>
            <a:r>
              <a:rPr b="0" i="0" lang="en-US" sz="18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Reserves </a:t>
            </a:r>
            <a:r>
              <a:rPr b="0" i="0" lang="en-US" sz="18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0" i="0" lang="en-US" sz="18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.bid = </a:t>
            </a:r>
            <a:r>
              <a:rPr b="0" i="0" lang="en-US" sz="18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.bid </a:t>
            </a:r>
            <a:r>
              <a:rPr b="1" i="0" lang="en-US" sz="18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18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.color=‘red’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2CCDC"/>
                </a:solidFill>
                <a:latin typeface="Arial"/>
                <a:ea typeface="Arial"/>
                <a:cs typeface="Arial"/>
                <a:sym typeface="Arial"/>
              </a:rPr>
              <a:t>UNION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SELECT 	DISTINCT</a:t>
            </a:r>
            <a:r>
              <a:rPr b="1" i="0" lang="en-US" sz="18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.sid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8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   		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Boats </a:t>
            </a:r>
            <a:r>
              <a:rPr b="0" i="0" lang="en-US" sz="18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Reserves </a:t>
            </a:r>
            <a:r>
              <a:rPr b="0" i="0" lang="en-US" sz="18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0" i="0" lang="en-US" sz="18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.bid = </a:t>
            </a:r>
            <a:r>
              <a:rPr b="0" i="0" lang="en-US" sz="18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.bid </a:t>
            </a:r>
            <a:r>
              <a:rPr b="1" i="0" lang="en-US" sz="18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18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.color=‘green’;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5"/>
          <p:cNvSpPr txBox="1"/>
          <p:nvPr>
            <p:ph idx="4294967295" type="body"/>
          </p:nvPr>
        </p:nvSpPr>
        <p:spPr>
          <a:xfrm>
            <a:off x="344520" y="841680"/>
            <a:ext cx="8229240" cy="235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1" i="0" lang="en-US" sz="2400" u="sng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QUERY: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sids of sailors who have reserved a red </a:t>
            </a: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green boat.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35"/>
          <p:cNvSpPr/>
          <p:nvPr/>
        </p:nvSpPr>
        <p:spPr>
          <a:xfrm>
            <a:off x="505080" y="2123280"/>
            <a:ext cx="6414120" cy="12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INTERSECT: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Char char="•"/>
            </a:pP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 to compute the intersection of any two union-compatible sets of tuples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924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35"/>
          <p:cNvSpPr/>
          <p:nvPr/>
        </p:nvSpPr>
        <p:spPr>
          <a:xfrm>
            <a:off x="3067560" y="3320280"/>
            <a:ext cx="5437440" cy="27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1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0" i="0" lang="en-US" sz="195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.sid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1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   	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Boats </a:t>
            </a:r>
            <a:r>
              <a:rPr b="0" i="0" lang="en-US" sz="195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Reserves </a:t>
            </a:r>
            <a:r>
              <a:rPr b="0" i="0" lang="en-US" sz="195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1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0" i="0" lang="en-US" sz="195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.bid = </a:t>
            </a:r>
            <a:r>
              <a:rPr b="0" i="0" lang="en-US" sz="195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.bid </a:t>
            </a:r>
            <a:r>
              <a:rPr b="1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95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.color=‘red’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1" i="0" lang="en-US" sz="1950" u="none" cap="none" strike="noStrike">
                <a:solidFill>
                  <a:srgbClr val="76923C"/>
                </a:solidFill>
                <a:latin typeface="Arial"/>
                <a:ea typeface="Arial"/>
                <a:cs typeface="Arial"/>
                <a:sym typeface="Arial"/>
              </a:rPr>
              <a:t>INTERSECT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1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0" i="0" lang="en-US" sz="195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.sid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1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   	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Boats </a:t>
            </a:r>
            <a:r>
              <a:rPr b="0" i="0" lang="en-US" sz="195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Reserves </a:t>
            </a:r>
            <a:r>
              <a:rPr b="0" i="0" lang="en-US" sz="195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1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0" i="0" lang="en-US" sz="195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.bid = </a:t>
            </a:r>
            <a:r>
              <a:rPr b="0" i="0" lang="en-US" sz="195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.bid </a:t>
            </a:r>
            <a:r>
              <a:rPr b="1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95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.color=‘green’;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35"/>
          <p:cNvSpPr/>
          <p:nvPr/>
        </p:nvSpPr>
        <p:spPr>
          <a:xfrm>
            <a:off x="344520" y="3821760"/>
            <a:ext cx="21564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INTERSECT will find the overlapping tuples between the  first and second queries.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1" name="Google Shape;751;p35"/>
          <p:cNvCxnSpPr>
            <a:endCxn id="749" idx="1"/>
          </p:cNvCxnSpPr>
          <p:nvPr/>
        </p:nvCxnSpPr>
        <p:spPr>
          <a:xfrm>
            <a:off x="2384160" y="4151640"/>
            <a:ext cx="683400" cy="564900"/>
          </a:xfrm>
          <a:prstGeom prst="straightConnector1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/>
          <p:nvPr>
            <p:ph idx="4294967295"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Nested Queries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36"/>
          <p:cNvSpPr txBox="1"/>
          <p:nvPr>
            <p:ph idx="4294967295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use SQL queries to aid the evaluation of another SQL query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clause can itself contain an SQL query~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Actually, so can FROM and HAVING clauses.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36"/>
          <p:cNvSpPr/>
          <p:nvPr/>
        </p:nvSpPr>
        <p:spPr>
          <a:xfrm>
            <a:off x="863280" y="3888720"/>
            <a:ext cx="7823520" cy="148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1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0" i="0" lang="en-US" sz="195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.sid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1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1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   	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Sailors </a:t>
            </a:r>
            <a:r>
              <a:rPr b="0" i="0" lang="en-US" sz="195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1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1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0" i="0" lang="en-US" sz="195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.rating &gt; (</a:t>
            </a:r>
            <a:r>
              <a:rPr b="1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AVG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(rating) 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1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1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			     FROM</a:t>
            </a:r>
            <a:r>
              <a:rPr b="0" i="0" lang="en-US" sz="195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Sailors);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36"/>
          <p:cNvSpPr/>
          <p:nvPr/>
        </p:nvSpPr>
        <p:spPr>
          <a:xfrm>
            <a:off x="694800" y="5785920"/>
            <a:ext cx="7498440" cy="92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understand semantics of nested queries, think of a nested loops evaluation: For each Sailors tuple, check the qualification by computing the subquery.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7"/>
          <p:cNvSpPr txBox="1"/>
          <p:nvPr>
            <p:ph idx="4294967295"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Nested Queries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37"/>
          <p:cNvSpPr txBox="1"/>
          <p:nvPr>
            <p:ph idx="4294967295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Subqueries can also be relations with many tuples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1" i="0" lang="en-US" sz="2400" u="sng" cap="none" strike="noStrike">
                <a:solidFill>
                  <a:srgbClr val="76923C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Find Sailors who have not reserved boat #103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37"/>
          <p:cNvSpPr/>
          <p:nvPr/>
        </p:nvSpPr>
        <p:spPr>
          <a:xfrm>
            <a:off x="609120" y="2951280"/>
            <a:ext cx="8306280" cy="2192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1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0" i="0" lang="en-US" sz="195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.sname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1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   	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Sailors </a:t>
            </a:r>
            <a:r>
              <a:rPr b="0" i="0" lang="en-US" sz="195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1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0" i="0" lang="en-US" sz="195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.sid </a:t>
            </a:r>
            <a:r>
              <a:rPr b="1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NOT IN 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95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0" i="0" lang="en-US" sz="195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.sid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r>
              <a:rPr b="1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1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Reserves </a:t>
            </a:r>
            <a:r>
              <a:rPr b="0" i="0" lang="en-US" sz="195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r>
              <a:rPr b="1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1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95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.bid = 103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         );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8"/>
          <p:cNvSpPr txBox="1"/>
          <p:nvPr>
            <p:ph idx="4294967295" type="title"/>
          </p:nvPr>
        </p:nvSpPr>
        <p:spPr>
          <a:xfrm>
            <a:off x="457200" y="604800"/>
            <a:ext cx="8229240" cy="74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Nested Queries with Correlation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38"/>
          <p:cNvSpPr txBox="1"/>
          <p:nvPr>
            <p:ph idx="4294967295" type="body"/>
          </p:nvPr>
        </p:nvSpPr>
        <p:spPr>
          <a:xfrm>
            <a:off x="457200" y="1445760"/>
            <a:ext cx="8229240" cy="175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1" i="0" lang="en-US" sz="2400" u="sng" cap="none" strike="noStrike">
                <a:solidFill>
                  <a:srgbClr val="76923C"/>
                </a:solidFill>
                <a:latin typeface="Arial"/>
                <a:ea typeface="Arial"/>
                <a:cs typeface="Arial"/>
                <a:sym typeface="Arial"/>
              </a:rPr>
              <a:t>QUERY: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names of sailors who’ve reserved boat #103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EXISTS is another set comparison operator, like IN.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38"/>
          <p:cNvSpPr/>
          <p:nvPr/>
        </p:nvSpPr>
        <p:spPr>
          <a:xfrm>
            <a:off x="671040" y="3694320"/>
            <a:ext cx="8244360" cy="22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1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0" i="0" lang="en-US" sz="195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.sname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1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   	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Sailors </a:t>
            </a:r>
            <a:r>
              <a:rPr b="0" i="0" lang="en-US" sz="195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1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1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EXISTS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950" u="none" cap="none" strike="noStrike">
                <a:solidFill>
                  <a:srgbClr val="76923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95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0" i="0" lang="en-US" sz="195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    </a:t>
            </a:r>
            <a:r>
              <a:rPr b="1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Reserves </a:t>
            </a:r>
            <a:r>
              <a:rPr b="0" i="0" lang="en-US" sz="195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    </a:t>
            </a:r>
            <a:r>
              <a:rPr b="1" i="0" lang="en-US" sz="19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0" i="0" lang="en-US" sz="195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.bid = 103 </a:t>
            </a:r>
            <a:r>
              <a:rPr b="1" i="0" lang="en-US" sz="21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1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.sid=</a:t>
            </a:r>
            <a:r>
              <a:rPr b="0" i="0" lang="en-US" sz="21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.sid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  );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4" name="Google Shape;774;p38"/>
          <p:cNvCxnSpPr/>
          <p:nvPr/>
        </p:nvCxnSpPr>
        <p:spPr>
          <a:xfrm rot="10800000">
            <a:off x="3681060" y="4210200"/>
            <a:ext cx="3715500" cy="725400"/>
          </a:xfrm>
          <a:prstGeom prst="curvedConnector3">
            <a:avLst>
              <a:gd fmla="val -9728" name="adj1"/>
            </a:avLst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9"/>
          <p:cNvSpPr txBox="1"/>
          <p:nvPr>
            <p:ph idx="4294967295"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More on Set-Comparison Operators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39"/>
          <p:cNvSpPr txBox="1"/>
          <p:nvPr>
            <p:ph idx="4294967295" type="body"/>
          </p:nvPr>
        </p:nvSpPr>
        <p:spPr>
          <a:xfrm>
            <a:off x="457200" y="1600200"/>
            <a:ext cx="822924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We’ve already seen IN, EXISTS and UNIQUE.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also use NOT IN, NOT EXISTS and NOT UNIQUE.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available: op ANY, op ALL, op IN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1" i="0" lang="en-US" sz="2400" u="sng" cap="none" strike="noStrike">
                <a:solidFill>
                  <a:srgbClr val="76923C"/>
                </a:solidFill>
                <a:latin typeface="Arial"/>
                <a:ea typeface="Arial"/>
                <a:cs typeface="Arial"/>
                <a:sym typeface="Arial"/>
              </a:rPr>
              <a:t>QUERY: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sailors whose rating is greater than that of some sailor called Horatio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39"/>
          <p:cNvSpPr/>
          <p:nvPr/>
        </p:nvSpPr>
        <p:spPr>
          <a:xfrm>
            <a:off x="457200" y="4197240"/>
            <a:ext cx="8458200" cy="23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1" i="0" lang="en-US" sz="16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* 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1" i="0" lang="en-US" sz="16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Sailors </a:t>
            </a:r>
            <a:r>
              <a:rPr b="1" i="0" lang="en-US" sz="165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1" i="0" lang="en-US" sz="16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165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.rating &gt; </a:t>
            </a:r>
            <a:r>
              <a:rPr b="1" i="0" lang="en-US" sz="16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ANY</a:t>
            </a:r>
            <a:r>
              <a:rPr b="0" i="0" lang="en-US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 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0" lang="en-US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1" i="0" lang="en-US" sz="16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5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S2</a:t>
            </a:r>
            <a:r>
              <a:rPr b="0" i="0" lang="en-US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.rating 				  		        	           	</a:t>
            </a:r>
            <a:r>
              <a:rPr b="1" i="0" lang="en-US" sz="16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Sailors </a:t>
            </a:r>
            <a:r>
              <a:rPr b="1" i="0" lang="en-US" sz="165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S2</a:t>
            </a:r>
            <a:r>
              <a:rPr b="0" i="0" lang="en-US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0" lang="en-US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	           	</a:t>
            </a:r>
            <a:r>
              <a:rPr b="1" i="0" lang="en-US" sz="16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5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S2</a:t>
            </a:r>
            <a:r>
              <a:rPr b="0" i="0" lang="en-US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.sname=‘Horatio’)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"/>
          <p:cNvSpPr txBox="1"/>
          <p:nvPr>
            <p:ph idx="4294967295"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Why Databases?	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"/>
          <p:cNvSpPr txBox="1"/>
          <p:nvPr>
            <p:ph idx="4294967295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Drawbacks of using file systems (cont.)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Atomicity of updates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2" marL="7315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Failures may leave database in an inconsistent state with partial updates carried out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Concurrent access by multiple users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2" marL="7315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Concurrent accessed needed for performance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2" marL="7315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Uncontrolled concurrent accesses can lead to inconsistencies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8" lvl="3" marL="1005839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 Two people reading a balance and updating it at the same time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Security problems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40"/>
          <p:cNvSpPr txBox="1"/>
          <p:nvPr>
            <p:ph idx="4294967295" type="title"/>
          </p:nvPr>
        </p:nvSpPr>
        <p:spPr>
          <a:xfrm>
            <a:off x="457200" y="493560"/>
            <a:ext cx="8229240" cy="74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5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Rewriting INTERSECT Queries Using IN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40"/>
          <p:cNvSpPr txBox="1"/>
          <p:nvPr>
            <p:ph idx="4294967295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220"/>
              <a:buFont typeface="Arial"/>
              <a:buChar char="•"/>
            </a:pPr>
            <a:r>
              <a:rPr b="1" i="0" lang="en-US" sz="2220" u="sng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QUERY: </a:t>
            </a: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sid’s of sailors who’ve reserved both a red and a green boat</a:t>
            </a:r>
            <a:endParaRPr b="0" i="0" sz="22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Clr>
                <a:srgbClr val="4F81BD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Similarly, EXCEPT queries can be re-written using NOT IN. </a:t>
            </a:r>
            <a:endParaRPr b="0" i="0" sz="22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40"/>
          <p:cNvSpPr/>
          <p:nvPr/>
        </p:nvSpPr>
        <p:spPr>
          <a:xfrm>
            <a:off x="860760" y="2543760"/>
            <a:ext cx="8054640" cy="28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S.sid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Sailors S, Boats B, Reserves R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S.sid=R.sid </a:t>
            </a:r>
            <a:r>
              <a:rPr b="1" i="0" lang="en-US" sz="15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R.bid=B.bid </a:t>
            </a:r>
            <a:r>
              <a:rPr b="1" i="0" lang="en-US" sz="15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B.color=‘red’ 	   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</a:t>
            </a:r>
            <a:r>
              <a:rPr b="1" i="0" lang="en-US" sz="15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S.sid I</a:t>
            </a:r>
            <a:r>
              <a:rPr b="1" i="0" lang="en-US" sz="15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	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			SELECT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S2.sid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1" i="0" lang="en-US" sz="15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Sailors S2, Boats B2, Reserves R2 				</a:t>
            </a:r>
            <a:r>
              <a:rPr b="1" i="0" lang="en-US" sz="15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S2.sid=R2.sid </a:t>
            </a:r>
            <a:r>
              <a:rPr b="1" i="0" lang="en-US" sz="15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R2.bid=B2.bid 					 </a:t>
            </a:r>
            <a:r>
              <a:rPr b="1" i="0" lang="en-US" sz="15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B2.color=‘green’)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40"/>
          <p:cNvSpPr/>
          <p:nvPr/>
        </p:nvSpPr>
        <p:spPr>
          <a:xfrm>
            <a:off x="5706000" y="2082240"/>
            <a:ext cx="3227040" cy="92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But why???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INTERSECT is not supported by all databases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1"/>
          <p:cNvSpPr txBox="1"/>
          <p:nvPr>
            <p:ph idx="4294967295" type="title"/>
          </p:nvPr>
        </p:nvSpPr>
        <p:spPr>
          <a:xfrm>
            <a:off x="267840" y="358560"/>
            <a:ext cx="8229240" cy="74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Aggregate Operators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41"/>
          <p:cNvSpPr txBox="1"/>
          <p:nvPr>
            <p:ph idx="4294967295" type="body"/>
          </p:nvPr>
        </p:nvSpPr>
        <p:spPr>
          <a:xfrm>
            <a:off x="208080" y="1884600"/>
            <a:ext cx="8229240" cy="3657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 (*)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 ( [DISTINCT] A)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 ( [DISTINCT] A)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AVG ( [DISTINCT] A)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 (A)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 (A)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41"/>
          <p:cNvSpPr/>
          <p:nvPr/>
        </p:nvSpPr>
        <p:spPr>
          <a:xfrm>
            <a:off x="4322880" y="3333600"/>
            <a:ext cx="4820760" cy="101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.sname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Sailors </a:t>
            </a:r>
            <a:r>
              <a:rPr b="1" i="0" lang="en-US" sz="15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.rating = (      </a:t>
            </a:r>
            <a:r>
              <a:rPr b="1" i="0" lang="en-US" sz="15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SELECT MAX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5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S2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.rating)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1" i="0" lang="en-US" sz="15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Sailors </a:t>
            </a:r>
            <a:r>
              <a:rPr b="1" i="0" lang="en-US" sz="15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S2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41"/>
          <p:cNvSpPr/>
          <p:nvPr/>
        </p:nvSpPr>
        <p:spPr>
          <a:xfrm>
            <a:off x="267840" y="4739760"/>
            <a:ext cx="4820760" cy="7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SELECT AVG 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b="1" i="0" lang="en-US" sz="15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.age)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Sailors </a:t>
            </a:r>
            <a:r>
              <a:rPr b="1" i="0" lang="en-US" sz="15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.rating=10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41"/>
          <p:cNvSpPr/>
          <p:nvPr/>
        </p:nvSpPr>
        <p:spPr>
          <a:xfrm>
            <a:off x="4316400" y="1330560"/>
            <a:ext cx="3498120" cy="553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SELECT COUNT 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(*)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Sailors </a:t>
            </a:r>
            <a:r>
              <a:rPr b="1" i="0" lang="en-US" sz="15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41"/>
          <p:cNvSpPr/>
          <p:nvPr/>
        </p:nvSpPr>
        <p:spPr>
          <a:xfrm>
            <a:off x="4322880" y="2157840"/>
            <a:ext cx="4820760" cy="7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SELECT AVG 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5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.age)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Sailors </a:t>
            </a:r>
            <a:r>
              <a:rPr b="1" i="0" lang="en-US" sz="15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.rating=10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41"/>
          <p:cNvSpPr/>
          <p:nvPr/>
        </p:nvSpPr>
        <p:spPr>
          <a:xfrm>
            <a:off x="4322880" y="4708080"/>
            <a:ext cx="4820760" cy="7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SELECT COUNT 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5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.rating)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Sailors </a:t>
            </a:r>
            <a:r>
              <a:rPr b="1" i="0" lang="en-US" sz="15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.sname=‘Bob’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42"/>
          <p:cNvSpPr txBox="1"/>
          <p:nvPr>
            <p:ph idx="4294967295"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42"/>
          <p:cNvSpPr txBox="1"/>
          <p:nvPr>
            <p:ph idx="4294967295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1" i="0" lang="en-US" sz="2400" u="sng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QUERY: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name and age of the oldest sailor.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the above query work???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42"/>
          <p:cNvSpPr/>
          <p:nvPr/>
        </p:nvSpPr>
        <p:spPr>
          <a:xfrm>
            <a:off x="603000" y="2209680"/>
            <a:ext cx="4571640" cy="990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.sname, </a:t>
            </a:r>
            <a:r>
              <a:rPr b="1" i="0" lang="en-US" sz="15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0" lang="en-US" sz="15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.age)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Sailors </a:t>
            </a:r>
            <a:r>
              <a:rPr b="1" i="0" lang="en-US" sz="15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42"/>
          <p:cNvSpPr/>
          <p:nvPr/>
        </p:nvSpPr>
        <p:spPr>
          <a:xfrm>
            <a:off x="603000" y="3972960"/>
            <a:ext cx="8083440" cy="216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.sname, </a:t>
            </a:r>
            <a:r>
              <a:rPr b="1" i="0" lang="en-US" sz="15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.age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Sailors </a:t>
            </a:r>
            <a:r>
              <a:rPr b="1" i="0" lang="en-US" sz="15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S.age = (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		SELECT MAX 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(S2.age)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i="0" lang="en-US" sz="15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Sailors S2 )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43"/>
          <p:cNvSpPr txBox="1"/>
          <p:nvPr>
            <p:ph idx="4294967295"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4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GROUP BY and HAVING</a:t>
            </a:r>
            <a:br>
              <a:rPr b="0" i="0" lang="en-US" sz="3600" u="none" cap="none" strike="noStrike"/>
            </a:b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43"/>
          <p:cNvSpPr txBox="1"/>
          <p:nvPr>
            <p:ph idx="4294967295" type="body"/>
          </p:nvPr>
        </p:nvSpPr>
        <p:spPr>
          <a:xfrm>
            <a:off x="220680" y="2601360"/>
            <a:ext cx="8229240" cy="3657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8288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80000"/>
              </a:lnSpc>
              <a:spcBef>
                <a:spcPts val="445"/>
              </a:spcBef>
              <a:spcAft>
                <a:spcPts val="0"/>
              </a:spcAft>
              <a:buClr>
                <a:srgbClr val="4F81BD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target-list contains </a:t>
            </a:r>
            <a:endParaRPr b="0" i="0" sz="22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80000"/>
              </a:lnSpc>
              <a:spcBef>
                <a:spcPts val="371"/>
              </a:spcBef>
              <a:spcAft>
                <a:spcPts val="0"/>
              </a:spcAft>
              <a:buClr>
                <a:srgbClr val="4F81BD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(i) attribute names </a:t>
            </a:r>
            <a:endParaRPr b="0" i="0" sz="1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80000"/>
              </a:lnSpc>
              <a:spcBef>
                <a:spcPts val="371"/>
              </a:spcBef>
              <a:spcAft>
                <a:spcPts val="0"/>
              </a:spcAft>
              <a:buClr>
                <a:srgbClr val="4F81BD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(ii) terms with aggregate operations (e.g., MIN (S.age)). </a:t>
            </a:r>
            <a:endParaRPr b="0" i="0" sz="1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80000"/>
              </a:lnSpc>
              <a:spcBef>
                <a:spcPts val="445"/>
              </a:spcBef>
              <a:spcAft>
                <a:spcPts val="0"/>
              </a:spcAft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80000"/>
              </a:lnSpc>
              <a:spcBef>
                <a:spcPts val="445"/>
              </a:spcBef>
              <a:spcAft>
                <a:spcPts val="0"/>
              </a:spcAft>
              <a:buClr>
                <a:srgbClr val="4F81BD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attribute list (i) must be a subset of grouping-list.</a:t>
            </a:r>
            <a:endParaRPr b="0" i="0" sz="22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80000"/>
              </a:lnSpc>
              <a:spcBef>
                <a:spcPts val="445"/>
              </a:spcBef>
              <a:spcAft>
                <a:spcPts val="0"/>
              </a:spcAft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80000"/>
              </a:lnSpc>
              <a:spcBef>
                <a:spcPts val="445"/>
              </a:spcBef>
              <a:spcAft>
                <a:spcPts val="0"/>
              </a:spcAft>
              <a:buClr>
                <a:srgbClr val="4F81BD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Intuitively, each answer tuple corresponds to a group, and these attributes must have a single value per group. (A group is a set of tuples that have the same value for all attributes in grouping-list.)</a:t>
            </a:r>
            <a:endParaRPr b="0" i="0" sz="22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43"/>
          <p:cNvSpPr/>
          <p:nvPr/>
        </p:nvSpPr>
        <p:spPr>
          <a:xfrm>
            <a:off x="4970160" y="1257480"/>
            <a:ext cx="4571640" cy="216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</a:t>
            </a:r>
            <a:r>
              <a:rPr b="1" i="0" lang="en-US" sz="18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target-list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relation-list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qualification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GROUP BY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grouping-list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HAVING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group-qualification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44"/>
          <p:cNvSpPr txBox="1"/>
          <p:nvPr>
            <p:ph idx="4294967295"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Evaluations of GROUP BY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44"/>
          <p:cNvSpPr txBox="1"/>
          <p:nvPr>
            <p:ph idx="4294967295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cross-product of relation-list is computed, tuples that fail qualification are discarded, `unnecessary’ fields are deleted, and the remaining tuples are partitioned into groups by the value of attributes in grouping-list.</a:t>
            </a:r>
            <a:endParaRPr b="0" i="0" sz="22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90000"/>
              </a:lnSpc>
              <a:spcBef>
                <a:spcPts val="445"/>
              </a:spcBef>
              <a:spcAft>
                <a:spcPts val="0"/>
              </a:spcAft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445"/>
              </a:spcBef>
              <a:spcAft>
                <a:spcPts val="0"/>
              </a:spcAft>
              <a:buClr>
                <a:srgbClr val="4F81BD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group-qualification is then applied to eliminate some groups. </a:t>
            </a:r>
            <a:endParaRPr b="0" i="0" sz="22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90000"/>
              </a:lnSpc>
              <a:spcBef>
                <a:spcPts val="445"/>
              </a:spcBef>
              <a:spcAft>
                <a:spcPts val="0"/>
              </a:spcAft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445"/>
              </a:spcBef>
              <a:spcAft>
                <a:spcPts val="0"/>
              </a:spcAft>
              <a:buClr>
                <a:srgbClr val="4F81BD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Expressions in group-qualification must have a single value per group! In effect, an attribute in group-qualification that is not an argument of an aggregate op also appears in grouping-list. (SQL does not exploit primary key semantics here!)</a:t>
            </a:r>
            <a:endParaRPr b="0" i="0" sz="22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90000"/>
              </a:lnSpc>
              <a:spcBef>
                <a:spcPts val="445"/>
              </a:spcBef>
              <a:spcAft>
                <a:spcPts val="0"/>
              </a:spcAft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445"/>
              </a:spcBef>
              <a:spcAft>
                <a:spcPts val="0"/>
              </a:spcAft>
              <a:buClr>
                <a:srgbClr val="4F81BD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answer tuple is generated per qualifying group.</a:t>
            </a:r>
            <a:endParaRPr b="0" i="0" sz="22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45"/>
          <p:cNvSpPr txBox="1"/>
          <p:nvPr>
            <p:ph idx="4294967295" type="body"/>
          </p:nvPr>
        </p:nvSpPr>
        <p:spPr>
          <a:xfrm>
            <a:off x="128520" y="525600"/>
            <a:ext cx="8229240" cy="3657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1" i="0" lang="en-US" sz="2400" u="sng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QUERY: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age of the youngest sailor with age 18, for each rating with at least 2 such sailors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45"/>
          <p:cNvSpPr/>
          <p:nvPr/>
        </p:nvSpPr>
        <p:spPr>
          <a:xfrm>
            <a:off x="128520" y="2095560"/>
            <a:ext cx="4571640" cy="18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</a:t>
            </a:r>
            <a:r>
              <a:rPr b="1" i="0" lang="en-US" sz="15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.rating, </a:t>
            </a:r>
            <a:r>
              <a:rPr b="1" i="0" lang="en-US" sz="15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0" lang="en-US" sz="15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.age)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Sailors </a:t>
            </a:r>
            <a:r>
              <a:rPr b="1" i="0" lang="en-US" sz="15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           </a:t>
            </a:r>
            <a:r>
              <a:rPr b="1" i="0" lang="en-US" sz="15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.age &gt;= 18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GROUP BY 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1" i="0" lang="en-US" sz="15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.rating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HAVING COUNT 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(*) &gt; 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45"/>
          <p:cNvSpPr/>
          <p:nvPr/>
        </p:nvSpPr>
        <p:spPr>
          <a:xfrm>
            <a:off x="128520" y="4337640"/>
            <a:ext cx="3330360" cy="1338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S.rating and S.age are mentioned in the SELECT, GROUP BY or HAVING clauses; other attributes `unnecessary’. 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2nd column of result is unnamed. (Use AS to name it.)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29" name="Google Shape;829;p45"/>
          <p:cNvGraphicFramePr/>
          <p:nvPr/>
        </p:nvGraphicFramePr>
        <p:xfrm>
          <a:off x="3603240" y="2155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{1B573983-A3A2-42F2-A69B-3C94F921DA0E}</a:tableStyleId>
              </a:tblPr>
              <a:tblGrid>
                <a:gridCol w="475925"/>
                <a:gridCol w="697325"/>
                <a:gridCol w="650150"/>
                <a:gridCol w="520200"/>
              </a:tblGrid>
              <a:tr h="33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sid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rating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age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Dustin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Lubber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55.5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Rusty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Chris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37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Brian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95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Bob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63.5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  <p:sp>
        <p:nvSpPr>
          <p:cNvPr id="830" name="Google Shape;830;p45"/>
          <p:cNvSpPr/>
          <p:nvPr/>
        </p:nvSpPr>
        <p:spPr>
          <a:xfrm>
            <a:off x="3603240" y="1831320"/>
            <a:ext cx="851760" cy="29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Sailors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31" name="Google Shape;831;p45"/>
          <p:cNvGraphicFramePr/>
          <p:nvPr/>
        </p:nvGraphicFramePr>
        <p:xfrm>
          <a:off x="6414480" y="2183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{1B573983-A3A2-42F2-A69B-3C94F921DA0E}</a:tableStyleId>
              </a:tblPr>
              <a:tblGrid>
                <a:gridCol w="644400"/>
                <a:gridCol w="520200"/>
              </a:tblGrid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rating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age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55.5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63.5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2" name="Google Shape;832;p45"/>
          <p:cNvGraphicFramePr/>
          <p:nvPr/>
        </p:nvGraphicFramePr>
        <p:xfrm>
          <a:off x="4849560" y="474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{1B573983-A3A2-42F2-A69B-3C94F921DA0E}</a:tableStyleId>
              </a:tblPr>
              <a:tblGrid>
                <a:gridCol w="820800"/>
                <a:gridCol w="675350"/>
              </a:tblGrid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rating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age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63.5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3" name="Google Shape;833;p45"/>
          <p:cNvGraphicFramePr/>
          <p:nvPr/>
        </p:nvGraphicFramePr>
        <p:xfrm>
          <a:off x="6962040" y="475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{1B573983-A3A2-42F2-A69B-3C94F921DA0E}</a:tableStyleId>
              </a:tblPr>
              <a:tblGrid>
                <a:gridCol w="820800"/>
                <a:gridCol w="675350"/>
              </a:tblGrid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rating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  <p:sp>
        <p:nvSpPr>
          <p:cNvPr id="834" name="Google Shape;834;p45"/>
          <p:cNvSpPr/>
          <p:nvPr/>
        </p:nvSpPr>
        <p:spPr>
          <a:xfrm>
            <a:off x="6024600" y="3051360"/>
            <a:ext cx="259920" cy="21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6425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45"/>
          <p:cNvSpPr/>
          <p:nvPr/>
        </p:nvSpPr>
        <p:spPr>
          <a:xfrm>
            <a:off x="4440240" y="5044320"/>
            <a:ext cx="259920" cy="21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6425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36" name="Google Shape;836;p45"/>
          <p:cNvGraphicFramePr/>
          <p:nvPr/>
        </p:nvGraphicFramePr>
        <p:xfrm>
          <a:off x="7898040" y="230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{1B573983-A3A2-42F2-A69B-3C94F921DA0E}</a:tableStyleId>
              </a:tblPr>
              <a:tblGrid>
                <a:gridCol w="657725"/>
                <a:gridCol w="508325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rating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age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55.5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63.5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  <p:sp>
        <p:nvSpPr>
          <p:cNvPr id="837" name="Google Shape;837;p45"/>
          <p:cNvSpPr/>
          <p:nvPr/>
        </p:nvSpPr>
        <p:spPr>
          <a:xfrm>
            <a:off x="7614360" y="3033720"/>
            <a:ext cx="259920" cy="21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6425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45"/>
          <p:cNvSpPr/>
          <p:nvPr/>
        </p:nvSpPr>
        <p:spPr>
          <a:xfrm>
            <a:off x="6530040" y="5022720"/>
            <a:ext cx="259920" cy="21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6425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50"/>
          <p:cNvSpPr txBox="1"/>
          <p:nvPr>
            <p:ph type="title"/>
          </p:nvPr>
        </p:nvSpPr>
        <p:spPr>
          <a:xfrm>
            <a:off x="685800" y="1371600"/>
            <a:ext cx="7848360" cy="19267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b="0" lang="en-US" sz="54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NoSQL</a:t>
            </a:r>
            <a:endParaRPr b="0" sz="5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50"/>
          <p:cNvSpPr txBox="1"/>
          <p:nvPr>
            <p:ph idx="1" type="subTitle"/>
          </p:nvPr>
        </p:nvSpPr>
        <p:spPr>
          <a:xfrm>
            <a:off x="685800" y="350532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54"/>
          <p:cNvSpPr txBox="1"/>
          <p:nvPr>
            <p:ph idx="4294967295"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NoSQL databases 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54"/>
          <p:cNvSpPr txBox="1"/>
          <p:nvPr>
            <p:ph idx="4294967295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6000"/>
          </a:bodyPr>
          <a:lstStyle/>
          <a:p>
            <a:pPr indent="-175320" lvl="0" marL="175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Stands for “Not Only SQL”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532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5320" lvl="0" marL="175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idea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480" lvl="2" marL="1244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Operates without a schema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480" lvl="2" marL="1244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users to add fields without having to define any changes in structure first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480" lvl="2" marL="1244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when dealing with non-uniform data and custom fields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24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5320" lvl="0" marL="17532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 data access with size and performance that demands a cluster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480" lvl="2" marL="124416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Simpler “horizontal” scaling of data across clusters of machines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124416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5320" lvl="0" marL="17532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Improves the productivity of application development by using a more convenient data integration style 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5"/>
          <p:cNvSpPr txBox="1"/>
          <p:nvPr>
            <p:ph idx="4294967295"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Emergence of NoSQL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55"/>
          <p:cNvSpPr txBox="1"/>
          <p:nvPr>
            <p:ph idx="4294967295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Hadoop summit 2009 San Francisco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1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Johan Oskarsso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coined the term “NoSQL”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Simpler “horizontal” scaling of data across clusters of machines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NoSQL databases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2" marL="73152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rgbClr val="4F81BD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Google BigTable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2" marL="73152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rgbClr val="4F81BD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Dynamo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2" marL="73152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rgbClr val="4F81BD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MarkLogic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2" marL="73152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rgbClr val="4F81BD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MogoDB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2" marL="73152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rgbClr val="4F81BD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 Cassandra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2" marL="73152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rgbClr val="4F81BD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 Hbase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2" marL="73152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rgbClr val="4F81BD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Redis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3152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6"/>
          <p:cNvSpPr txBox="1"/>
          <p:nvPr>
            <p:ph idx="4294967295"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CAP Theorem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56"/>
          <p:cNvSpPr txBox="1"/>
          <p:nvPr>
            <p:ph idx="4294967295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 theorem  (also called Brewer’s theorem) 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States that its impossible for a distributed computer system to simultaneously provide all three guarantees: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3152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4" name="Google Shape;86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6960" y="2675880"/>
            <a:ext cx="3466800" cy="3351240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56"/>
          <p:cNvSpPr/>
          <p:nvPr/>
        </p:nvSpPr>
        <p:spPr>
          <a:xfrm>
            <a:off x="375480" y="2990520"/>
            <a:ext cx="4461480" cy="28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Consistency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all nodes see the same data at the same time)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Availability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 guarantee that every request receives a response about whether it succeeded or failed)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Partition tolerance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(the system continues to operate despite network failures.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56"/>
          <p:cNvSpPr/>
          <p:nvPr/>
        </p:nvSpPr>
        <p:spPr>
          <a:xfrm>
            <a:off x="2640960" y="6053760"/>
            <a:ext cx="4219920" cy="58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Pick two out of three 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7" name="Google Shape;867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72720" y="771480"/>
            <a:ext cx="865080" cy="12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"/>
          <p:cNvSpPr/>
          <p:nvPr/>
        </p:nvSpPr>
        <p:spPr>
          <a:xfrm>
            <a:off x="500400" y="1135440"/>
            <a:ext cx="8453520" cy="2073240"/>
          </a:xfrm>
          <a:prstGeom prst="snip1Rect">
            <a:avLst>
              <a:gd fmla="val 16667" name="adj"/>
            </a:avLst>
          </a:prstGeom>
          <a:solidFill>
            <a:srgbClr val="93B3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Name, Year, Major, Enrollment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Mary Jane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2017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[CS135 – Web Dev, CS133 - DB, CS181-Big Data]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John Smith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2018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Math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[Math105 – Linear Alg, CS135- Web Dev]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Erin Key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2017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Econ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[CS181 – Big Data, CS133- DB]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5"/>
          <p:cNvSpPr/>
          <p:nvPr/>
        </p:nvSpPr>
        <p:spPr>
          <a:xfrm>
            <a:off x="500400" y="766080"/>
            <a:ext cx="238068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Students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5"/>
          <p:cNvSpPr/>
          <p:nvPr/>
        </p:nvSpPr>
        <p:spPr>
          <a:xfrm>
            <a:off x="500400" y="3495240"/>
            <a:ext cx="8125560" cy="2559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What we add/remove courses, or update course information such as name?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 we would need to update in all relevant places!!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359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What if we want to answer the query “How many students are registered for CS 133?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... The programmer has to write specific code to form the query!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359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What if we want to enforce constraint that each student is registered for at least 1 course?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Its hard to enforce as students add/drop, and courses are canceled and added continuously.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5"/>
          <p:cNvSpPr/>
          <p:nvPr/>
        </p:nvSpPr>
        <p:spPr>
          <a:xfrm>
            <a:off x="500400" y="6351480"/>
            <a:ext cx="9349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Database systems offer solutions to all the above problems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57"/>
          <p:cNvSpPr txBox="1"/>
          <p:nvPr>
            <p:ph idx="4294967295" type="title"/>
          </p:nvPr>
        </p:nvSpPr>
        <p:spPr>
          <a:xfrm>
            <a:off x="457200" y="2980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CAP Theorem	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57"/>
          <p:cNvSpPr txBox="1"/>
          <p:nvPr>
            <p:ph idx="4294967295" type="body"/>
          </p:nvPr>
        </p:nvSpPr>
        <p:spPr>
          <a:xfrm>
            <a:off x="457200" y="1320840"/>
            <a:ext cx="8229240" cy="509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CAP theorem is nicely explained here : </a:t>
            </a:r>
            <a:r>
              <a:rPr b="0" i="0" lang="en-US" sz="222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https://www.youtube.com/watch?v=Jw1iFr4v58M</a:t>
            </a:r>
            <a:endParaRPr b="0" i="0" sz="22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90000"/>
              </a:lnSpc>
              <a:spcBef>
                <a:spcPts val="445"/>
              </a:spcBef>
              <a:spcAft>
                <a:spcPts val="0"/>
              </a:spcAft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445"/>
              </a:spcBef>
              <a:spcAft>
                <a:spcPts val="0"/>
              </a:spcAft>
              <a:buClr>
                <a:srgbClr val="4F81BD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Its usually said that you are really giving up A vs C!</a:t>
            </a:r>
            <a:endParaRPr b="0" i="0" sz="22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90000"/>
              </a:lnSpc>
              <a:spcBef>
                <a:spcPts val="371"/>
              </a:spcBef>
              <a:spcAft>
                <a:spcPts val="0"/>
              </a:spcAft>
              <a:buClr>
                <a:srgbClr val="4F81BD"/>
              </a:buClr>
              <a:buSzPts val="1850"/>
              <a:buFont typeface="Arial"/>
              <a:buChar char="•"/>
            </a:pPr>
            <a:r>
              <a:rPr b="0" i="0" lang="en-US" sz="185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Availability</a:t>
            </a:r>
            <a:r>
              <a:rPr b="0" i="0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achieved by replicating the data across different machines.</a:t>
            </a:r>
            <a:endParaRPr b="0" i="0" sz="1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90000"/>
              </a:lnSpc>
              <a:spcBef>
                <a:spcPts val="371"/>
              </a:spcBef>
              <a:spcAft>
                <a:spcPts val="0"/>
              </a:spcAft>
              <a:buClr>
                <a:srgbClr val="4F81BD"/>
              </a:buClr>
              <a:buSzPts val="1850"/>
              <a:buFont typeface="Arial"/>
              <a:buChar char="•"/>
            </a:pPr>
            <a:r>
              <a:rPr b="0" i="0" lang="en-US" sz="185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  <a:r>
              <a:rPr b="0" i="0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achieved by updating several nodes before allowing further reads .</a:t>
            </a:r>
            <a:endParaRPr b="0" i="0" sz="1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90000"/>
              </a:lnSpc>
              <a:spcBef>
                <a:spcPts val="371"/>
              </a:spcBef>
              <a:spcAft>
                <a:spcPts val="0"/>
              </a:spcAft>
              <a:buClr>
                <a:srgbClr val="4F81BD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updates are propagated between nodes, it will then cause a temporary decision between A and C:</a:t>
            </a:r>
            <a:endParaRPr b="0" i="0" sz="1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2" marL="731520" marR="0" rtl="0" algn="l">
              <a:lnSpc>
                <a:spcPct val="90000"/>
              </a:lnSpc>
              <a:spcBef>
                <a:spcPts val="332"/>
              </a:spcBef>
              <a:spcAft>
                <a:spcPts val="0"/>
              </a:spcAft>
              <a:buClr>
                <a:srgbClr val="4F81BD"/>
              </a:buClr>
              <a:buSzPts val="1660"/>
              <a:buFont typeface="Arial"/>
              <a:buChar char="•"/>
            </a:pPr>
            <a:r>
              <a:rPr b="0" i="0" lang="en-US" sz="16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systems that allow reads before updating all the nodes, we will get high Availability</a:t>
            </a:r>
            <a:endParaRPr b="0" i="0" sz="166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2" marL="731520" marR="0" rtl="0" algn="l">
              <a:lnSpc>
                <a:spcPct val="90000"/>
              </a:lnSpc>
              <a:spcBef>
                <a:spcPts val="332"/>
              </a:spcBef>
              <a:spcAft>
                <a:spcPts val="0"/>
              </a:spcAft>
              <a:buClr>
                <a:srgbClr val="4F81BD"/>
              </a:buClr>
              <a:buSzPts val="1660"/>
              <a:buFont typeface="Arial"/>
              <a:buChar char="•"/>
            </a:pPr>
            <a:r>
              <a:rPr b="0" i="0" lang="en-US" sz="16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systems that lock all the nodes before allowing reads, we will get Consistency</a:t>
            </a:r>
            <a:endParaRPr b="0" i="0" sz="166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90000"/>
              </a:lnSpc>
              <a:spcBef>
                <a:spcPts val="371"/>
              </a:spcBef>
              <a:spcAft>
                <a:spcPts val="0"/>
              </a:spcAft>
              <a:buClr>
                <a:srgbClr val="4F81BD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since this decision is temporary, it exists only for the duration of the delay, some say that we are really contrasting Latency (another word for Availability) against Consistency. </a:t>
            </a:r>
            <a:endParaRPr b="0" i="0" sz="1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58"/>
          <p:cNvSpPr txBox="1"/>
          <p:nvPr>
            <p:ph idx="4294967295"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CAP Theorem: Proof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58"/>
          <p:cNvSpPr txBox="1"/>
          <p:nvPr>
            <p:ph idx="4294967295" type="body"/>
          </p:nvPr>
        </p:nvSpPr>
        <p:spPr>
          <a:xfrm>
            <a:off x="457200" y="1747080"/>
            <a:ext cx="7349760" cy="832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simple proof using two nodes: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58"/>
          <p:cNvSpPr/>
          <p:nvPr/>
        </p:nvSpPr>
        <p:spPr>
          <a:xfrm>
            <a:off x="1537200" y="3048120"/>
            <a:ext cx="1122480" cy="1095840"/>
          </a:xfrm>
          <a:prstGeom prst="ellipse">
            <a:avLst/>
          </a:prstGeom>
          <a:gradFill>
            <a:gsLst>
              <a:gs pos="0">
                <a:srgbClr val="2B6AB7"/>
              </a:gs>
              <a:gs pos="100000">
                <a:srgbClr val="4F81B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  <a:effectLst>
            <a:outerShdw blurRad="38160" rotWithShape="0" algn="br" dir="2700000" dist="25455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58"/>
          <p:cNvSpPr/>
          <p:nvPr/>
        </p:nvSpPr>
        <p:spPr>
          <a:xfrm>
            <a:off x="5005080" y="3048120"/>
            <a:ext cx="1122480" cy="1095840"/>
          </a:xfrm>
          <a:prstGeom prst="ellipse">
            <a:avLst/>
          </a:prstGeom>
          <a:gradFill>
            <a:gsLst>
              <a:gs pos="0">
                <a:srgbClr val="2B6AB7"/>
              </a:gs>
              <a:gs pos="100000">
                <a:srgbClr val="4F81B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  <a:effectLst>
            <a:outerShdw blurRad="38160" rotWithShape="0" algn="br" dir="2700000" dist="25455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2" name="Google Shape;882;p58"/>
          <p:cNvCxnSpPr/>
          <p:nvPr/>
        </p:nvCxnSpPr>
        <p:spPr>
          <a:xfrm>
            <a:off x="3930120" y="2673360"/>
            <a:ext cx="360" cy="2820960"/>
          </a:xfrm>
          <a:prstGeom prst="straightConnector1">
            <a:avLst/>
          </a:prstGeom>
          <a:noFill/>
          <a:ln cap="flat" cmpd="sng" w="635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3" name="Google Shape;883;p58"/>
          <p:cNvCxnSpPr/>
          <p:nvPr/>
        </p:nvCxnSpPr>
        <p:spPr>
          <a:xfrm flipH="1" rot="10800000">
            <a:off x="4852440" y="4317840"/>
            <a:ext cx="615600" cy="1604520"/>
          </a:xfrm>
          <a:prstGeom prst="straightConnector1">
            <a:avLst/>
          </a:prstGeom>
          <a:noFill/>
          <a:ln cap="flat" cmpd="sng" w="50800">
            <a:solidFill>
              <a:srgbClr val="4F81BD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84" name="Google Shape;884;p58"/>
          <p:cNvSpPr/>
          <p:nvPr/>
        </p:nvSpPr>
        <p:spPr>
          <a:xfrm>
            <a:off x="5753880" y="4919400"/>
            <a:ext cx="748080" cy="66816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  <a:effectLst>
            <a:outerShdw blurRad="38160" rotWithShape="0" algn="br" dir="2700000" dist="25455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59"/>
          <p:cNvSpPr txBox="1"/>
          <p:nvPr>
            <p:ph idx="4294967295"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CAP Theorem: Proof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59"/>
          <p:cNvSpPr txBox="1"/>
          <p:nvPr>
            <p:ph idx="4294967295" type="body"/>
          </p:nvPr>
        </p:nvSpPr>
        <p:spPr>
          <a:xfrm>
            <a:off x="457200" y="1747080"/>
            <a:ext cx="7349760" cy="832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simple proof using two nodes: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59"/>
          <p:cNvSpPr/>
          <p:nvPr/>
        </p:nvSpPr>
        <p:spPr>
          <a:xfrm>
            <a:off x="1537200" y="3048120"/>
            <a:ext cx="1122480" cy="1095840"/>
          </a:xfrm>
          <a:prstGeom prst="ellipse">
            <a:avLst/>
          </a:prstGeom>
          <a:gradFill>
            <a:gsLst>
              <a:gs pos="0">
                <a:srgbClr val="2B6AB7"/>
              </a:gs>
              <a:gs pos="100000">
                <a:srgbClr val="4F81B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  <a:effectLst>
            <a:outerShdw blurRad="38160" rotWithShape="0" algn="br" dir="2700000" dist="25455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59"/>
          <p:cNvSpPr/>
          <p:nvPr/>
        </p:nvSpPr>
        <p:spPr>
          <a:xfrm>
            <a:off x="5005080" y="3048120"/>
            <a:ext cx="1122480" cy="1095840"/>
          </a:xfrm>
          <a:prstGeom prst="ellipse">
            <a:avLst/>
          </a:prstGeom>
          <a:gradFill>
            <a:gsLst>
              <a:gs pos="0">
                <a:srgbClr val="2B6AB7"/>
              </a:gs>
              <a:gs pos="100000">
                <a:srgbClr val="4F81B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  <a:effectLst>
            <a:outerShdw blurRad="38160" rotWithShape="0" algn="br" dir="2700000" dist="25455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3" name="Google Shape;893;p59"/>
          <p:cNvCxnSpPr/>
          <p:nvPr/>
        </p:nvCxnSpPr>
        <p:spPr>
          <a:xfrm>
            <a:off x="3930120" y="2673360"/>
            <a:ext cx="360" cy="2820960"/>
          </a:xfrm>
          <a:prstGeom prst="straightConnector1">
            <a:avLst/>
          </a:prstGeom>
          <a:noFill/>
          <a:ln cap="flat" cmpd="sng" w="635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4" name="Google Shape;894;p59"/>
          <p:cNvCxnSpPr/>
          <p:nvPr/>
        </p:nvCxnSpPr>
        <p:spPr>
          <a:xfrm flipH="1" rot="10800000">
            <a:off x="4852440" y="4317840"/>
            <a:ext cx="615600" cy="1604520"/>
          </a:xfrm>
          <a:prstGeom prst="straightConnector1">
            <a:avLst/>
          </a:prstGeom>
          <a:noFill/>
          <a:ln cap="flat" cmpd="sng" w="50800">
            <a:solidFill>
              <a:srgbClr val="4F81BD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95" name="Google Shape;895;p59"/>
          <p:cNvSpPr/>
          <p:nvPr/>
        </p:nvSpPr>
        <p:spPr>
          <a:xfrm>
            <a:off x="5753880" y="4919400"/>
            <a:ext cx="748080" cy="66816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  <a:effectLst>
            <a:outerShdw blurRad="38160" rotWithShape="0" algn="br" dir="2700000" dist="25455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6" name="Google Shape;896;p59"/>
          <p:cNvCxnSpPr/>
          <p:nvPr/>
        </p:nvCxnSpPr>
        <p:spPr>
          <a:xfrm>
            <a:off x="2118600" y="4317840"/>
            <a:ext cx="689040" cy="1604520"/>
          </a:xfrm>
          <a:prstGeom prst="straightConnector1">
            <a:avLst/>
          </a:prstGeom>
          <a:noFill/>
          <a:ln cap="flat" cmpd="sng" w="50800">
            <a:solidFill>
              <a:srgbClr val="4F81BD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97" name="Google Shape;897;p59"/>
          <p:cNvSpPr/>
          <p:nvPr/>
        </p:nvSpPr>
        <p:spPr>
          <a:xfrm>
            <a:off x="1256760" y="4919760"/>
            <a:ext cx="681480" cy="57456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  <a:effectLst>
            <a:outerShdw blurRad="38160" rotWithShape="0" algn="br" dir="2700000" dist="25455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59"/>
          <p:cNvSpPr/>
          <p:nvPr/>
        </p:nvSpPr>
        <p:spPr>
          <a:xfrm>
            <a:off x="6127920" y="2511360"/>
            <a:ext cx="2801520" cy="5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Consistent!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59"/>
          <p:cNvSpPr/>
          <p:nvPr/>
        </p:nvSpPr>
        <p:spPr>
          <a:xfrm>
            <a:off x="842040" y="6114240"/>
            <a:ext cx="3636000" cy="5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Respond to client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60"/>
          <p:cNvSpPr txBox="1"/>
          <p:nvPr>
            <p:ph idx="4294967295"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CAP Theorem: Proof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60"/>
          <p:cNvSpPr txBox="1"/>
          <p:nvPr>
            <p:ph idx="4294967295" type="body"/>
          </p:nvPr>
        </p:nvSpPr>
        <p:spPr>
          <a:xfrm>
            <a:off x="457200" y="1747080"/>
            <a:ext cx="7349760" cy="832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simple proof using two nodes: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60"/>
          <p:cNvSpPr/>
          <p:nvPr/>
        </p:nvSpPr>
        <p:spPr>
          <a:xfrm>
            <a:off x="1537200" y="3048120"/>
            <a:ext cx="1122480" cy="1095840"/>
          </a:xfrm>
          <a:prstGeom prst="ellipse">
            <a:avLst/>
          </a:prstGeom>
          <a:gradFill>
            <a:gsLst>
              <a:gs pos="0">
                <a:srgbClr val="2B6AB7"/>
              </a:gs>
              <a:gs pos="100000">
                <a:srgbClr val="4F81B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  <a:effectLst>
            <a:outerShdw blurRad="38160" rotWithShape="0" algn="br" dir="2700000" dist="25455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60"/>
          <p:cNvSpPr/>
          <p:nvPr/>
        </p:nvSpPr>
        <p:spPr>
          <a:xfrm>
            <a:off x="5005080" y="3048120"/>
            <a:ext cx="1122480" cy="1095840"/>
          </a:xfrm>
          <a:prstGeom prst="ellipse">
            <a:avLst/>
          </a:prstGeom>
          <a:gradFill>
            <a:gsLst>
              <a:gs pos="0">
                <a:srgbClr val="2B6AB7"/>
              </a:gs>
              <a:gs pos="100000">
                <a:srgbClr val="4F81B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  <a:effectLst>
            <a:outerShdw blurRad="38160" rotWithShape="0" algn="br" dir="2700000" dist="25455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8" name="Google Shape;908;p60"/>
          <p:cNvCxnSpPr/>
          <p:nvPr/>
        </p:nvCxnSpPr>
        <p:spPr>
          <a:xfrm>
            <a:off x="3930120" y="2673360"/>
            <a:ext cx="360" cy="2820960"/>
          </a:xfrm>
          <a:prstGeom prst="straightConnector1">
            <a:avLst/>
          </a:prstGeom>
          <a:noFill/>
          <a:ln cap="flat" cmpd="sng" w="635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9" name="Google Shape;909;p60"/>
          <p:cNvCxnSpPr/>
          <p:nvPr/>
        </p:nvCxnSpPr>
        <p:spPr>
          <a:xfrm flipH="1" rot="10800000">
            <a:off x="4852440" y="4317840"/>
            <a:ext cx="615600" cy="1604520"/>
          </a:xfrm>
          <a:prstGeom prst="straightConnector1">
            <a:avLst/>
          </a:prstGeom>
          <a:noFill/>
          <a:ln cap="flat" cmpd="sng" w="50800">
            <a:solidFill>
              <a:srgbClr val="4F81BD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10" name="Google Shape;910;p60"/>
          <p:cNvSpPr/>
          <p:nvPr/>
        </p:nvSpPr>
        <p:spPr>
          <a:xfrm>
            <a:off x="5753880" y="4919400"/>
            <a:ext cx="748080" cy="66816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  <a:effectLst>
            <a:outerShdw blurRad="38160" rotWithShape="0" algn="br" dir="2700000" dist="25455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1" name="Google Shape;911;p60"/>
          <p:cNvCxnSpPr/>
          <p:nvPr/>
        </p:nvCxnSpPr>
        <p:spPr>
          <a:xfrm>
            <a:off x="2118600" y="4317840"/>
            <a:ext cx="689040" cy="1604520"/>
          </a:xfrm>
          <a:prstGeom prst="straightConnector1">
            <a:avLst/>
          </a:prstGeom>
          <a:noFill/>
          <a:ln cap="flat" cmpd="sng" w="50800">
            <a:solidFill>
              <a:srgbClr val="4F81BD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12" name="Google Shape;912;p60"/>
          <p:cNvSpPr/>
          <p:nvPr/>
        </p:nvSpPr>
        <p:spPr>
          <a:xfrm>
            <a:off x="6127920" y="2511360"/>
            <a:ext cx="2801520" cy="5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Available!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3" name="Google Shape;91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5560" y="4144320"/>
            <a:ext cx="703440" cy="694080"/>
          </a:xfrm>
          <a:prstGeom prst="rect">
            <a:avLst/>
          </a:prstGeom>
          <a:noFill/>
          <a:ln>
            <a:noFill/>
          </a:ln>
        </p:spPr>
      </p:pic>
      <p:sp>
        <p:nvSpPr>
          <p:cNvPr id="914" name="Google Shape;914;p60"/>
          <p:cNvSpPr/>
          <p:nvPr/>
        </p:nvSpPr>
        <p:spPr>
          <a:xfrm>
            <a:off x="842040" y="6114240"/>
            <a:ext cx="3636000" cy="5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to be updated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61"/>
          <p:cNvSpPr txBox="1"/>
          <p:nvPr>
            <p:ph idx="4294967295"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CAP Theorem: Proof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61"/>
          <p:cNvSpPr txBox="1"/>
          <p:nvPr>
            <p:ph idx="4294967295" type="body"/>
          </p:nvPr>
        </p:nvSpPr>
        <p:spPr>
          <a:xfrm>
            <a:off x="457200" y="1747080"/>
            <a:ext cx="7349760" cy="832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simple proof using two nodes: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61"/>
          <p:cNvSpPr/>
          <p:nvPr/>
        </p:nvSpPr>
        <p:spPr>
          <a:xfrm>
            <a:off x="1537200" y="3048120"/>
            <a:ext cx="1122480" cy="1095840"/>
          </a:xfrm>
          <a:prstGeom prst="ellipse">
            <a:avLst/>
          </a:prstGeom>
          <a:gradFill>
            <a:gsLst>
              <a:gs pos="0">
                <a:srgbClr val="2B6AB7"/>
              </a:gs>
              <a:gs pos="100000">
                <a:srgbClr val="4F81B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  <a:effectLst>
            <a:outerShdw blurRad="38160" rotWithShape="0" algn="br" dir="2700000" dist="25455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61"/>
          <p:cNvSpPr/>
          <p:nvPr/>
        </p:nvSpPr>
        <p:spPr>
          <a:xfrm>
            <a:off x="5005080" y="3048120"/>
            <a:ext cx="1122480" cy="1095840"/>
          </a:xfrm>
          <a:prstGeom prst="ellipse">
            <a:avLst/>
          </a:prstGeom>
          <a:gradFill>
            <a:gsLst>
              <a:gs pos="0">
                <a:srgbClr val="2B6AB7"/>
              </a:gs>
              <a:gs pos="100000">
                <a:srgbClr val="4F81B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  <a:effectLst>
            <a:outerShdw blurRad="38160" rotWithShape="0" algn="br" dir="2700000" dist="25455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3" name="Google Shape;923;p61"/>
          <p:cNvCxnSpPr/>
          <p:nvPr/>
        </p:nvCxnSpPr>
        <p:spPr>
          <a:xfrm flipH="1" rot="10800000">
            <a:off x="4852440" y="4317840"/>
            <a:ext cx="615600" cy="1604520"/>
          </a:xfrm>
          <a:prstGeom prst="straightConnector1">
            <a:avLst/>
          </a:prstGeom>
          <a:noFill/>
          <a:ln cap="flat" cmpd="sng" w="50800">
            <a:solidFill>
              <a:srgbClr val="4F81BD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24" name="Google Shape;924;p61"/>
          <p:cNvSpPr/>
          <p:nvPr/>
        </p:nvSpPr>
        <p:spPr>
          <a:xfrm>
            <a:off x="5753880" y="4919400"/>
            <a:ext cx="748080" cy="66816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  <a:effectLst>
            <a:outerShdw blurRad="38160" rotWithShape="0" algn="br" dir="2700000" dist="25455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5" name="Google Shape;925;p61"/>
          <p:cNvCxnSpPr/>
          <p:nvPr/>
        </p:nvCxnSpPr>
        <p:spPr>
          <a:xfrm>
            <a:off x="2118600" y="4317840"/>
            <a:ext cx="689040" cy="1604520"/>
          </a:xfrm>
          <a:prstGeom prst="straightConnector1">
            <a:avLst/>
          </a:prstGeom>
          <a:noFill/>
          <a:ln cap="flat" cmpd="sng" w="50800">
            <a:solidFill>
              <a:srgbClr val="4F81BD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26" name="Google Shape;926;p61"/>
          <p:cNvSpPr/>
          <p:nvPr/>
        </p:nvSpPr>
        <p:spPr>
          <a:xfrm>
            <a:off x="6127920" y="2511360"/>
            <a:ext cx="2815200" cy="953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Partition Tolerant!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61"/>
          <p:cNvSpPr/>
          <p:nvPr/>
        </p:nvSpPr>
        <p:spPr>
          <a:xfrm>
            <a:off x="842040" y="6114240"/>
            <a:ext cx="4307760" cy="5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gets updated from B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61"/>
          <p:cNvSpPr/>
          <p:nvPr/>
        </p:nvSpPr>
        <p:spPr>
          <a:xfrm>
            <a:off x="1370160" y="4737600"/>
            <a:ext cx="748080" cy="66816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  <a:effectLst>
            <a:outerShdw blurRad="38160" rotWithShape="0" algn="br" dir="2700000" dist="25455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9" name="Google Shape;929;p61"/>
          <p:cNvCxnSpPr/>
          <p:nvPr/>
        </p:nvCxnSpPr>
        <p:spPr>
          <a:xfrm flipH="1">
            <a:off x="2807280" y="3555720"/>
            <a:ext cx="2045520" cy="360"/>
          </a:xfrm>
          <a:prstGeom prst="straightConnector1">
            <a:avLst/>
          </a:prstGeom>
          <a:noFill/>
          <a:ln cap="flat" cmpd="sng" w="50800">
            <a:solidFill>
              <a:srgbClr val="4F81BD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30" name="Google Shape;930;p61"/>
          <p:cNvSpPr/>
          <p:nvPr/>
        </p:nvSpPr>
        <p:spPr>
          <a:xfrm>
            <a:off x="3513240" y="2713680"/>
            <a:ext cx="748080" cy="66816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  <a:effectLst>
            <a:outerShdw blurRad="38160" rotWithShape="0" algn="br" dir="2700000" dist="25455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2"/>
          <p:cNvSpPr txBox="1"/>
          <p:nvPr>
            <p:ph idx="4294967295"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Why this is important?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62"/>
          <p:cNvSpPr txBox="1"/>
          <p:nvPr>
            <p:ph idx="4294967295" type="body"/>
          </p:nvPr>
        </p:nvSpPr>
        <p:spPr>
          <a:xfrm>
            <a:off x="457200" y="16279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future of databases is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distributed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(Big Data Trend, etc.)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 theorem describes the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trade-offs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involved in distributed systems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proper understanding of CAP theorem is essential to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making decisions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about the future of distributed database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Misunderstanding can lead to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erroneous or inappropriate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design choices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1" name="Google Shape;941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720" y="1023840"/>
            <a:ext cx="8300520" cy="5259240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63"/>
          <p:cNvSpPr/>
          <p:nvPr/>
        </p:nvSpPr>
        <p:spPr>
          <a:xfrm>
            <a:off x="5135760" y="3048120"/>
            <a:ext cx="1401840" cy="8989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3" name="Google Shape;943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1040" y="4305240"/>
            <a:ext cx="1269720" cy="837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64"/>
          <p:cNvSpPr txBox="1"/>
          <p:nvPr>
            <p:ph idx="4294967295"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Key-Value Stores 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64"/>
          <p:cNvSpPr txBox="1"/>
          <p:nvPr>
            <p:ph idx="4294967295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a hash table/map.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Key/value model is the simplest and easiest to implement.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it is inefficient when you are only interested in querying or updating part of a value.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0" name="Google Shape;95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817440"/>
            <a:ext cx="3018240" cy="1222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1" name="Google Shape;951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01000" y="5274000"/>
            <a:ext cx="2519280" cy="1202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2" name="Google Shape;952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0320" y="3817440"/>
            <a:ext cx="3966120" cy="138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6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73280" y="5344920"/>
            <a:ext cx="3413160" cy="113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65"/>
          <p:cNvSpPr txBox="1"/>
          <p:nvPr>
            <p:ph idx="4294967295"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Column Family Stores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65"/>
          <p:cNvSpPr txBox="1"/>
          <p:nvPr>
            <p:ph idx="4294967295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were created to store and process very large amounts of data distributed over many machines.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still keys but they point to multiple columns. The columns are arranged by column family.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0" name="Google Shape;960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3040" y="4529880"/>
            <a:ext cx="2471400" cy="16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Google Shape;961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3360" y="4298400"/>
            <a:ext cx="2184120" cy="2958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Google Shape;962;p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51320" y="3692880"/>
            <a:ext cx="4140000" cy="10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66"/>
          <p:cNvSpPr txBox="1"/>
          <p:nvPr>
            <p:ph idx="4294967295"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Document Databases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66"/>
          <p:cNvSpPr txBox="1"/>
          <p:nvPr>
            <p:ph idx="4294967295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model is basically versioned documents that are collections of other key-value collections.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semi-structured documents are stored in formats like JSON.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Document databases support querying more efficiently.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9" name="Google Shape;969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720" y="4483080"/>
            <a:ext cx="4088880" cy="1993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0" name="Google Shape;970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8320" y="3956040"/>
            <a:ext cx="4321080" cy="1555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"/>
          <p:cNvSpPr txBox="1"/>
          <p:nvPr>
            <p:ph idx="4294967295"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a database?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6"/>
          <p:cNvSpPr txBox="1"/>
          <p:nvPr>
            <p:ph idx="4294967295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Database: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collection of data, typically describing the activities of one or more related organizations.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Database Management System (DBMS):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software system designed to store, manage, and facilitate access to databases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Reliable storage and recovery of 100s of GB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Querying/Updating interface and API for                                         applications and Web pages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for many concurrent users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67"/>
          <p:cNvSpPr txBox="1"/>
          <p:nvPr>
            <p:ph idx="4294967295"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Graph Databases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67"/>
          <p:cNvSpPr txBox="1"/>
          <p:nvPr>
            <p:ph idx="4294967295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Instead of tables of rows and columns and the rigid structure of SQL, a flexible graph model is used which, again, can scale across multiple machines.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provide a high-level declarative query language like SQL to avoid overtime in processing.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7" name="Google Shape;977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880" y="4179960"/>
            <a:ext cx="3366360" cy="179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8" name="Google Shape;978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9520" y="4179960"/>
            <a:ext cx="3886920" cy="11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9" name="Google Shape;979;p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83520" y="5426280"/>
            <a:ext cx="3047760" cy="110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68"/>
          <p:cNvSpPr txBox="1"/>
          <p:nvPr>
            <p:ph idx="4294967295" type="title"/>
          </p:nvPr>
        </p:nvSpPr>
        <p:spPr>
          <a:xfrm>
            <a:off x="457200" y="3841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MongoDB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68"/>
          <p:cNvSpPr txBox="1"/>
          <p:nvPr>
            <p:ph idx="4294967295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document-oriented database NoSQL database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Founded by 10gen in 2007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DDL ( Data Definition Language 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Hashed-based  -  schema-less language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Keys  -  strings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 – BSON (Binary JSON)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MongoDB written in C++ ( for efficency 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APIs in most languages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JavaScript, Python, Ruby, Perl, Java, C++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69"/>
          <p:cNvSpPr txBox="1"/>
          <p:nvPr>
            <p:ph idx="4294967295" type="title"/>
          </p:nvPr>
        </p:nvSpPr>
        <p:spPr>
          <a:xfrm>
            <a:off x="457200" y="3841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MongoDB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69"/>
          <p:cNvSpPr txBox="1"/>
          <p:nvPr>
            <p:ph idx="4294967295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Non-adherence to the widely used relational database – highly optimized for retrieve and append operations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transactions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joins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Supports secondary indexes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Build-in horizontal scaling via automated range-based partitioning of  data (sharding).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Master-slave replication with automated failover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Atomic writes and fully-consistent reads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So, it supports CP (Consistency and Partition -Tolerance in CAP theorem)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70"/>
          <p:cNvSpPr txBox="1"/>
          <p:nvPr>
            <p:ph idx="4294967295" type="title"/>
          </p:nvPr>
        </p:nvSpPr>
        <p:spPr>
          <a:xfrm>
            <a:off x="457200" y="36900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Basics 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70"/>
          <p:cNvSpPr txBox="1"/>
          <p:nvPr>
            <p:ph idx="4294967295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MongoDB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instance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have zero or more databases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database may have zero or more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collections.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thought of as the relation (table) in DBMS, but with many differences.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collection may have zero or more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documents.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Docs in the same collection don’t even need to have the same fields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Docs are the records in RDBMS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Docs can embed other documents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Documents are addressed in the database via a unique key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document may have one or more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fields.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MongoDB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Indexes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much like their RDBMS counterparts.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71"/>
          <p:cNvSpPr txBox="1"/>
          <p:nvPr>
            <p:ph idx="4294967295" type="title"/>
          </p:nvPr>
        </p:nvSpPr>
        <p:spPr>
          <a:xfrm>
            <a:off x="457200" y="3391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Basics 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71"/>
          <p:cNvSpPr txBox="1"/>
          <p:nvPr>
            <p:ph idx="4294967295" type="body"/>
          </p:nvPr>
        </p:nvSpPr>
        <p:spPr>
          <a:xfrm>
            <a:off x="457200" y="1600200"/>
            <a:ext cx="393516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MongoDB instance may have zero or more 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‘databases’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database may have zero or more </a:t>
            </a:r>
            <a:r>
              <a:rPr b="1" i="0" lang="en-US" sz="2000" u="none" cap="none" strike="noStrike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‘collections’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collection may have zero or more </a:t>
            </a:r>
            <a:r>
              <a:rPr b="1" i="0" lang="en-US" sz="2000" u="none" cap="none" strike="noStrike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‘documents’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document may have one or more </a:t>
            </a:r>
            <a:r>
              <a:rPr b="1" i="0" lang="en-US" sz="2000" u="none" cap="none" strike="noStrike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‘fields’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index can be build on ‘fields’ much like RDBMS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71"/>
          <p:cNvSpPr/>
          <p:nvPr/>
        </p:nvSpPr>
        <p:spPr>
          <a:xfrm flipH="1">
            <a:off x="4900680" y="1479240"/>
            <a:ext cx="3570480" cy="4661280"/>
          </a:xfrm>
          <a:prstGeom prst="rect">
            <a:avLst/>
          </a:prstGeom>
          <a:gradFill>
            <a:gsLst>
              <a:gs pos="0">
                <a:srgbClr val="2B6AB7"/>
              </a:gs>
              <a:gs pos="100000">
                <a:srgbClr val="4F81B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  <a:effectLst>
            <a:outerShdw blurRad="38160" rotWithShape="0" algn="br" dir="2700000" dist="25455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71"/>
          <p:cNvSpPr/>
          <p:nvPr/>
        </p:nvSpPr>
        <p:spPr>
          <a:xfrm flipH="1">
            <a:off x="5259240" y="2061720"/>
            <a:ext cx="2913120" cy="382464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  <a:effectLst>
            <a:outerShdw blurRad="38160" rotWithShape="0" algn="br" dir="2700000" dist="25455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71"/>
          <p:cNvSpPr/>
          <p:nvPr/>
        </p:nvSpPr>
        <p:spPr>
          <a:xfrm flipH="1">
            <a:off x="5647320" y="2749320"/>
            <a:ext cx="2184120" cy="2806920"/>
          </a:xfrm>
          <a:prstGeom prst="rect">
            <a:avLst/>
          </a:prstGeom>
          <a:solidFill>
            <a:srgbClr val="B2A0C7"/>
          </a:solidFill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  <a:effectLst>
            <a:outerShdw blurRad="38160" rotWithShape="0" algn="br" dir="2700000" dist="25455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71"/>
          <p:cNvSpPr/>
          <p:nvPr/>
        </p:nvSpPr>
        <p:spPr>
          <a:xfrm flipH="1">
            <a:off x="6095520" y="3526200"/>
            <a:ext cx="1410120" cy="1614960"/>
          </a:xfrm>
          <a:prstGeom prst="rect">
            <a:avLst/>
          </a:prstGeom>
          <a:solidFill>
            <a:srgbClr val="92CCDC"/>
          </a:solidFill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  <a:effectLst>
            <a:outerShdw blurRad="38160" rotWithShape="0" algn="br" dir="2700000" dist="25455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71"/>
          <p:cNvSpPr/>
          <p:nvPr/>
        </p:nvSpPr>
        <p:spPr>
          <a:xfrm>
            <a:off x="5434920" y="1600200"/>
            <a:ext cx="25452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 or more ‘databases’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71"/>
          <p:cNvSpPr/>
          <p:nvPr/>
        </p:nvSpPr>
        <p:spPr>
          <a:xfrm>
            <a:off x="5434920" y="2241360"/>
            <a:ext cx="26215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 or more ‘collections’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71"/>
          <p:cNvSpPr/>
          <p:nvPr/>
        </p:nvSpPr>
        <p:spPr>
          <a:xfrm>
            <a:off x="5647680" y="2749320"/>
            <a:ext cx="2184120" cy="645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 or more ‘documents’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71"/>
          <p:cNvSpPr/>
          <p:nvPr/>
        </p:nvSpPr>
        <p:spPr>
          <a:xfrm>
            <a:off x="6108120" y="3992400"/>
            <a:ext cx="1428120" cy="645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 or more ‘fields’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6" name="Google Shape;1016;p72"/>
          <p:cNvGraphicFramePr/>
          <p:nvPr/>
        </p:nvGraphicFramePr>
        <p:xfrm>
          <a:off x="307800" y="732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{1B573983-A3A2-42F2-A69B-3C94F921DA0E}</a:tableStyleId>
              </a:tblPr>
              <a:tblGrid>
                <a:gridCol w="3397325"/>
                <a:gridCol w="2698200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MongoDB</a:t>
                      </a:r>
                      <a:endParaRPr b="0" sz="2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RDBMS</a:t>
                      </a:r>
                      <a:endParaRPr b="0" sz="2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09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Database</a:t>
                      </a:r>
                      <a:endParaRPr b="0" sz="2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Database</a:t>
                      </a:r>
                      <a:endParaRPr b="0" sz="2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38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Collection</a:t>
                      </a:r>
                      <a:endParaRPr b="0" sz="2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Table, View</a:t>
                      </a:r>
                      <a:endParaRPr b="0" sz="2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 (BSON)</a:t>
                      </a:r>
                      <a:endParaRPr b="0" sz="2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Row</a:t>
                      </a:r>
                      <a:endParaRPr b="0" sz="2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435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Field</a:t>
                      </a:r>
                      <a:endParaRPr b="0" sz="2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Column</a:t>
                      </a:r>
                      <a:endParaRPr b="0" sz="2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7" name="Google Shape;1017;p72"/>
          <p:cNvGraphicFramePr/>
          <p:nvPr/>
        </p:nvGraphicFramePr>
        <p:xfrm>
          <a:off x="307800" y="3476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{1B573983-A3A2-42F2-A69B-3C94F921DA0E}</a:tableStyleId>
              </a:tblPr>
              <a:tblGrid>
                <a:gridCol w="3382550"/>
                <a:gridCol w="2713325"/>
              </a:tblGrid>
              <a:tr h="56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MongoDB</a:t>
                      </a:r>
                      <a:endParaRPr b="0" sz="2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RDBMS</a:t>
                      </a:r>
                      <a:endParaRPr b="0" sz="2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Index</a:t>
                      </a:r>
                      <a:endParaRPr b="0" sz="2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Index</a:t>
                      </a:r>
                      <a:endParaRPr b="0" sz="2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38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Embedded Document</a:t>
                      </a:r>
                      <a:endParaRPr b="0" sz="2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Join</a:t>
                      </a:r>
                      <a:endParaRPr b="0" sz="2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439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Schema-less</a:t>
                      </a:r>
                      <a:endParaRPr b="0" sz="2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Schema-Oriented</a:t>
                      </a:r>
                      <a:endParaRPr b="0" sz="2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44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Shard</a:t>
                      </a:r>
                      <a:endParaRPr b="0" sz="2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Partition</a:t>
                      </a:r>
                      <a:endParaRPr b="0" sz="2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346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Reference</a:t>
                      </a:r>
                      <a:endParaRPr b="0" sz="2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Foreign Key</a:t>
                      </a:r>
                      <a:endParaRPr b="0" sz="2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  <p:sp>
        <p:nvSpPr>
          <p:cNvPr id="1018" name="Google Shape;1018;p72"/>
          <p:cNvSpPr/>
          <p:nvPr/>
        </p:nvSpPr>
        <p:spPr>
          <a:xfrm>
            <a:off x="6721920" y="1103760"/>
            <a:ext cx="2046240" cy="175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Collection is not strict about what data it stores….its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schema-less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73"/>
          <p:cNvSpPr txBox="1"/>
          <p:nvPr>
            <p:ph idx="4294967295" type="title"/>
          </p:nvPr>
        </p:nvSpPr>
        <p:spPr>
          <a:xfrm>
            <a:off x="457200" y="3841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Design Choices for MongoDB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73"/>
          <p:cNvSpPr txBox="1"/>
          <p:nvPr>
            <p:ph idx="4294967295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Scale horizontally over commodity hardware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Lots of relatively inexpensive servers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the functionality that works well in RDMS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 hoc queries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Indexes / Secondary indexes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2" marL="73152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4F81BD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MongoDB supports indexes on any field or sub-field contained in documents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2" marL="73152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4F81BD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MongoDB defines indexes on a per-collection level (table)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2" marL="73152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4F81BD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MongoDB indexes use a B-tree data structure.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Pass-over what does not distribute well in RDMS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 running multi-row transactions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Joins between tables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74"/>
          <p:cNvSpPr txBox="1"/>
          <p:nvPr>
            <p:ph idx="4294967295"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Auto-sharding for linear scalability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74"/>
          <p:cNvSpPr txBox="1"/>
          <p:nvPr>
            <p:ph idx="4294967295" type="body"/>
          </p:nvPr>
        </p:nvSpPr>
        <p:spPr>
          <a:xfrm>
            <a:off x="457200" y="1600200"/>
            <a:ext cx="448992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0000"/>
          </a:bodyPr>
          <a:lstStyle/>
          <a:p>
            <a:pPr indent="-153719" lvl="0" marL="171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MongoDB provides horizontal scale-out for databases on low cost, commodity hardware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6598" lvl="1" marL="43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a technique called </a:t>
            </a:r>
            <a:r>
              <a:rPr b="1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sharding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is transparent to applications.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3719" lvl="0" marL="17172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Arial"/>
              <a:buChar char="•"/>
            </a:pPr>
            <a:r>
              <a:rPr b="1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Sharding distributes data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across multiple physical partitions called shards.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3719" lvl="0" marL="17172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Sharding allows MongoDB deployments to address the hardware limitations of a single server, such as bottlenecks in RAM or disk I/O.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3719" lvl="0" marL="17172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MongoDB </a:t>
            </a:r>
            <a:r>
              <a:rPr b="0" i="1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automatically balances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 in the cluster as the data grows or the size of the cluster increases or decreases.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1" name="Google Shape;1031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9440" y="1523880"/>
            <a:ext cx="4084200" cy="4759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75"/>
          <p:cNvSpPr txBox="1"/>
          <p:nvPr>
            <p:ph idx="4294967295" type="body"/>
          </p:nvPr>
        </p:nvSpPr>
        <p:spPr>
          <a:xfrm>
            <a:off x="364320" y="1490760"/>
            <a:ext cx="8494920" cy="505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840" lvl="0" marL="2858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040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Unlike NoSQL databases, you have multiple sharding policies available that enable you to distribute your data across a cluster according to query patterns or data locality.</a:t>
            </a:r>
            <a:endParaRPr b="0" i="0" sz="204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5840" marR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SzPts val="2040"/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4F81BD"/>
              </a:buClr>
              <a:buSzPts val="2040"/>
              <a:buFont typeface="Arial"/>
              <a:buChar char="•"/>
            </a:pPr>
            <a:r>
              <a:rPr b="1" i="0" lang="en-US" sz="204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Range-based Sharding</a:t>
            </a:r>
            <a:endParaRPr b="0" i="0" sz="204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rgbClr val="4F81BD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Documents are partitioned across shards according to the shard key value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rgbClr val="4F81BD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approach is well suited for applications that need to optimize range based queries.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4F81BD"/>
              </a:buClr>
              <a:buSzPts val="2040"/>
              <a:buFont typeface="Arial"/>
              <a:buChar char="•"/>
            </a:pPr>
            <a:r>
              <a:rPr b="1" i="0" lang="en-US" sz="204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Hash-based Sharding.</a:t>
            </a:r>
            <a:endParaRPr b="0" i="0" sz="204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rgbClr val="4F81BD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Documents are distributed according to an MD5 hash of the shard key value. 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rgbClr val="4F81BD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approach guarantees a uniform distribution of writes across shards, but is less optimal for range-based queries.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4F81BD"/>
              </a:buClr>
              <a:buSzPts val="2040"/>
              <a:buFont typeface="Arial"/>
              <a:buChar char="•"/>
            </a:pPr>
            <a:r>
              <a:rPr b="1" i="0" lang="en-US" sz="204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Location-based Sharding. </a:t>
            </a:r>
            <a:endParaRPr b="0" i="0" sz="204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rgbClr val="4F81BD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Documents are partitioned according to a user-specified configuration that associates shard key ranges with specific shards and hardware.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rgbClr val="4F81BD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can continuously refine the physical location of documents for application requirements such as locating data in specific data centers 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SzPts val="2040"/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75"/>
          <p:cNvSpPr txBox="1"/>
          <p:nvPr>
            <p:ph idx="4294967295" type="title"/>
          </p:nvPr>
        </p:nvSpPr>
        <p:spPr>
          <a:xfrm>
            <a:off x="457200" y="36900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Auto-sharding for linear scalability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76"/>
          <p:cNvSpPr txBox="1"/>
          <p:nvPr>
            <p:ph idx="4294967295"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4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BSON format</a:t>
            </a:r>
            <a:br>
              <a:rPr b="0" i="0" lang="en-US" sz="3600" u="none" cap="none" strike="noStrike"/>
            </a:b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76"/>
          <p:cNvSpPr txBox="1"/>
          <p:nvPr>
            <p:ph idx="4294967295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Binary-encoded serialization of JSON-like documents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Zero or more key/value pairs are stored as a single entity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entry consists of a field name, a data type, and a value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 elements in a BSON document are prefixed with a length field to facilitate scanning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"/>
          <p:cNvSpPr txBox="1"/>
          <p:nvPr>
            <p:ph idx="4294967295" type="title"/>
          </p:nvPr>
        </p:nvSpPr>
        <p:spPr>
          <a:xfrm>
            <a:off x="457200" y="36036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Timeline of Databases	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7"/>
          <p:cNvSpPr txBox="1"/>
          <p:nvPr>
            <p:ph idx="4294967295" type="body"/>
          </p:nvPr>
        </p:nvSpPr>
        <p:spPr>
          <a:xfrm>
            <a:off x="226440" y="1568520"/>
            <a:ext cx="84600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3000"/>
          </a:bodyPr>
          <a:lstStyle/>
          <a:p>
            <a:pPr indent="-190440" lvl="0" marL="190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1960s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hierarchical databases which provided support for concurrency, recover, and fast access.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0440" marR="0" rtl="0" algn="l">
              <a:lnSpc>
                <a:spcPct val="100000"/>
              </a:lnSpc>
              <a:spcBef>
                <a:spcPts val="337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440" lvl="0" marL="190440" marR="0" rtl="0" algn="l">
              <a:lnSpc>
                <a:spcPct val="100000"/>
              </a:lnSpc>
              <a:spcBef>
                <a:spcPts val="337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1970-1972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Edgar Codd who was working at IBM proposed the ‘relational database model’. Provided support for more reliability, less redundancy, more flexibility, etc.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0440" marR="0" rtl="0" algn="l">
              <a:lnSpc>
                <a:spcPct val="100000"/>
              </a:lnSpc>
              <a:spcBef>
                <a:spcPts val="337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440" lvl="0" marL="190440" marR="0" rtl="0" algn="l">
              <a:lnSpc>
                <a:spcPct val="100000"/>
              </a:lnSpc>
              <a:spcBef>
                <a:spcPts val="337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9C5252"/>
                </a:solidFill>
                <a:latin typeface="Arial"/>
                <a:ea typeface="Arial"/>
                <a:cs typeface="Arial"/>
                <a:sym typeface="Arial"/>
              </a:rPr>
              <a:t>1970s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two major RDBMS prototypes were proposed: Ingres and System R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0440" marR="0" rtl="0" algn="l">
              <a:lnSpc>
                <a:spcPct val="100000"/>
              </a:lnSpc>
              <a:spcBef>
                <a:spcPts val="337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440" lvl="0" marL="190440" marR="0" rtl="0" algn="l">
              <a:lnSpc>
                <a:spcPct val="100000"/>
              </a:lnSpc>
              <a:spcBef>
                <a:spcPts val="337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9C5252"/>
                </a:solidFill>
                <a:latin typeface="Arial"/>
                <a:ea typeface="Arial"/>
                <a:cs typeface="Arial"/>
                <a:sym typeface="Arial"/>
              </a:rPr>
              <a:t>Mid 1970s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A DB model called Entity –Relationship(ER) was proposed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0440" marR="0" rtl="0" algn="l">
              <a:lnSpc>
                <a:spcPct val="100000"/>
              </a:lnSpc>
              <a:spcBef>
                <a:spcPts val="337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440" lvl="0" marL="190440" marR="0" rtl="0" algn="l">
              <a:lnSpc>
                <a:spcPct val="100000"/>
              </a:lnSpc>
              <a:spcBef>
                <a:spcPts val="337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9C5252"/>
                </a:solidFill>
                <a:latin typeface="Arial"/>
                <a:ea typeface="Arial"/>
                <a:cs typeface="Arial"/>
                <a:sym typeface="Arial"/>
              </a:rPr>
              <a:t>1980s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Structured Query Language (SQL) became standard querying language.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0440" marR="0" rtl="0" algn="l">
              <a:lnSpc>
                <a:spcPct val="100000"/>
              </a:lnSpc>
              <a:spcBef>
                <a:spcPts val="337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440" lvl="0" marL="190440" marR="0" rtl="0" algn="l">
              <a:lnSpc>
                <a:spcPct val="100000"/>
              </a:lnSpc>
              <a:spcBef>
                <a:spcPts val="337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Late 1980s - 1990s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Parallel and distributed databases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0440" marR="0" rtl="0" algn="l">
              <a:lnSpc>
                <a:spcPct val="100000"/>
              </a:lnSpc>
              <a:spcBef>
                <a:spcPts val="337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440" lvl="0" marL="190440" marR="0" rtl="0" algn="l">
              <a:lnSpc>
                <a:spcPct val="100000"/>
              </a:lnSpc>
              <a:spcBef>
                <a:spcPts val="337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2000s &amp; Now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NoSQL databases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0440" marR="0" rtl="0" algn="l">
              <a:lnSpc>
                <a:spcPct val="100000"/>
              </a:lnSpc>
              <a:spcBef>
                <a:spcPts val="337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0440" marR="0" rtl="0" algn="l">
              <a:lnSpc>
                <a:spcPct val="100000"/>
              </a:lnSpc>
              <a:spcBef>
                <a:spcPts val="337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0440" marR="0" rtl="0" algn="l">
              <a:lnSpc>
                <a:spcPct val="100000"/>
              </a:lnSpc>
              <a:spcBef>
                <a:spcPts val="337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77"/>
          <p:cNvSpPr txBox="1"/>
          <p:nvPr>
            <p:ph idx="4294967295" type="title"/>
          </p:nvPr>
        </p:nvSpPr>
        <p:spPr>
          <a:xfrm>
            <a:off x="457200" y="3841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Limitations of MongoDB 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77"/>
          <p:cNvSpPr txBox="1"/>
          <p:nvPr>
            <p:ph idx="4294967295" type="body"/>
          </p:nvPr>
        </p:nvSpPr>
        <p:spPr>
          <a:xfrm>
            <a:off x="457200" y="1600200"/>
            <a:ext cx="7943400" cy="30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4000"/>
          </a:bodyPr>
          <a:lstStyle/>
          <a:p>
            <a:pPr indent="-137160" lvl="0" marL="186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referential integrity / No ACID guarantees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280" lvl="1" marL="9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Clients may see writes before they are committed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280" lvl="1" marL="93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query updates multiple documents, might read some updates and not others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280" lvl="0" marL="468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720" lvl="1" marL="93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Instead, offers high availability and eventual consistency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3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7160" lvl="0" marL="1868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degree of de-normalization means updating something in many places instead of one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68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7160" lvl="0" marL="1868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Lack of predefined schema is a double-edged sword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5800" lvl="1" marL="468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must have a model in your app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5800" lvl="1" marL="468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 within a collection can be completely inconsistent in their fields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8600" lvl="1" marL="468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ct val="77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allows for easy schema change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68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0" name="Google Shape;1050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760" y="4800960"/>
            <a:ext cx="3770280" cy="1813320"/>
          </a:xfrm>
          <a:prstGeom prst="rect">
            <a:avLst/>
          </a:prstGeom>
          <a:noFill/>
          <a:ln>
            <a:noFill/>
          </a:ln>
        </p:spPr>
      </p:pic>
      <p:sp>
        <p:nvSpPr>
          <p:cNvPr id="1051" name="Google Shape;1051;p77"/>
          <p:cNvSpPr/>
          <p:nvPr/>
        </p:nvSpPr>
        <p:spPr>
          <a:xfrm>
            <a:off x="5086440" y="4457880"/>
            <a:ext cx="3477600" cy="1248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- Create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- Read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 - Update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 - Delete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2" name="Google Shape;1052;p77"/>
          <p:cNvCxnSpPr>
            <a:stCxn id="1051" idx="1"/>
          </p:cNvCxnSpPr>
          <p:nvPr/>
        </p:nvCxnSpPr>
        <p:spPr>
          <a:xfrm flipH="1">
            <a:off x="3575040" y="5081940"/>
            <a:ext cx="1511400" cy="2790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"/>
          <p:cNvSpPr txBox="1"/>
          <p:nvPr>
            <p:ph idx="4294967295" type="title"/>
          </p:nvPr>
        </p:nvSpPr>
        <p:spPr>
          <a:xfrm>
            <a:off x="457200" y="533520"/>
            <a:ext cx="82293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Relational DBMS to the rescue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169360"/>
            <a:ext cx="1613880" cy="23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8"/>
          <p:cNvSpPr/>
          <p:nvPr/>
        </p:nvSpPr>
        <p:spPr>
          <a:xfrm>
            <a:off x="457200" y="4596480"/>
            <a:ext cx="2163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Edgar F. Codd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Turing award, 1981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8"/>
          <p:cNvSpPr/>
          <p:nvPr/>
        </p:nvSpPr>
        <p:spPr>
          <a:xfrm>
            <a:off x="2760480" y="2169360"/>
            <a:ext cx="5192700" cy="1529400"/>
          </a:xfrm>
          <a:prstGeom prst="wedgeRoundRectCallout">
            <a:avLst>
              <a:gd fmla="val -61364" name="adj1"/>
              <a:gd fmla="val 98664" name="adj2"/>
              <a:gd fmla="val 16667" name="adj3"/>
            </a:avLst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[There should be] a clear boundary between the logical and physical aspects of database management.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8"/>
          <p:cNvSpPr/>
          <p:nvPr/>
        </p:nvSpPr>
        <p:spPr>
          <a:xfrm>
            <a:off x="4114800" y="3322440"/>
            <a:ext cx="45717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https://en.wikipedia.org/wiki/Edgar_F._Codd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9"/>
          <p:cNvSpPr txBox="1"/>
          <p:nvPr>
            <p:ph idx="4294967295"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Architecture of Databases 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9"/>
          <p:cNvSpPr/>
          <p:nvPr/>
        </p:nvSpPr>
        <p:spPr>
          <a:xfrm>
            <a:off x="724680" y="1742400"/>
            <a:ext cx="7763400" cy="1569600"/>
          </a:xfrm>
          <a:prstGeom prst="rect">
            <a:avLst/>
          </a:prstGeom>
          <a:solidFill>
            <a:schemeClr val="accent1"/>
          </a:solidFill>
          <a:ln cap="flat" cmpd="sng" w="26425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View Level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9"/>
          <p:cNvSpPr/>
          <p:nvPr/>
        </p:nvSpPr>
        <p:spPr>
          <a:xfrm>
            <a:off x="4588920" y="3815640"/>
            <a:ext cx="2397960" cy="954360"/>
          </a:xfrm>
          <a:prstGeom prst="rect">
            <a:avLst/>
          </a:prstGeom>
          <a:solidFill>
            <a:schemeClr val="accent1"/>
          </a:solidFill>
          <a:ln cap="flat" cmpd="sng" w="26425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Logical Level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9"/>
          <p:cNvSpPr/>
          <p:nvPr/>
        </p:nvSpPr>
        <p:spPr>
          <a:xfrm>
            <a:off x="4588920" y="5285160"/>
            <a:ext cx="2397960" cy="850680"/>
          </a:xfrm>
          <a:prstGeom prst="rect">
            <a:avLst/>
          </a:prstGeom>
          <a:solidFill>
            <a:schemeClr val="accent1"/>
          </a:solidFill>
          <a:ln cap="flat" cmpd="sng" w="26425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Physical Level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9"/>
          <p:cNvSpPr/>
          <p:nvPr/>
        </p:nvSpPr>
        <p:spPr>
          <a:xfrm>
            <a:off x="974880" y="2527560"/>
            <a:ext cx="1785240" cy="643680"/>
          </a:xfrm>
          <a:prstGeom prst="rect">
            <a:avLst/>
          </a:prstGeom>
          <a:solidFill>
            <a:srgbClr val="93B3D7"/>
          </a:solidFill>
          <a:ln cap="flat" cmpd="sng" w="26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View 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9"/>
          <p:cNvSpPr/>
          <p:nvPr/>
        </p:nvSpPr>
        <p:spPr>
          <a:xfrm>
            <a:off x="3040920" y="2527560"/>
            <a:ext cx="1785240" cy="643680"/>
          </a:xfrm>
          <a:prstGeom prst="rect">
            <a:avLst/>
          </a:prstGeom>
          <a:solidFill>
            <a:srgbClr val="93B3D7"/>
          </a:solidFill>
          <a:ln cap="flat" cmpd="sng" w="26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View 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9"/>
          <p:cNvSpPr/>
          <p:nvPr/>
        </p:nvSpPr>
        <p:spPr>
          <a:xfrm>
            <a:off x="6268680" y="2527560"/>
            <a:ext cx="1785240" cy="643680"/>
          </a:xfrm>
          <a:prstGeom prst="rect">
            <a:avLst/>
          </a:prstGeom>
          <a:solidFill>
            <a:srgbClr val="93B3D7"/>
          </a:solidFill>
          <a:ln cap="flat" cmpd="sng" w="26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View 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9"/>
          <p:cNvSpPr/>
          <p:nvPr/>
        </p:nvSpPr>
        <p:spPr>
          <a:xfrm>
            <a:off x="5193000" y="2635200"/>
            <a:ext cx="594720" cy="578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B7CCE4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6" name="Google Shape;446;p9"/>
          <p:cNvCxnSpPr>
            <a:endCxn id="440" idx="0"/>
          </p:cNvCxnSpPr>
          <p:nvPr/>
        </p:nvCxnSpPr>
        <p:spPr>
          <a:xfrm>
            <a:off x="5778900" y="3311940"/>
            <a:ext cx="9000" cy="503700"/>
          </a:xfrm>
          <a:prstGeom prst="straightConnector1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7" name="Google Shape;447;p9"/>
          <p:cNvCxnSpPr>
            <a:stCxn id="440" idx="2"/>
            <a:endCxn id="441" idx="0"/>
          </p:cNvCxnSpPr>
          <p:nvPr/>
        </p:nvCxnSpPr>
        <p:spPr>
          <a:xfrm>
            <a:off x="5787900" y="4770000"/>
            <a:ext cx="0" cy="515100"/>
          </a:xfrm>
          <a:prstGeom prst="straightConnector1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8" name="Google Shape;448;p9"/>
          <p:cNvSpPr/>
          <p:nvPr/>
        </p:nvSpPr>
        <p:spPr>
          <a:xfrm>
            <a:off x="52200" y="3657960"/>
            <a:ext cx="4062600" cy="206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1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View Level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defines how users or applications interact with the database and how they perceive the data.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user views or external schemas are defined, tailored to the specific needs and requirements of individual users or application modules.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9"/>
          <p:cNvSpPr txBox="1"/>
          <p:nvPr/>
        </p:nvSpPr>
        <p:spPr>
          <a:xfrm>
            <a:off x="6986880" y="3540600"/>
            <a:ext cx="2057400" cy="2327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840" lvl="0" marL="28584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1" lang="en-US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Logical Level</a:t>
            </a:r>
            <a:r>
              <a:rPr b="1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defines the logical schema, which describes the relationships, entities, attributes, and constraints of the data, regardless of the </a:t>
            </a:r>
            <a:r>
              <a:rPr b="1" i="1" lang="en-US" sz="1400" u="none" cap="none" strike="noStrike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physical implementation</a:t>
            </a:r>
            <a:r>
              <a:rPr b="0" i="0" lang="en-US" sz="140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1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9"/>
          <p:cNvSpPr txBox="1"/>
          <p:nvPr/>
        </p:nvSpPr>
        <p:spPr>
          <a:xfrm>
            <a:off x="3429000" y="60343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9"/>
          <p:cNvSpPr txBox="1"/>
          <p:nvPr/>
        </p:nvSpPr>
        <p:spPr>
          <a:xfrm>
            <a:off x="1613160" y="6111720"/>
            <a:ext cx="7073640" cy="7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1" lang="en-US" sz="1800" u="none" cap="none" strike="noStrike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Physical Level</a:t>
            </a:r>
            <a:r>
              <a:rPr b="0" i="0" lang="en-US" sz="180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refers to how data is physically stored, organized, and accessed on the underlying storage devices, such as hard drives or solid-state drives.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arity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larity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2016-04-07T16:03:20Z</dcterms:created>
  <dc:creator>Mariam Salloum</dc:creator>
</cp:coreProperties>
</file>