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yDjmdtTXtvImiW5V8fY2JaQtu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obscan.co/blog/99-percent-fortune-500-at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 name="Google Shape;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 name="Google Shape;1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Source:</a:t>
            </a:r>
            <a:endParaRPr/>
          </a:p>
          <a:p>
            <a:pPr indent="0" lvl="0" marL="0" rtl="0" algn="l">
              <a:spcBef>
                <a:spcPts val="0"/>
              </a:spcBef>
              <a:spcAft>
                <a:spcPts val="0"/>
              </a:spcAft>
              <a:buNone/>
            </a:pPr>
            <a:r>
              <a:rPr lang="en-US"/>
              <a:t>Hu, James. “Report: 99% of Fortune 500 Companies Use Applicant Tracking Systems.” Jobscan, 10 Oct. 2022, </a:t>
            </a:r>
            <a:r>
              <a:rPr lang="en-US" u="sng">
                <a:solidFill>
                  <a:schemeClr val="hlink"/>
                </a:solidFill>
                <a:hlinkClick r:id="rId2"/>
              </a:rPr>
              <a:t>www.jobscan.co/blog/99-percent-fortune-500-ats/.</a:t>
            </a:r>
            <a:r>
              <a:rPr lang="en-US"/>
              <a:t> </a:t>
            </a:r>
            <a:endParaRPr/>
          </a:p>
        </p:txBody>
      </p:sp>
      <p:sp>
        <p:nvSpPr>
          <p:cNvPr id="207" name="Google Shape;2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29" name="Google Shape;22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13.jpg"/><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 Id="rId11" Type="http://schemas.openxmlformats.org/officeDocument/2006/relationships/image" Target="../media/image29.png"/><Relationship Id="rId10" Type="http://schemas.openxmlformats.org/officeDocument/2006/relationships/image" Target="../media/image18.png"/><Relationship Id="rId9" Type="http://schemas.openxmlformats.org/officeDocument/2006/relationships/image" Target="../media/image9.png"/><Relationship Id="rId5" Type="http://schemas.openxmlformats.org/officeDocument/2006/relationships/image" Target="../media/image26.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6.jp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A close up of a logo&#10;&#10;Description automatically generated" id="19" name="Google Shape;19;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 name="Google Shape;20;p1"/>
          <p:cNvSpPr txBox="1"/>
          <p:nvPr/>
        </p:nvSpPr>
        <p:spPr>
          <a:xfrm>
            <a:off x="787707" y="1447824"/>
            <a:ext cx="10141751" cy="964367"/>
          </a:xfrm>
          <a:prstGeom prst="rect">
            <a:avLst/>
          </a:prstGeom>
          <a:noFill/>
          <a:ln>
            <a:noFill/>
          </a:ln>
        </p:spPr>
        <p:txBody>
          <a:bodyPr anchorCtr="0" anchor="t" bIns="0" lIns="0" spcFirstLastPara="1" rIns="0" wrap="square" tIns="91425">
            <a:spAutoFit/>
          </a:bodyPr>
          <a:lstStyle/>
          <a:p>
            <a:pPr indent="0" lvl="0" marL="0" marR="0" rtl="0" algn="l">
              <a:lnSpc>
                <a:spcPct val="113666"/>
              </a:lnSpc>
              <a:spcBef>
                <a:spcPts val="0"/>
              </a:spcBef>
              <a:spcAft>
                <a:spcPts val="0"/>
              </a:spcAft>
              <a:buNone/>
            </a:pPr>
            <a:r>
              <a:rPr b="1" i="0" lang="en-US" sz="6000" u="none" cap="none" strike="noStrike">
                <a:solidFill>
                  <a:srgbClr val="FFB81D"/>
                </a:solidFill>
                <a:latin typeface="Arial"/>
                <a:ea typeface="Arial"/>
                <a:cs typeface="Arial"/>
                <a:sym typeface="Arial"/>
              </a:rPr>
              <a:t>Resume Writing Workshop</a:t>
            </a:r>
            <a:endParaRPr b="0" i="0" sz="1800" u="none" cap="none" strike="noStrike">
              <a:solidFill>
                <a:srgbClr val="FFB81D"/>
              </a:solidFill>
              <a:latin typeface="Calibri"/>
              <a:ea typeface="Calibri"/>
              <a:cs typeface="Calibri"/>
              <a:sym typeface="Calibri"/>
            </a:endParaRPr>
          </a:p>
        </p:txBody>
      </p:sp>
      <p:sp>
        <p:nvSpPr>
          <p:cNvPr id="21" name="Google Shape;21;p1"/>
          <p:cNvSpPr txBox="1"/>
          <p:nvPr/>
        </p:nvSpPr>
        <p:spPr>
          <a:xfrm>
            <a:off x="617551" y="3860301"/>
            <a:ext cx="453813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F4F3F6"/>
                </a:solidFill>
                <a:latin typeface="Arial"/>
                <a:ea typeface="Arial"/>
                <a:cs typeface="Arial"/>
                <a:sym typeface="Arial"/>
              </a:rPr>
              <a:t>careers.ucr.edu</a:t>
            </a:r>
            <a:br>
              <a:rPr b="0" i="0" lang="en-US" sz="2000" u="none" cap="none" strike="noStrike">
                <a:solidFill>
                  <a:srgbClr val="F4F3F6"/>
                </a:solidFill>
                <a:latin typeface="Arial"/>
                <a:ea typeface="Arial"/>
                <a:cs typeface="Arial"/>
                <a:sym typeface="Arial"/>
              </a:rPr>
            </a:br>
            <a:r>
              <a:rPr b="0" i="0" lang="en-US" sz="2000" u="none" cap="none" strike="noStrike">
                <a:solidFill>
                  <a:srgbClr val="F4F3F6"/>
                </a:solidFill>
                <a:latin typeface="Arial"/>
                <a:ea typeface="Arial"/>
                <a:cs typeface="Arial"/>
                <a:sym typeface="Arial"/>
              </a:rPr>
              <a:t>(951) 827-3631</a:t>
            </a:r>
            <a:endParaRPr sz="2000">
              <a:solidFill>
                <a:srgbClr val="F4F3F6"/>
              </a:solidFill>
              <a:latin typeface="Arial"/>
              <a:ea typeface="Arial"/>
              <a:cs typeface="Arial"/>
              <a:sym typeface="Arial"/>
            </a:endParaRPr>
          </a:p>
          <a:p>
            <a:pPr indent="0" lvl="0" marL="0" marR="0" rtl="0" algn="l">
              <a:spcBef>
                <a:spcPts val="0"/>
              </a:spcBef>
              <a:spcAft>
                <a:spcPts val="0"/>
              </a:spcAft>
              <a:buNone/>
            </a:pPr>
            <a:r>
              <a:t/>
            </a:r>
            <a:endParaRPr sz="2000">
              <a:solidFill>
                <a:srgbClr val="F4F3F6"/>
              </a:solidFill>
              <a:latin typeface="Arial"/>
              <a:ea typeface="Arial"/>
              <a:cs typeface="Arial"/>
              <a:sym typeface="Arial"/>
            </a:endParaRPr>
          </a:p>
          <a:p>
            <a:pPr indent="0" lvl="0" marL="0" marR="0" rtl="0" algn="l">
              <a:spcBef>
                <a:spcPts val="0"/>
              </a:spcBef>
              <a:spcAft>
                <a:spcPts val="0"/>
              </a:spcAft>
              <a:buNone/>
            </a:pPr>
            <a:r>
              <a:t/>
            </a:r>
            <a:endParaRPr sz="2000">
              <a:solidFill>
                <a:srgbClr val="F4F3F6"/>
              </a:solidFill>
              <a:latin typeface="Arial"/>
              <a:ea typeface="Arial"/>
              <a:cs typeface="Arial"/>
              <a:sym typeface="Arial"/>
            </a:endParaRPr>
          </a:p>
          <a:p>
            <a:pPr indent="0" lvl="0" marL="0" marR="0" rtl="0" algn="l">
              <a:spcBef>
                <a:spcPts val="0"/>
              </a:spcBef>
              <a:spcAft>
                <a:spcPts val="0"/>
              </a:spcAft>
              <a:buNone/>
            </a:pPr>
            <a:r>
              <a:t/>
            </a:r>
            <a:endParaRPr sz="2000">
              <a:solidFill>
                <a:srgbClr val="F4F3F6"/>
              </a:solidFill>
              <a:latin typeface="Arial"/>
              <a:ea typeface="Arial"/>
              <a:cs typeface="Arial"/>
              <a:sym typeface="Arial"/>
            </a:endParaRPr>
          </a:p>
          <a:p>
            <a:pPr indent="0" lvl="0" marL="0" marR="0" rtl="0" algn="l">
              <a:spcBef>
                <a:spcPts val="0"/>
              </a:spcBef>
              <a:spcAft>
                <a:spcPts val="0"/>
              </a:spcAft>
              <a:buNone/>
            </a:pPr>
            <a:r>
              <a:t/>
            </a:r>
            <a:endParaRPr sz="2000">
              <a:solidFill>
                <a:srgbClr val="F4F3F6"/>
              </a:solidFill>
              <a:latin typeface="Arial"/>
              <a:ea typeface="Arial"/>
              <a:cs typeface="Arial"/>
              <a:sym typeface="Arial"/>
            </a:endParaRPr>
          </a:p>
          <a:p>
            <a:pPr indent="0" lvl="0" marL="0" marR="0" rtl="0" algn="l">
              <a:spcBef>
                <a:spcPts val="0"/>
              </a:spcBef>
              <a:spcAft>
                <a:spcPts val="0"/>
              </a:spcAft>
              <a:buNone/>
            </a:pPr>
            <a:r>
              <a:t/>
            </a:r>
            <a:endParaRPr sz="2000">
              <a:solidFill>
                <a:srgbClr val="F4F3F6"/>
              </a:solidFill>
              <a:latin typeface="Arial"/>
              <a:ea typeface="Arial"/>
              <a:cs typeface="Arial"/>
              <a:sym typeface="Arial"/>
            </a:endParaRPr>
          </a:p>
          <a:p>
            <a:pPr indent="0" lvl="0" marL="0" marR="0" rtl="0" algn="l">
              <a:spcBef>
                <a:spcPts val="0"/>
              </a:spcBef>
              <a:spcAft>
                <a:spcPts val="0"/>
              </a:spcAft>
              <a:buNone/>
            </a:pPr>
            <a:r>
              <a:rPr lang="en-US" sz="2000">
                <a:solidFill>
                  <a:srgbClr val="F4F3F6"/>
                </a:solidFill>
                <a:latin typeface="Arial"/>
                <a:ea typeface="Arial"/>
                <a:cs typeface="Arial"/>
                <a:sym typeface="Arial"/>
              </a:rPr>
              <a:t>CONNECT. INSPIRE. EMPOWER.</a:t>
            </a:r>
            <a:endParaRPr sz="1800">
              <a:solidFill>
                <a:srgbClr val="F4F3F6"/>
              </a:solidFill>
              <a:latin typeface="Calibri"/>
              <a:ea typeface="Calibri"/>
              <a:cs typeface="Calibri"/>
              <a:sym typeface="Calibri"/>
            </a:endParaRPr>
          </a:p>
        </p:txBody>
      </p:sp>
      <p:pic>
        <p:nvPicPr>
          <p:cNvPr descr="UCR Career Center Lockup" id="22" name="Google Shape;22;p1"/>
          <p:cNvPicPr preferRelativeResize="0"/>
          <p:nvPr/>
        </p:nvPicPr>
        <p:blipFill rotWithShape="1">
          <a:blip r:embed="rId4">
            <a:alphaModFix/>
          </a:blip>
          <a:srcRect b="35422" l="23481" r="20751" t="15354"/>
          <a:stretch/>
        </p:blipFill>
        <p:spPr>
          <a:xfrm>
            <a:off x="9779619" y="5767414"/>
            <a:ext cx="2096429" cy="825190"/>
          </a:xfrm>
          <a:prstGeom prst="rect">
            <a:avLst/>
          </a:prstGeom>
          <a:noFill/>
          <a:ln>
            <a:noFill/>
          </a:ln>
        </p:spPr>
      </p:pic>
      <p:sp>
        <p:nvSpPr>
          <p:cNvPr id="23" name="Google Shape;23;p1"/>
          <p:cNvSpPr txBox="1"/>
          <p:nvPr/>
        </p:nvSpPr>
        <p:spPr>
          <a:xfrm>
            <a:off x="9445150" y="3860015"/>
            <a:ext cx="266551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accent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132" name="Google Shape;132;p10"/>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What counts as experience?</a:t>
            </a:r>
            <a:endParaRPr sz="1800">
              <a:solidFill>
                <a:schemeClr val="dk1"/>
              </a:solidFill>
              <a:latin typeface="Calibri"/>
              <a:ea typeface="Calibri"/>
              <a:cs typeface="Calibri"/>
              <a:sym typeface="Calibri"/>
            </a:endParaRPr>
          </a:p>
        </p:txBody>
      </p:sp>
      <p:pic>
        <p:nvPicPr>
          <p:cNvPr descr="A close up of a sign&#10;&#10;Description automatically generated" id="133" name="Google Shape;133;p10"/>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sp>
        <p:nvSpPr>
          <p:cNvPr id="134" name="Google Shape;134;p10"/>
          <p:cNvSpPr/>
          <p:nvPr/>
        </p:nvSpPr>
        <p:spPr>
          <a:xfrm>
            <a:off x="611542" y="1817520"/>
            <a:ext cx="10058400" cy="3970094"/>
          </a:xfrm>
          <a:prstGeom prst="rect">
            <a:avLst/>
          </a:prstGeom>
          <a:noFill/>
          <a:ln>
            <a:noFill/>
          </a:ln>
        </p:spPr>
        <p:txBody>
          <a:bodyPr anchorCtr="0" anchor="t" bIns="45700" lIns="0" spcFirstLastPara="1" rIns="0" wrap="square" tIns="45700">
            <a:normAutofit/>
          </a:bodyPr>
          <a:lstStyle/>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Paid or unpaid</a:t>
            </a:r>
            <a:endParaRPr sz="2800">
              <a:solidFill>
                <a:srgbClr val="0C0C0C"/>
              </a:solidFill>
              <a:latin typeface="Arial"/>
              <a:ea typeface="Arial"/>
              <a:cs typeface="Arial"/>
              <a:sym typeface="Arial"/>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Presentations or public speaking</a:t>
            </a:r>
            <a:endParaRPr sz="2800">
              <a:solidFill>
                <a:srgbClr val="0C0C0C"/>
              </a:solidFill>
              <a:latin typeface="Arial"/>
              <a:ea typeface="Arial"/>
              <a:cs typeface="Arial"/>
              <a:sym typeface="Arial"/>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Service in student organizations </a:t>
            </a:r>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Community services experience</a:t>
            </a:r>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Formal or informal faculty research</a:t>
            </a:r>
            <a:endParaRPr sz="2800">
              <a:solidFill>
                <a:srgbClr val="0C0C0C"/>
              </a:solidFill>
              <a:latin typeface="Arial"/>
              <a:ea typeface="Arial"/>
              <a:cs typeface="Arial"/>
              <a:sym typeface="Arial"/>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Volunteering</a:t>
            </a:r>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Internships</a:t>
            </a:r>
            <a:endParaRPr sz="2800">
              <a:solidFill>
                <a:srgbClr val="0C0C0C"/>
              </a:solidFill>
              <a:latin typeface="Arial"/>
              <a:ea typeface="Arial"/>
              <a:cs typeface="Arial"/>
              <a:sym typeface="Arial"/>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Class projects, labs, major assignments</a:t>
            </a:r>
            <a:endParaRPr sz="1800">
              <a:solidFill>
                <a:srgbClr val="0C0C0C"/>
              </a:solidFill>
              <a:latin typeface="Arial"/>
              <a:ea typeface="Arial"/>
              <a:cs typeface="Arial"/>
              <a:sym typeface="Arial"/>
            </a:endParaRPr>
          </a:p>
          <a:p>
            <a:pPr indent="-177800" lvl="0" marL="0" marR="0" rtl="0" algn="l">
              <a:spcBef>
                <a:spcPts val="0"/>
              </a:spcBef>
              <a:spcAft>
                <a:spcPts val="0"/>
              </a:spcAft>
              <a:buClr>
                <a:srgbClr val="0C0C0C"/>
              </a:buClr>
              <a:buSzPts val="2800"/>
              <a:buFont typeface="Arial"/>
              <a:buChar char="•"/>
            </a:pPr>
            <a:r>
              <a:rPr lang="en-US" sz="2800">
                <a:solidFill>
                  <a:srgbClr val="0C0C0C"/>
                </a:solidFill>
                <a:latin typeface="Arial"/>
                <a:ea typeface="Arial"/>
                <a:cs typeface="Arial"/>
                <a:sym typeface="Arial"/>
              </a:rPr>
              <a:t> Senior Thesis/Capstone</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picture containing food, drawing&#10;&#10;Description automatically generated" id="135" name="Google Shape;135;p10"/>
          <p:cNvPicPr preferRelativeResize="0"/>
          <p:nvPr/>
        </p:nvPicPr>
        <p:blipFill rotWithShape="1">
          <a:blip r:embed="rId5">
            <a:alphaModFix/>
          </a:blip>
          <a:srcRect b="0" l="0" r="0" t="0"/>
          <a:stretch/>
        </p:blipFill>
        <p:spPr>
          <a:xfrm>
            <a:off x="8433758" y="1819664"/>
            <a:ext cx="2743200" cy="339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1"/>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141" name="Google Shape;141;p11"/>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Experience Examples/TAR Method</a:t>
            </a:r>
            <a:endParaRPr sz="1800">
              <a:solidFill>
                <a:schemeClr val="dk1"/>
              </a:solidFill>
              <a:latin typeface="Calibri"/>
              <a:ea typeface="Calibri"/>
              <a:cs typeface="Calibri"/>
              <a:sym typeface="Calibri"/>
            </a:endParaRPr>
          </a:p>
        </p:txBody>
      </p:sp>
      <p:pic>
        <p:nvPicPr>
          <p:cNvPr descr="A close up of a sign&#10;&#10;Description automatically generated" id="142" name="Google Shape;142;p11"/>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grpSp>
        <p:nvGrpSpPr>
          <p:cNvPr id="143" name="Google Shape;143;p11"/>
          <p:cNvGrpSpPr/>
          <p:nvPr/>
        </p:nvGrpSpPr>
        <p:grpSpPr>
          <a:xfrm>
            <a:off x="9796537" y="2526839"/>
            <a:ext cx="1826461" cy="2572409"/>
            <a:chOff x="9796537" y="2526840"/>
            <a:chExt cx="2502196" cy="3259946"/>
          </a:xfrm>
        </p:grpSpPr>
        <p:pic>
          <p:nvPicPr>
            <p:cNvPr id="144" name="Google Shape;144;p11"/>
            <p:cNvPicPr preferRelativeResize="0"/>
            <p:nvPr/>
          </p:nvPicPr>
          <p:blipFill rotWithShape="1">
            <a:blip r:embed="rId5">
              <a:alphaModFix/>
            </a:blip>
            <a:srcRect b="50126" l="0" r="0" t="22527"/>
            <a:stretch/>
          </p:blipFill>
          <p:spPr>
            <a:xfrm>
              <a:off x="9796537" y="2526840"/>
              <a:ext cx="2502196" cy="1126346"/>
            </a:xfrm>
            <a:prstGeom prst="rect">
              <a:avLst/>
            </a:prstGeom>
            <a:noFill/>
            <a:ln>
              <a:noFill/>
            </a:ln>
          </p:spPr>
        </p:pic>
        <p:pic>
          <p:nvPicPr>
            <p:cNvPr id="145" name="Google Shape;145;p11"/>
            <p:cNvPicPr preferRelativeResize="0"/>
            <p:nvPr/>
          </p:nvPicPr>
          <p:blipFill rotWithShape="1">
            <a:blip r:embed="rId5">
              <a:alphaModFix/>
            </a:blip>
            <a:srcRect b="25080" l="0" r="0" t="49282"/>
            <a:stretch/>
          </p:blipFill>
          <p:spPr>
            <a:xfrm>
              <a:off x="9796537" y="3653186"/>
              <a:ext cx="2502196" cy="1055914"/>
            </a:xfrm>
            <a:prstGeom prst="rect">
              <a:avLst/>
            </a:prstGeom>
            <a:noFill/>
            <a:ln>
              <a:noFill/>
            </a:ln>
          </p:spPr>
        </p:pic>
        <p:pic>
          <p:nvPicPr>
            <p:cNvPr id="146" name="Google Shape;146;p11"/>
            <p:cNvPicPr preferRelativeResize="0"/>
            <p:nvPr/>
          </p:nvPicPr>
          <p:blipFill rotWithShape="1">
            <a:blip r:embed="rId5">
              <a:alphaModFix/>
            </a:blip>
            <a:srcRect b="0" l="0" r="0" t="73835"/>
            <a:stretch/>
          </p:blipFill>
          <p:spPr>
            <a:xfrm>
              <a:off x="9796537" y="4709100"/>
              <a:ext cx="2502196" cy="1077686"/>
            </a:xfrm>
            <a:prstGeom prst="rect">
              <a:avLst/>
            </a:prstGeom>
            <a:noFill/>
            <a:ln>
              <a:noFill/>
            </a:ln>
          </p:spPr>
        </p:pic>
        <p:cxnSp>
          <p:nvCxnSpPr>
            <p:cNvPr id="147" name="Google Shape;147;p11"/>
            <p:cNvCxnSpPr/>
            <p:nvPr/>
          </p:nvCxnSpPr>
          <p:spPr>
            <a:xfrm>
              <a:off x="9925102" y="3550903"/>
              <a:ext cx="1531622" cy="0"/>
            </a:xfrm>
            <a:prstGeom prst="straightConnector1">
              <a:avLst/>
            </a:prstGeom>
            <a:noFill/>
            <a:ln cap="flat" cmpd="sng" w="76200">
              <a:solidFill>
                <a:srgbClr val="FF0000"/>
              </a:solidFill>
              <a:prstDash val="solid"/>
              <a:miter lim="800000"/>
              <a:headEnd len="sm" w="sm" type="none"/>
              <a:tailEnd len="sm" w="sm" type="none"/>
            </a:ln>
          </p:spPr>
        </p:cxnSp>
        <p:cxnSp>
          <p:nvCxnSpPr>
            <p:cNvPr id="148" name="Google Shape;148;p11"/>
            <p:cNvCxnSpPr/>
            <p:nvPr/>
          </p:nvCxnSpPr>
          <p:spPr>
            <a:xfrm>
              <a:off x="9925103" y="4680841"/>
              <a:ext cx="1805940" cy="28259"/>
            </a:xfrm>
            <a:prstGeom prst="straightConnector1">
              <a:avLst/>
            </a:prstGeom>
            <a:noFill/>
            <a:ln cap="flat" cmpd="sng" w="76200">
              <a:solidFill>
                <a:srgbClr val="00B0F0"/>
              </a:solidFill>
              <a:prstDash val="solid"/>
              <a:miter lim="800000"/>
              <a:headEnd len="sm" w="sm" type="none"/>
              <a:tailEnd len="sm" w="sm" type="none"/>
            </a:ln>
          </p:spPr>
        </p:cxnSp>
        <p:cxnSp>
          <p:nvCxnSpPr>
            <p:cNvPr id="149" name="Google Shape;149;p11"/>
            <p:cNvCxnSpPr/>
            <p:nvPr/>
          </p:nvCxnSpPr>
          <p:spPr>
            <a:xfrm>
              <a:off x="9925103" y="5621866"/>
              <a:ext cx="1805940" cy="28259"/>
            </a:xfrm>
            <a:prstGeom prst="straightConnector1">
              <a:avLst/>
            </a:prstGeom>
            <a:noFill/>
            <a:ln cap="flat" cmpd="sng" w="76200">
              <a:solidFill>
                <a:srgbClr val="92D050"/>
              </a:solidFill>
              <a:prstDash val="solid"/>
              <a:miter lim="800000"/>
              <a:headEnd len="sm" w="sm" type="none"/>
              <a:tailEnd len="sm" w="sm" type="none"/>
            </a:ln>
          </p:spPr>
        </p:cxnSp>
      </p:grpSp>
      <p:sp>
        <p:nvSpPr>
          <p:cNvPr id="150" name="Google Shape;150;p11"/>
          <p:cNvSpPr txBox="1"/>
          <p:nvPr/>
        </p:nvSpPr>
        <p:spPr>
          <a:xfrm>
            <a:off x="474562" y="1526931"/>
            <a:ext cx="889670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Academic Resource Center, UCR</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Peer Mentor					         </a:t>
            </a:r>
            <a:r>
              <a:rPr b="1" lang="en-US" sz="1800">
                <a:solidFill>
                  <a:schemeClr val="dk1"/>
                </a:solidFill>
                <a:latin typeface="Calibri"/>
                <a:ea typeface="Calibri"/>
                <a:cs typeface="Calibri"/>
                <a:sym typeface="Calibri"/>
              </a:rPr>
              <a:t>September 20xx – June 20xx</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Deliver academic support for students encountering academic difficulty to aid in skills and study habits to achieve success in their undergraduate education.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Tutor 1</a:t>
            </a:r>
            <a:r>
              <a:rPr baseline="30000" lang="en-US" sz="1800">
                <a:solidFill>
                  <a:schemeClr val="dk1"/>
                </a:solidFill>
                <a:latin typeface="Calibri"/>
                <a:ea typeface="Calibri"/>
                <a:cs typeface="Calibri"/>
                <a:sym typeface="Calibri"/>
              </a:rPr>
              <a:t>st</a:t>
            </a:r>
            <a:r>
              <a:rPr lang="en-US" sz="1800">
                <a:solidFill>
                  <a:schemeClr val="dk1"/>
                </a:solidFill>
                <a:latin typeface="Calibri"/>
                <a:ea typeface="Calibri"/>
                <a:cs typeface="Calibri"/>
                <a:sym typeface="Calibri"/>
              </a:rPr>
              <a:t> and 2</a:t>
            </a:r>
            <a:r>
              <a:rPr baseline="30000" lang="en-US" sz="1800">
                <a:solidFill>
                  <a:schemeClr val="dk1"/>
                </a:solidFill>
                <a:latin typeface="Calibri"/>
                <a:ea typeface="Calibri"/>
                <a:cs typeface="Calibri"/>
                <a:sym typeface="Calibri"/>
              </a:rPr>
              <a:t>nd</a:t>
            </a:r>
            <a:r>
              <a:rPr lang="en-US" sz="1800">
                <a:solidFill>
                  <a:schemeClr val="dk1"/>
                </a:solidFill>
                <a:latin typeface="Calibri"/>
                <a:ea typeface="Calibri"/>
                <a:cs typeface="Calibri"/>
                <a:sym typeface="Calibri"/>
              </a:rPr>
              <a:t> year UCR students in mathematics using broad-based strategies and techniques to promote critical thinking and problem-solving.</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Collaborate on a team of 25+ peer mentors to lead group study sessions to help nontraditional students succeed in their courses and their professional development.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Designed and implemented new virtual strategies using Zoom &amp; Slack to onboard new mentors and mentees during COVID-19 which resulted in sustainable curriculum for all incoming new mentors.</a:t>
            </a:r>
            <a:endParaRPr/>
          </a:p>
        </p:txBody>
      </p:sp>
      <p:sp>
        <p:nvSpPr>
          <p:cNvPr id="151" name="Google Shape;151;p11"/>
          <p:cNvSpPr txBox="1"/>
          <p:nvPr/>
        </p:nvSpPr>
        <p:spPr>
          <a:xfrm>
            <a:off x="566108" y="6306123"/>
            <a:ext cx="82450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What are the </a:t>
            </a:r>
            <a:r>
              <a:rPr b="1" lang="en-US" sz="2000">
                <a:solidFill>
                  <a:srgbClr val="D32A36"/>
                </a:solidFill>
                <a:latin typeface="Calibri"/>
                <a:ea typeface="Calibri"/>
                <a:cs typeface="Calibri"/>
                <a:sym typeface="Calibri"/>
              </a:rPr>
              <a:t>tasks</a:t>
            </a:r>
            <a:r>
              <a:rPr b="1" lang="en-US" sz="2000">
                <a:solidFill>
                  <a:schemeClr val="dk1"/>
                </a:solidFill>
                <a:latin typeface="Calibri"/>
                <a:ea typeface="Calibri"/>
                <a:cs typeface="Calibri"/>
                <a:sym typeface="Calibri"/>
              </a:rPr>
              <a:t>, </a:t>
            </a:r>
            <a:r>
              <a:rPr b="1" lang="en-US" sz="2000">
                <a:solidFill>
                  <a:srgbClr val="00B0F0"/>
                </a:solidFill>
                <a:latin typeface="Calibri"/>
                <a:ea typeface="Calibri"/>
                <a:cs typeface="Calibri"/>
                <a:sym typeface="Calibri"/>
              </a:rPr>
              <a:t>actions </a:t>
            </a:r>
            <a:r>
              <a:rPr b="1" lang="en-US" sz="2000">
                <a:solidFill>
                  <a:schemeClr val="dk1"/>
                </a:solidFill>
                <a:latin typeface="Calibri"/>
                <a:ea typeface="Calibri"/>
                <a:cs typeface="Calibri"/>
                <a:sym typeface="Calibri"/>
              </a:rPr>
              <a:t>&amp; </a:t>
            </a:r>
            <a:r>
              <a:rPr b="1" lang="en-US" sz="2000">
                <a:solidFill>
                  <a:srgbClr val="92D050"/>
                </a:solidFill>
                <a:latin typeface="Calibri"/>
                <a:ea typeface="Calibri"/>
                <a:cs typeface="Calibri"/>
                <a:sym typeface="Calibri"/>
              </a:rPr>
              <a:t>results </a:t>
            </a:r>
            <a:r>
              <a:rPr b="1" lang="en-US" sz="2000">
                <a:solidFill>
                  <a:schemeClr val="dk1"/>
                </a:solidFill>
                <a:latin typeface="Calibri"/>
                <a:ea typeface="Calibri"/>
                <a:cs typeface="Calibri"/>
                <a:sym typeface="Calibri"/>
              </a:rPr>
              <a:t>in this resume description?</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2"/>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157" name="Google Shape;157;p12"/>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Experience Examples/TAR Method</a:t>
            </a:r>
            <a:endParaRPr sz="1800">
              <a:solidFill>
                <a:schemeClr val="dk1"/>
              </a:solidFill>
              <a:latin typeface="Calibri"/>
              <a:ea typeface="Calibri"/>
              <a:cs typeface="Calibri"/>
              <a:sym typeface="Calibri"/>
            </a:endParaRPr>
          </a:p>
        </p:txBody>
      </p:sp>
      <p:pic>
        <p:nvPicPr>
          <p:cNvPr descr="A close up of a sign&#10;&#10;Description automatically generated" id="158" name="Google Shape;158;p12"/>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grpSp>
        <p:nvGrpSpPr>
          <p:cNvPr id="159" name="Google Shape;159;p12"/>
          <p:cNvGrpSpPr/>
          <p:nvPr/>
        </p:nvGrpSpPr>
        <p:grpSpPr>
          <a:xfrm>
            <a:off x="9796537" y="2526839"/>
            <a:ext cx="1826461" cy="2572409"/>
            <a:chOff x="9796537" y="2526840"/>
            <a:chExt cx="2502196" cy="3259946"/>
          </a:xfrm>
        </p:grpSpPr>
        <p:pic>
          <p:nvPicPr>
            <p:cNvPr id="160" name="Google Shape;160;p12"/>
            <p:cNvPicPr preferRelativeResize="0"/>
            <p:nvPr/>
          </p:nvPicPr>
          <p:blipFill rotWithShape="1">
            <a:blip r:embed="rId5">
              <a:alphaModFix/>
            </a:blip>
            <a:srcRect b="50126" l="0" r="0" t="22527"/>
            <a:stretch/>
          </p:blipFill>
          <p:spPr>
            <a:xfrm>
              <a:off x="9796537" y="2526840"/>
              <a:ext cx="2502196" cy="1126346"/>
            </a:xfrm>
            <a:prstGeom prst="rect">
              <a:avLst/>
            </a:prstGeom>
            <a:noFill/>
            <a:ln>
              <a:noFill/>
            </a:ln>
          </p:spPr>
        </p:pic>
        <p:pic>
          <p:nvPicPr>
            <p:cNvPr id="161" name="Google Shape;161;p12"/>
            <p:cNvPicPr preferRelativeResize="0"/>
            <p:nvPr/>
          </p:nvPicPr>
          <p:blipFill rotWithShape="1">
            <a:blip r:embed="rId5">
              <a:alphaModFix/>
            </a:blip>
            <a:srcRect b="25080" l="0" r="0" t="49282"/>
            <a:stretch/>
          </p:blipFill>
          <p:spPr>
            <a:xfrm>
              <a:off x="9796537" y="3653186"/>
              <a:ext cx="2502196" cy="1055914"/>
            </a:xfrm>
            <a:prstGeom prst="rect">
              <a:avLst/>
            </a:prstGeom>
            <a:noFill/>
            <a:ln>
              <a:noFill/>
            </a:ln>
          </p:spPr>
        </p:pic>
        <p:pic>
          <p:nvPicPr>
            <p:cNvPr id="162" name="Google Shape;162;p12"/>
            <p:cNvPicPr preferRelativeResize="0"/>
            <p:nvPr/>
          </p:nvPicPr>
          <p:blipFill rotWithShape="1">
            <a:blip r:embed="rId5">
              <a:alphaModFix/>
            </a:blip>
            <a:srcRect b="0" l="0" r="0" t="73835"/>
            <a:stretch/>
          </p:blipFill>
          <p:spPr>
            <a:xfrm>
              <a:off x="9796537" y="4709100"/>
              <a:ext cx="2502196" cy="1077686"/>
            </a:xfrm>
            <a:prstGeom prst="rect">
              <a:avLst/>
            </a:prstGeom>
            <a:noFill/>
            <a:ln>
              <a:noFill/>
            </a:ln>
          </p:spPr>
        </p:pic>
        <p:cxnSp>
          <p:nvCxnSpPr>
            <p:cNvPr id="163" name="Google Shape;163;p12"/>
            <p:cNvCxnSpPr/>
            <p:nvPr/>
          </p:nvCxnSpPr>
          <p:spPr>
            <a:xfrm>
              <a:off x="9925102" y="3550903"/>
              <a:ext cx="1531622" cy="0"/>
            </a:xfrm>
            <a:prstGeom prst="straightConnector1">
              <a:avLst/>
            </a:prstGeom>
            <a:noFill/>
            <a:ln cap="flat" cmpd="sng" w="76200">
              <a:solidFill>
                <a:srgbClr val="FF0000"/>
              </a:solidFill>
              <a:prstDash val="solid"/>
              <a:miter lim="800000"/>
              <a:headEnd len="sm" w="sm" type="none"/>
              <a:tailEnd len="sm" w="sm" type="none"/>
            </a:ln>
          </p:spPr>
        </p:cxnSp>
        <p:cxnSp>
          <p:nvCxnSpPr>
            <p:cNvPr id="164" name="Google Shape;164;p12"/>
            <p:cNvCxnSpPr/>
            <p:nvPr/>
          </p:nvCxnSpPr>
          <p:spPr>
            <a:xfrm>
              <a:off x="9925103" y="4680841"/>
              <a:ext cx="1805940" cy="28259"/>
            </a:xfrm>
            <a:prstGeom prst="straightConnector1">
              <a:avLst/>
            </a:prstGeom>
            <a:noFill/>
            <a:ln cap="flat" cmpd="sng" w="76200">
              <a:solidFill>
                <a:srgbClr val="00B0F0"/>
              </a:solidFill>
              <a:prstDash val="solid"/>
              <a:miter lim="800000"/>
              <a:headEnd len="sm" w="sm" type="none"/>
              <a:tailEnd len="sm" w="sm" type="none"/>
            </a:ln>
          </p:spPr>
        </p:cxnSp>
        <p:cxnSp>
          <p:nvCxnSpPr>
            <p:cNvPr id="165" name="Google Shape;165;p12"/>
            <p:cNvCxnSpPr/>
            <p:nvPr/>
          </p:nvCxnSpPr>
          <p:spPr>
            <a:xfrm>
              <a:off x="9925103" y="5621866"/>
              <a:ext cx="1805940" cy="28259"/>
            </a:xfrm>
            <a:prstGeom prst="straightConnector1">
              <a:avLst/>
            </a:prstGeom>
            <a:noFill/>
            <a:ln cap="flat" cmpd="sng" w="76200">
              <a:solidFill>
                <a:srgbClr val="92D050"/>
              </a:solidFill>
              <a:prstDash val="solid"/>
              <a:miter lim="800000"/>
              <a:headEnd len="sm" w="sm" type="none"/>
              <a:tailEnd len="sm" w="sm" type="none"/>
            </a:ln>
          </p:spPr>
        </p:cxnSp>
      </p:grpSp>
      <p:sp>
        <p:nvSpPr>
          <p:cNvPr id="166" name="Google Shape;166;p12"/>
          <p:cNvSpPr txBox="1"/>
          <p:nvPr/>
        </p:nvSpPr>
        <p:spPr>
          <a:xfrm>
            <a:off x="544901" y="1714500"/>
            <a:ext cx="8896709" cy="46198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Academic Resource Center, UCR</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Peer Mentor					         </a:t>
            </a:r>
            <a:r>
              <a:rPr b="1" lang="en-US" sz="1800">
                <a:solidFill>
                  <a:schemeClr val="dk1"/>
                </a:solidFill>
                <a:latin typeface="Calibri"/>
                <a:ea typeface="Calibri"/>
                <a:cs typeface="Calibri"/>
                <a:sym typeface="Calibri"/>
              </a:rPr>
              <a:t>September 20xx – June 20xx</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Deliver academic support for students encountering academic difficulty to aid in skills and study habits to achieve success in their undergraduate education.</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Tutor 1</a:t>
            </a:r>
            <a:r>
              <a:rPr baseline="30000" lang="en-US" sz="1800">
                <a:solidFill>
                  <a:schemeClr val="dk1"/>
                </a:solidFill>
                <a:latin typeface="Calibri"/>
                <a:ea typeface="Calibri"/>
                <a:cs typeface="Calibri"/>
                <a:sym typeface="Calibri"/>
              </a:rPr>
              <a:t>st</a:t>
            </a:r>
            <a:r>
              <a:rPr lang="en-US" sz="1800">
                <a:solidFill>
                  <a:schemeClr val="dk1"/>
                </a:solidFill>
                <a:latin typeface="Calibri"/>
                <a:ea typeface="Calibri"/>
                <a:cs typeface="Calibri"/>
                <a:sym typeface="Calibri"/>
              </a:rPr>
              <a:t> and 2</a:t>
            </a:r>
            <a:r>
              <a:rPr baseline="30000" lang="en-US" sz="1800">
                <a:solidFill>
                  <a:schemeClr val="dk1"/>
                </a:solidFill>
                <a:latin typeface="Calibri"/>
                <a:ea typeface="Calibri"/>
                <a:cs typeface="Calibri"/>
                <a:sym typeface="Calibri"/>
              </a:rPr>
              <a:t>nd</a:t>
            </a:r>
            <a:r>
              <a:rPr lang="en-US" sz="1800">
                <a:solidFill>
                  <a:schemeClr val="dk1"/>
                </a:solidFill>
                <a:latin typeface="Calibri"/>
                <a:ea typeface="Calibri"/>
                <a:cs typeface="Calibri"/>
                <a:sym typeface="Calibri"/>
              </a:rPr>
              <a:t> year UCR students in mathematics using broad-based strategies and techniques to promote critical thinking and problem-solving.</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Collaborate on a team of 25+ peer mentors to lead group study sessions to help nontraditional students succeed in their courses and their professional development.</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Designed and implemented new virtual strategies using Zoom &amp; Slack to onboard new mentors and mentees during COVID-19 which resulted in new sustainable curriculum for all future incoming mentors.</a:t>
            </a:r>
            <a:endParaRPr/>
          </a:p>
        </p:txBody>
      </p:sp>
      <p:cxnSp>
        <p:nvCxnSpPr>
          <p:cNvPr id="167" name="Google Shape;167;p12"/>
          <p:cNvCxnSpPr/>
          <p:nvPr/>
        </p:nvCxnSpPr>
        <p:spPr>
          <a:xfrm flipH="1" rot="10800000">
            <a:off x="936882" y="3030124"/>
            <a:ext cx="6604397" cy="12700"/>
          </a:xfrm>
          <a:prstGeom prst="straightConnector1">
            <a:avLst/>
          </a:prstGeom>
          <a:noFill/>
          <a:ln cap="flat" cmpd="sng" w="76200">
            <a:solidFill>
              <a:srgbClr val="FF0000"/>
            </a:solidFill>
            <a:prstDash val="solid"/>
            <a:miter lim="800000"/>
            <a:headEnd len="sm" w="sm" type="none"/>
            <a:tailEnd len="sm" w="sm" type="none"/>
          </a:ln>
        </p:spPr>
      </p:cxnSp>
      <p:cxnSp>
        <p:nvCxnSpPr>
          <p:cNvPr id="168" name="Google Shape;168;p12"/>
          <p:cNvCxnSpPr/>
          <p:nvPr/>
        </p:nvCxnSpPr>
        <p:spPr>
          <a:xfrm>
            <a:off x="7802091" y="3026013"/>
            <a:ext cx="1559534" cy="9599"/>
          </a:xfrm>
          <a:prstGeom prst="straightConnector1">
            <a:avLst/>
          </a:prstGeom>
          <a:noFill/>
          <a:ln cap="flat" cmpd="sng" w="76200">
            <a:solidFill>
              <a:srgbClr val="92D050"/>
            </a:solidFill>
            <a:prstDash val="solid"/>
            <a:miter lim="800000"/>
            <a:headEnd len="sm" w="sm" type="none"/>
            <a:tailEnd len="sm" w="sm" type="none"/>
          </a:ln>
        </p:spPr>
      </p:cxnSp>
      <p:cxnSp>
        <p:nvCxnSpPr>
          <p:cNvPr id="169" name="Google Shape;169;p12"/>
          <p:cNvCxnSpPr/>
          <p:nvPr/>
        </p:nvCxnSpPr>
        <p:spPr>
          <a:xfrm flipH="1" rot="10800000">
            <a:off x="936883" y="3393615"/>
            <a:ext cx="2853562" cy="26098"/>
          </a:xfrm>
          <a:prstGeom prst="straightConnector1">
            <a:avLst/>
          </a:prstGeom>
          <a:noFill/>
          <a:ln cap="flat" cmpd="sng" w="76200">
            <a:solidFill>
              <a:srgbClr val="92D050"/>
            </a:solidFill>
            <a:prstDash val="solid"/>
            <a:miter lim="800000"/>
            <a:headEnd len="sm" w="sm" type="none"/>
            <a:tailEnd len="sm" w="sm" type="none"/>
          </a:ln>
        </p:spPr>
      </p:cxnSp>
      <p:cxnSp>
        <p:nvCxnSpPr>
          <p:cNvPr id="170" name="Google Shape;170;p12"/>
          <p:cNvCxnSpPr/>
          <p:nvPr/>
        </p:nvCxnSpPr>
        <p:spPr>
          <a:xfrm flipH="1" rot="10800000">
            <a:off x="936882" y="3842923"/>
            <a:ext cx="4720336" cy="27803"/>
          </a:xfrm>
          <a:prstGeom prst="straightConnector1">
            <a:avLst/>
          </a:prstGeom>
          <a:noFill/>
          <a:ln cap="flat" cmpd="sng" w="76200">
            <a:solidFill>
              <a:srgbClr val="FF0000"/>
            </a:solidFill>
            <a:prstDash val="solid"/>
            <a:miter lim="800000"/>
            <a:headEnd len="sm" w="sm" type="none"/>
            <a:tailEnd len="sm" w="sm" type="none"/>
          </a:ln>
        </p:spPr>
      </p:cxnSp>
      <p:cxnSp>
        <p:nvCxnSpPr>
          <p:cNvPr id="171" name="Google Shape;171;p12"/>
          <p:cNvCxnSpPr/>
          <p:nvPr/>
        </p:nvCxnSpPr>
        <p:spPr>
          <a:xfrm flipH="1" rot="10800000">
            <a:off x="5725127" y="3839364"/>
            <a:ext cx="3076325" cy="3101"/>
          </a:xfrm>
          <a:prstGeom prst="straightConnector1">
            <a:avLst/>
          </a:prstGeom>
          <a:noFill/>
          <a:ln cap="flat" cmpd="sng" w="76200">
            <a:solidFill>
              <a:srgbClr val="00B0F0"/>
            </a:solidFill>
            <a:prstDash val="solid"/>
            <a:miter lim="800000"/>
            <a:headEnd len="sm" w="sm" type="none"/>
            <a:tailEnd len="sm" w="sm" type="none"/>
          </a:ln>
        </p:spPr>
      </p:cxnSp>
      <p:cxnSp>
        <p:nvCxnSpPr>
          <p:cNvPr id="172" name="Google Shape;172;p12"/>
          <p:cNvCxnSpPr/>
          <p:nvPr/>
        </p:nvCxnSpPr>
        <p:spPr>
          <a:xfrm flipH="1" rot="10800000">
            <a:off x="936883" y="4223453"/>
            <a:ext cx="5541156" cy="15801"/>
          </a:xfrm>
          <a:prstGeom prst="straightConnector1">
            <a:avLst/>
          </a:prstGeom>
          <a:noFill/>
          <a:ln cap="flat" cmpd="sng" w="76200">
            <a:solidFill>
              <a:srgbClr val="00B0F0"/>
            </a:solidFill>
            <a:prstDash val="solid"/>
            <a:miter lim="800000"/>
            <a:headEnd len="sm" w="sm" type="none"/>
            <a:tailEnd len="sm" w="sm" type="none"/>
          </a:ln>
        </p:spPr>
      </p:cxnSp>
      <p:cxnSp>
        <p:nvCxnSpPr>
          <p:cNvPr id="173" name="Google Shape;173;p12"/>
          <p:cNvCxnSpPr/>
          <p:nvPr/>
        </p:nvCxnSpPr>
        <p:spPr>
          <a:xfrm flipH="1" rot="10800000">
            <a:off x="5623183" y="5472859"/>
            <a:ext cx="3300806" cy="33992"/>
          </a:xfrm>
          <a:prstGeom prst="straightConnector1">
            <a:avLst/>
          </a:prstGeom>
          <a:noFill/>
          <a:ln cap="flat" cmpd="sng" w="76200">
            <a:solidFill>
              <a:srgbClr val="00B0F0"/>
            </a:solidFill>
            <a:prstDash val="solid"/>
            <a:miter lim="800000"/>
            <a:headEnd len="sm" w="sm" type="none"/>
            <a:tailEnd len="sm" w="sm" type="none"/>
          </a:ln>
        </p:spPr>
      </p:cxnSp>
      <p:cxnSp>
        <p:nvCxnSpPr>
          <p:cNvPr id="174" name="Google Shape;174;p12"/>
          <p:cNvCxnSpPr/>
          <p:nvPr/>
        </p:nvCxnSpPr>
        <p:spPr>
          <a:xfrm flipH="1" rot="10800000">
            <a:off x="4604094" y="5878009"/>
            <a:ext cx="4512798" cy="15801"/>
          </a:xfrm>
          <a:prstGeom prst="straightConnector1">
            <a:avLst/>
          </a:prstGeom>
          <a:noFill/>
          <a:ln cap="flat" cmpd="sng" w="76200">
            <a:solidFill>
              <a:srgbClr val="92D050"/>
            </a:solidFill>
            <a:prstDash val="solid"/>
            <a:miter lim="800000"/>
            <a:headEnd len="sm" w="sm" type="none"/>
            <a:tailEnd len="sm" w="sm" type="none"/>
          </a:ln>
        </p:spPr>
      </p:cxnSp>
      <p:cxnSp>
        <p:nvCxnSpPr>
          <p:cNvPr id="175" name="Google Shape;175;p12"/>
          <p:cNvCxnSpPr/>
          <p:nvPr/>
        </p:nvCxnSpPr>
        <p:spPr>
          <a:xfrm flipH="1" rot="10800000">
            <a:off x="886083" y="6322509"/>
            <a:ext cx="2654823" cy="5504"/>
          </a:xfrm>
          <a:prstGeom prst="straightConnector1">
            <a:avLst/>
          </a:prstGeom>
          <a:noFill/>
          <a:ln cap="flat" cmpd="sng" w="76200">
            <a:solidFill>
              <a:srgbClr val="92D050"/>
            </a:solidFill>
            <a:prstDash val="solid"/>
            <a:miter lim="800000"/>
            <a:headEnd len="sm" w="sm" type="none"/>
            <a:tailEnd len="sm" w="sm" type="none"/>
          </a:ln>
        </p:spPr>
      </p:cxnSp>
      <p:cxnSp>
        <p:nvCxnSpPr>
          <p:cNvPr id="176" name="Google Shape;176;p12"/>
          <p:cNvCxnSpPr/>
          <p:nvPr/>
        </p:nvCxnSpPr>
        <p:spPr>
          <a:xfrm flipH="1" rot="10800000">
            <a:off x="936882" y="4655724"/>
            <a:ext cx="6604397" cy="38100"/>
          </a:xfrm>
          <a:prstGeom prst="straightConnector1">
            <a:avLst/>
          </a:prstGeom>
          <a:noFill/>
          <a:ln cap="flat" cmpd="sng" w="76200">
            <a:solidFill>
              <a:srgbClr val="FF0000"/>
            </a:solidFill>
            <a:prstDash val="solid"/>
            <a:miter lim="800000"/>
            <a:headEnd len="sm" w="sm" type="none"/>
            <a:tailEnd len="sm" w="sm" type="none"/>
          </a:ln>
        </p:spPr>
      </p:cxnSp>
      <p:cxnSp>
        <p:nvCxnSpPr>
          <p:cNvPr id="177" name="Google Shape;177;p12"/>
          <p:cNvCxnSpPr/>
          <p:nvPr/>
        </p:nvCxnSpPr>
        <p:spPr>
          <a:xfrm>
            <a:off x="936882" y="5493924"/>
            <a:ext cx="4585097" cy="0"/>
          </a:xfrm>
          <a:prstGeom prst="straightConnector1">
            <a:avLst/>
          </a:prstGeom>
          <a:noFill/>
          <a:ln cap="flat" cmpd="sng" w="76200">
            <a:solidFill>
              <a:srgbClr val="FF0000"/>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3"/>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183" name="Google Shape;183;p13"/>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Action Verbs Worksheet</a:t>
            </a:r>
            <a:endParaRPr sz="1800">
              <a:solidFill>
                <a:schemeClr val="dk1"/>
              </a:solidFill>
              <a:latin typeface="Calibri"/>
              <a:ea typeface="Calibri"/>
              <a:cs typeface="Calibri"/>
              <a:sym typeface="Calibri"/>
            </a:endParaRPr>
          </a:p>
        </p:txBody>
      </p:sp>
      <p:pic>
        <p:nvPicPr>
          <p:cNvPr descr="A close up of text on a white background&#10;&#10;Description generated with very high confidence" id="184" name="Google Shape;184;p13"/>
          <p:cNvPicPr preferRelativeResize="0"/>
          <p:nvPr/>
        </p:nvPicPr>
        <p:blipFill rotWithShape="1">
          <a:blip r:embed="rId4">
            <a:alphaModFix/>
          </a:blip>
          <a:srcRect b="0" l="0" r="0" t="0"/>
          <a:stretch/>
        </p:blipFill>
        <p:spPr>
          <a:xfrm>
            <a:off x="6693785" y="153450"/>
            <a:ext cx="4951198" cy="6398137"/>
          </a:xfrm>
          <a:prstGeom prst="rect">
            <a:avLst/>
          </a:prstGeom>
          <a:noFill/>
          <a:ln>
            <a:noFill/>
          </a:ln>
        </p:spPr>
      </p:pic>
      <p:sp>
        <p:nvSpPr>
          <p:cNvPr id="185" name="Google Shape;185;p13"/>
          <p:cNvSpPr txBox="1"/>
          <p:nvPr/>
        </p:nvSpPr>
        <p:spPr>
          <a:xfrm>
            <a:off x="786120" y="2825052"/>
            <a:ext cx="452613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Choose words that will </a:t>
            </a:r>
            <a:r>
              <a:rPr lang="en-US" sz="3600">
                <a:solidFill>
                  <a:srgbClr val="FFB81D"/>
                </a:solidFill>
                <a:latin typeface="Arial"/>
                <a:ea typeface="Arial"/>
                <a:cs typeface="Arial"/>
                <a:sym typeface="Arial"/>
              </a:rPr>
              <a:t>highlight </a:t>
            </a:r>
            <a:r>
              <a:rPr lang="en-US" sz="3600">
                <a:solidFill>
                  <a:schemeClr val="dk1"/>
                </a:solidFill>
                <a:latin typeface="Arial"/>
                <a:ea typeface="Arial"/>
                <a:cs typeface="Arial"/>
                <a:sym typeface="Arial"/>
              </a:rPr>
              <a:t>your skills!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4"/>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191" name="Google Shape;191;p14"/>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Your resume in action</a:t>
            </a:r>
            <a:endParaRPr/>
          </a:p>
        </p:txBody>
      </p:sp>
      <p:sp>
        <p:nvSpPr>
          <p:cNvPr id="192" name="Google Shape;192;p14"/>
          <p:cNvSpPr txBox="1"/>
          <p:nvPr/>
        </p:nvSpPr>
        <p:spPr>
          <a:xfrm>
            <a:off x="609600" y="1438645"/>
            <a:ext cx="9067136"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003DA5"/>
                </a:solidFill>
                <a:latin typeface="Arial"/>
                <a:ea typeface="Arial"/>
                <a:cs typeface="Arial"/>
                <a:sym typeface="Arial"/>
              </a:rPr>
              <a:t>Tailoring your document to a job description </a:t>
            </a:r>
            <a:endParaRPr/>
          </a:p>
        </p:txBody>
      </p:sp>
      <p:pic>
        <p:nvPicPr>
          <p:cNvPr descr="A close up of a sign&#10;&#10;Description automatically generated" id="193" name="Google Shape;193;p14"/>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sp>
        <p:nvSpPr>
          <p:cNvPr id="194" name="Google Shape;194;p14"/>
          <p:cNvSpPr txBox="1"/>
          <p:nvPr/>
        </p:nvSpPr>
        <p:spPr>
          <a:xfrm>
            <a:off x="889848" y="1931036"/>
            <a:ext cx="11062947" cy="212365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Relevance to the position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Keywords for ATS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Attention to detail</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Show them you know the company and its goals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Show that you understand the industry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5"/>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200" name="Google Shape;200;p15"/>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Your resume in action</a:t>
            </a:r>
            <a:endParaRPr/>
          </a:p>
        </p:txBody>
      </p:sp>
      <p:sp>
        <p:nvSpPr>
          <p:cNvPr id="201" name="Google Shape;201;p15"/>
          <p:cNvSpPr txBox="1"/>
          <p:nvPr/>
        </p:nvSpPr>
        <p:spPr>
          <a:xfrm>
            <a:off x="609600" y="1438645"/>
            <a:ext cx="9067136"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003DA5"/>
                </a:solidFill>
                <a:latin typeface="Arial"/>
                <a:ea typeface="Arial"/>
                <a:cs typeface="Arial"/>
                <a:sym typeface="Arial"/>
              </a:rPr>
              <a:t>Sample job description</a:t>
            </a:r>
            <a:endParaRPr sz="1800">
              <a:solidFill>
                <a:schemeClr val="dk1"/>
              </a:solidFill>
              <a:latin typeface="Calibri"/>
              <a:ea typeface="Calibri"/>
              <a:cs typeface="Calibri"/>
              <a:sym typeface="Calibri"/>
            </a:endParaRPr>
          </a:p>
        </p:txBody>
      </p:sp>
      <p:pic>
        <p:nvPicPr>
          <p:cNvPr descr="A close up of a sign&#10;&#10;Description automatically generated" id="202" name="Google Shape;202;p15"/>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sp>
        <p:nvSpPr>
          <p:cNvPr id="203" name="Google Shape;203;p15"/>
          <p:cNvSpPr txBox="1"/>
          <p:nvPr/>
        </p:nvSpPr>
        <p:spPr>
          <a:xfrm>
            <a:off x="890954" y="1934308"/>
            <a:ext cx="10234246"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Calibri"/>
                <a:ea typeface="Calibri"/>
                <a:cs typeface="Calibri"/>
                <a:sym typeface="Calibri"/>
              </a:rPr>
              <a:t>Data Science Leadership Development Program (Entry-Level Position with a Science Services Company):</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 DSLDP prepares participants for roles of increasing responsibility through a combination of rotational assignments, structured learning, formalized feedback, and mentoring. Program participants will have the opportunity to interact with senior Data Science and IT leaders and participate in various key Data Science initiatives. Program participants will have 2 one-year rotation assignments during the two-year program. As part of the rotational program, candidates may rotate through locations including but not limited to: Massachusetts, Pennsylvania, California, etc. Geographic flexibility is required both during and upon completion of the program.</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u="sng">
                <a:solidFill>
                  <a:schemeClr val="dk1"/>
                </a:solidFill>
                <a:latin typeface="Calibri"/>
                <a:ea typeface="Calibri"/>
                <a:cs typeface="Calibri"/>
                <a:sym typeface="Calibri"/>
              </a:rPr>
              <a:t>Qualifications:</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Students completing a </a:t>
            </a:r>
            <a:r>
              <a:rPr b="1" lang="en-US" sz="1600">
                <a:solidFill>
                  <a:srgbClr val="FFB81D"/>
                </a:solidFill>
                <a:latin typeface="Calibri"/>
                <a:ea typeface="Calibri"/>
                <a:cs typeface="Calibri"/>
                <a:sym typeface="Calibri"/>
              </a:rPr>
              <a:t>Bachelor’s degree</a:t>
            </a:r>
            <a:r>
              <a:rPr lang="en-US" sz="1600">
                <a:solidFill>
                  <a:schemeClr val="dk1"/>
                </a:solidFill>
                <a:latin typeface="Calibri"/>
                <a:ea typeface="Calibri"/>
                <a:cs typeface="Calibri"/>
                <a:sym typeface="Calibri"/>
              </a:rPr>
              <a:t>; preferred majors: </a:t>
            </a:r>
            <a:r>
              <a:rPr b="1" lang="en-US" sz="1600">
                <a:solidFill>
                  <a:srgbClr val="FFB81D"/>
                </a:solidFill>
                <a:latin typeface="Calibri"/>
                <a:ea typeface="Calibri"/>
                <a:cs typeface="Calibri"/>
                <a:sym typeface="Calibri"/>
              </a:rPr>
              <a:t>Mathematics</a:t>
            </a:r>
            <a:r>
              <a:rPr lang="en-US" sz="1600">
                <a:solidFill>
                  <a:schemeClr val="dk1"/>
                </a:solidFill>
                <a:latin typeface="Calibri"/>
                <a:ea typeface="Calibri"/>
                <a:cs typeface="Calibri"/>
                <a:sym typeface="Calibri"/>
              </a:rPr>
              <a:t>, Data Science, Computer Science, Computational and Data Science &amp; Engineering</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GPA of 3.2 or greater</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Strong </a:t>
            </a:r>
            <a:r>
              <a:rPr b="1" lang="en-US" sz="1600">
                <a:solidFill>
                  <a:srgbClr val="D32A36"/>
                </a:solidFill>
                <a:latin typeface="Calibri"/>
                <a:ea typeface="Calibri"/>
                <a:cs typeface="Calibri"/>
                <a:sym typeface="Calibri"/>
              </a:rPr>
              <a:t>desire and motivation to develop a career as a future leader</a:t>
            </a:r>
            <a:r>
              <a:rPr lang="en-US" sz="1600">
                <a:solidFill>
                  <a:schemeClr val="dk1"/>
                </a:solidFill>
                <a:latin typeface="Calibri"/>
                <a:ea typeface="Calibri"/>
                <a:cs typeface="Calibri"/>
                <a:sym typeface="Calibri"/>
              </a:rPr>
              <a:t> in Data Science</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Related work or internship experience strongly desired</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rgbClr val="D32A36"/>
              </a:buClr>
              <a:buSzPts val="1600"/>
              <a:buFont typeface="Arial"/>
              <a:buChar char="•"/>
            </a:pPr>
            <a:r>
              <a:rPr b="1" lang="en-US" sz="1600">
                <a:solidFill>
                  <a:srgbClr val="D32A36"/>
                </a:solidFill>
                <a:latin typeface="Calibri"/>
                <a:ea typeface="Calibri"/>
                <a:cs typeface="Calibri"/>
                <a:sym typeface="Calibri"/>
              </a:rPr>
              <a:t>Ability to manage, plan, and prioritize projects</a:t>
            </a:r>
            <a:endParaRPr b="1" sz="1600">
              <a:solidFill>
                <a:srgbClr val="D32A36"/>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Experience in </a:t>
            </a:r>
            <a:r>
              <a:rPr b="1" lang="en-US" sz="1600">
                <a:solidFill>
                  <a:srgbClr val="FFB81D"/>
                </a:solidFill>
                <a:latin typeface="Calibri"/>
                <a:ea typeface="Calibri"/>
                <a:cs typeface="Calibri"/>
                <a:sym typeface="Calibri"/>
              </a:rPr>
              <a:t>data collection &amp; analysis</a:t>
            </a:r>
            <a:endParaRPr b="1" sz="1600">
              <a:solidFill>
                <a:srgbClr val="FFB81D"/>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Demonstrated </a:t>
            </a:r>
            <a:r>
              <a:rPr b="1" lang="en-US" sz="1600">
                <a:solidFill>
                  <a:srgbClr val="D32A36"/>
                </a:solidFill>
                <a:latin typeface="Calibri"/>
                <a:ea typeface="Calibri"/>
                <a:cs typeface="Calibri"/>
                <a:sym typeface="Calibri"/>
              </a:rPr>
              <a:t>leadership aptitude, learning agility, and adaptability</a:t>
            </a:r>
            <a:endParaRPr b="1" sz="1600">
              <a:solidFill>
                <a:srgbClr val="D32A36"/>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Understanding of </a:t>
            </a:r>
            <a:r>
              <a:rPr b="1" lang="en-US" sz="1600">
                <a:solidFill>
                  <a:srgbClr val="D32A36"/>
                </a:solidFill>
                <a:latin typeface="Calibri"/>
                <a:ea typeface="Calibri"/>
                <a:cs typeface="Calibri"/>
                <a:sym typeface="Calibri"/>
              </a:rPr>
              <a:t>existing &amp; emerging technologies</a:t>
            </a:r>
            <a:endParaRPr b="1" sz="1600">
              <a:solidFill>
                <a:srgbClr val="D32A36"/>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6"/>
          <p:cNvPicPr preferRelativeResize="0"/>
          <p:nvPr/>
        </p:nvPicPr>
        <p:blipFill rotWithShape="1">
          <a:blip r:embed="rId3">
            <a:alphaModFix/>
          </a:blip>
          <a:srcRect b="0" l="0" r="0" t="0"/>
          <a:stretch/>
        </p:blipFill>
        <p:spPr>
          <a:xfrm>
            <a:off x="609600" y="601678"/>
            <a:ext cx="280946" cy="128525"/>
          </a:xfrm>
          <a:prstGeom prst="rect">
            <a:avLst/>
          </a:prstGeom>
          <a:noFill/>
          <a:ln>
            <a:noFill/>
          </a:ln>
        </p:spPr>
      </p:pic>
      <p:sp>
        <p:nvSpPr>
          <p:cNvPr id="210" name="Google Shape;210;p16"/>
          <p:cNvSpPr txBox="1"/>
          <p:nvPr/>
        </p:nvSpPr>
        <p:spPr>
          <a:xfrm>
            <a:off x="698377" y="734630"/>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Applicant Tracking System (ATS)</a:t>
            </a:r>
            <a:endParaRPr sz="1800">
              <a:solidFill>
                <a:schemeClr val="dk1"/>
              </a:solidFill>
              <a:latin typeface="Calibri"/>
              <a:ea typeface="Calibri"/>
              <a:cs typeface="Calibri"/>
              <a:sym typeface="Calibri"/>
            </a:endParaRPr>
          </a:p>
        </p:txBody>
      </p:sp>
      <p:sp>
        <p:nvSpPr>
          <p:cNvPr id="211" name="Google Shape;211;p16"/>
          <p:cNvSpPr txBox="1"/>
          <p:nvPr/>
        </p:nvSpPr>
        <p:spPr>
          <a:xfrm>
            <a:off x="609600" y="1401655"/>
            <a:ext cx="9067136"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003DA5"/>
                </a:solidFill>
                <a:latin typeface="Arial"/>
                <a:ea typeface="Arial"/>
                <a:cs typeface="Arial"/>
                <a:sym typeface="Arial"/>
              </a:rPr>
              <a:t>What is it?</a:t>
            </a:r>
            <a:endParaRPr sz="1800">
              <a:solidFill>
                <a:schemeClr val="dk1"/>
              </a:solidFill>
              <a:latin typeface="Calibri"/>
              <a:ea typeface="Calibri"/>
              <a:cs typeface="Calibri"/>
              <a:sym typeface="Calibri"/>
            </a:endParaRPr>
          </a:p>
        </p:txBody>
      </p:sp>
      <p:pic>
        <p:nvPicPr>
          <p:cNvPr descr="A close up of a sign&#10;&#10;Description automatically generated" id="212" name="Google Shape;212;p16"/>
          <p:cNvPicPr preferRelativeResize="0"/>
          <p:nvPr/>
        </p:nvPicPr>
        <p:blipFill rotWithShape="1">
          <a:blip r:embed="rId4">
            <a:alphaModFix/>
          </a:blip>
          <a:srcRect b="35698" l="22013" r="21923" t="17073"/>
          <a:stretch/>
        </p:blipFill>
        <p:spPr>
          <a:xfrm>
            <a:off x="421400" y="5679845"/>
            <a:ext cx="2107581" cy="791737"/>
          </a:xfrm>
          <a:prstGeom prst="rect">
            <a:avLst/>
          </a:prstGeom>
          <a:noFill/>
          <a:ln>
            <a:noFill/>
          </a:ln>
        </p:spPr>
      </p:pic>
      <p:sp>
        <p:nvSpPr>
          <p:cNvPr id="213" name="Google Shape;213;p16"/>
          <p:cNvSpPr txBox="1"/>
          <p:nvPr/>
        </p:nvSpPr>
        <p:spPr>
          <a:xfrm>
            <a:off x="543798" y="1949103"/>
            <a:ext cx="5839801" cy="41242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161513"/>
                </a:solidFill>
                <a:latin typeface="Calibri"/>
                <a:ea typeface="Calibri"/>
                <a:cs typeface="Calibri"/>
                <a:sym typeface="Calibri"/>
              </a:rPr>
              <a:t>Software for recruiters and employers to track candidates throughout the recruiting and hiring process. This software can come equipped with capabilities ranging from simple database functionality to a full-service suite of tools that makes it easy for businesses of any size to filter, manage, and analyze candidates.</a:t>
            </a:r>
            <a:br>
              <a:rPr lang="en-US" sz="1700">
                <a:solidFill>
                  <a:schemeClr val="dk1"/>
                </a:solidFill>
                <a:latin typeface="Calibri"/>
                <a:ea typeface="Calibri"/>
                <a:cs typeface="Calibri"/>
                <a:sym typeface="Calibri"/>
              </a:rPr>
            </a:br>
            <a:endParaRPr sz="17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rgbClr val="161513"/>
              </a:solidFill>
              <a:latin typeface="Calibri"/>
              <a:ea typeface="Calibri"/>
              <a:cs typeface="Calibri"/>
              <a:sym typeface="Calibri"/>
            </a:endParaRPr>
          </a:p>
          <a:p>
            <a:pPr indent="0" lvl="0" marL="0" marR="0" rtl="0" algn="l">
              <a:spcBef>
                <a:spcPts val="0"/>
              </a:spcBef>
              <a:spcAft>
                <a:spcPts val="0"/>
              </a:spcAft>
              <a:buNone/>
            </a:pPr>
            <a:r>
              <a:rPr lang="en-US" sz="1600">
                <a:solidFill>
                  <a:srgbClr val="161513"/>
                </a:solidFill>
                <a:latin typeface="Calibri"/>
                <a:ea typeface="Calibri"/>
                <a:cs typeface="Calibri"/>
                <a:sym typeface="Calibri"/>
              </a:rPr>
              <a:t>"As of 2019, 99% of the Fortune 500 companies used an ATS in their hiring process.</a:t>
            </a:r>
            <a:r>
              <a:rPr baseline="30000" lang="en-US" sz="1600">
                <a:solidFill>
                  <a:srgbClr val="161513"/>
                </a:solidFill>
                <a:latin typeface="Calibri"/>
                <a:ea typeface="Calibri"/>
                <a:cs typeface="Calibri"/>
                <a:sym typeface="Calibri"/>
              </a:rPr>
              <a:t>1</a:t>
            </a:r>
            <a:r>
              <a:rPr lang="en-US" sz="1600">
                <a:solidFill>
                  <a:srgbClr val="161513"/>
                </a:solidFill>
                <a:latin typeface="Calibri"/>
                <a:ea typeface="Calibri"/>
                <a:cs typeface="Calibri"/>
                <a:sym typeface="Calibri"/>
              </a:rPr>
              <a:t> These companies already have the brand recognition and resources to compete for top talent; an ATS can level the playing field by creating better, quicker access to candidates."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rgbClr val="161513"/>
              </a:solidFill>
              <a:latin typeface="Calibri"/>
              <a:ea typeface="Calibri"/>
              <a:cs typeface="Calibri"/>
              <a:sym typeface="Calibri"/>
            </a:endParaRPr>
          </a:p>
          <a:p>
            <a:pPr indent="0" lvl="0" marL="0" marR="0" rtl="0" algn="l">
              <a:spcBef>
                <a:spcPts val="0"/>
              </a:spcBef>
              <a:spcAft>
                <a:spcPts val="0"/>
              </a:spcAft>
              <a:buNone/>
            </a:pPr>
            <a:r>
              <a:rPr b="1" i="1" lang="en-US" sz="1600">
                <a:solidFill>
                  <a:srgbClr val="161513"/>
                </a:solidFill>
                <a:latin typeface="Calibri"/>
                <a:ea typeface="Calibri"/>
                <a:cs typeface="Calibri"/>
                <a:sym typeface="Calibri"/>
              </a:rPr>
              <a:t>Jobscan 2022 Report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descr="Graphical user interface, text, application&#10;&#10;Description automatically generated" id="214" name="Google Shape;214;p16"/>
          <p:cNvPicPr preferRelativeResize="0"/>
          <p:nvPr/>
        </p:nvPicPr>
        <p:blipFill rotWithShape="1">
          <a:blip r:embed="rId5">
            <a:alphaModFix/>
          </a:blip>
          <a:srcRect b="0" l="0" r="0" t="0"/>
          <a:stretch/>
        </p:blipFill>
        <p:spPr>
          <a:xfrm>
            <a:off x="5826711" y="2594638"/>
            <a:ext cx="6323861" cy="3562625"/>
          </a:xfrm>
          <a:prstGeom prst="rect">
            <a:avLst/>
          </a:prstGeom>
          <a:noFill/>
          <a:ln>
            <a:noFill/>
          </a:ln>
        </p:spPr>
      </p:pic>
      <p:sp>
        <p:nvSpPr>
          <p:cNvPr id="215" name="Google Shape;215;p16"/>
          <p:cNvSpPr txBox="1"/>
          <p:nvPr/>
        </p:nvSpPr>
        <p:spPr>
          <a:xfrm>
            <a:off x="7146524" y="6295747"/>
            <a:ext cx="41725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Sample ATS Checking on Resume Worded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7"/>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221" name="Google Shape;221;p17"/>
          <p:cNvSpPr txBox="1"/>
          <p:nvPr/>
        </p:nvSpPr>
        <p:spPr>
          <a:xfrm>
            <a:off x="779755" y="823407"/>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Applicant Tracking (ATS) Importance</a:t>
            </a:r>
            <a:endParaRPr/>
          </a:p>
        </p:txBody>
      </p:sp>
      <p:sp>
        <p:nvSpPr>
          <p:cNvPr id="222" name="Google Shape;222;p17"/>
          <p:cNvSpPr txBox="1"/>
          <p:nvPr/>
        </p:nvSpPr>
        <p:spPr>
          <a:xfrm>
            <a:off x="750163" y="1453441"/>
            <a:ext cx="9067136"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003DA5"/>
                </a:solidFill>
                <a:latin typeface="Arial"/>
                <a:ea typeface="Arial"/>
                <a:cs typeface="Arial"/>
                <a:sym typeface="Arial"/>
              </a:rPr>
              <a:t>Why does this matter?</a:t>
            </a:r>
            <a:endParaRPr sz="1800">
              <a:solidFill>
                <a:schemeClr val="dk1"/>
              </a:solidFill>
              <a:latin typeface="Calibri"/>
              <a:ea typeface="Calibri"/>
              <a:cs typeface="Calibri"/>
              <a:sym typeface="Calibri"/>
            </a:endParaRPr>
          </a:p>
        </p:txBody>
      </p:sp>
      <p:pic>
        <p:nvPicPr>
          <p:cNvPr descr="A close up of a sign&#10;&#10;Description automatically generated" id="223" name="Google Shape;223;p17"/>
          <p:cNvPicPr preferRelativeResize="0"/>
          <p:nvPr/>
        </p:nvPicPr>
        <p:blipFill rotWithShape="1">
          <a:blip r:embed="rId4">
            <a:alphaModFix/>
          </a:blip>
          <a:srcRect b="35698" l="22013" r="21923" t="17073"/>
          <a:stretch/>
        </p:blipFill>
        <p:spPr>
          <a:xfrm>
            <a:off x="421400" y="5679845"/>
            <a:ext cx="2107581" cy="791737"/>
          </a:xfrm>
          <a:prstGeom prst="rect">
            <a:avLst/>
          </a:prstGeom>
          <a:noFill/>
          <a:ln>
            <a:noFill/>
          </a:ln>
        </p:spPr>
      </p:pic>
      <p:sp>
        <p:nvSpPr>
          <p:cNvPr id="224" name="Google Shape;224;p17"/>
          <p:cNvSpPr txBox="1"/>
          <p:nvPr/>
        </p:nvSpPr>
        <p:spPr>
          <a:xfrm>
            <a:off x="514206" y="1904715"/>
            <a:ext cx="10774305"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rgbClr val="161513"/>
                </a:solidFill>
                <a:latin typeface="Calibri"/>
                <a:ea typeface="Calibri"/>
                <a:cs typeface="Calibri"/>
                <a:sym typeface="Calibri"/>
              </a:rPr>
              <a:t>These tracking systems will likely be the first impression of your resume. This highlights the importance of tailoring your resume and incorporating key: skills, action verbs, and language in your resume to be industry specific to a position.</a:t>
            </a:r>
            <a:endParaRPr/>
          </a:p>
          <a:p>
            <a:pPr indent="0" lvl="0" marL="0" marR="0" rtl="0" algn="l">
              <a:spcBef>
                <a:spcPts val="0"/>
              </a:spcBef>
              <a:spcAft>
                <a:spcPts val="0"/>
              </a:spcAft>
              <a:buNone/>
            </a:pPr>
            <a:r>
              <a:t/>
            </a:r>
            <a:endParaRPr sz="2500">
              <a:solidFill>
                <a:srgbClr val="161513"/>
              </a:solidFill>
              <a:latin typeface="Calibri"/>
              <a:ea typeface="Calibri"/>
              <a:cs typeface="Calibri"/>
              <a:sym typeface="Calibri"/>
            </a:endParaRPr>
          </a:p>
          <a:p>
            <a:pPr indent="-457200" lvl="0" marL="457200" marR="0" rtl="0" algn="l">
              <a:spcBef>
                <a:spcPts val="0"/>
              </a:spcBef>
              <a:spcAft>
                <a:spcPts val="0"/>
              </a:spcAft>
              <a:buClr>
                <a:srgbClr val="161513"/>
              </a:buClr>
              <a:buSzPts val="2500"/>
              <a:buFont typeface="Arial"/>
              <a:buChar char="•"/>
            </a:pPr>
            <a:r>
              <a:rPr lang="en-US" sz="2500">
                <a:solidFill>
                  <a:srgbClr val="161513"/>
                </a:solidFill>
                <a:latin typeface="Calibri"/>
                <a:ea typeface="Calibri"/>
                <a:cs typeface="Calibri"/>
                <a:sym typeface="Calibri"/>
              </a:rPr>
              <a:t>Weaving in recurring preferred qualifications/skills</a:t>
            </a:r>
            <a:endParaRPr/>
          </a:p>
          <a:p>
            <a:pPr indent="-457200" lvl="0" marL="457200" marR="0" rtl="0" algn="l">
              <a:spcBef>
                <a:spcPts val="0"/>
              </a:spcBef>
              <a:spcAft>
                <a:spcPts val="0"/>
              </a:spcAft>
              <a:buClr>
                <a:srgbClr val="161513"/>
              </a:buClr>
              <a:buSzPts val="2500"/>
              <a:buFont typeface="Arial"/>
              <a:buChar char="•"/>
            </a:pPr>
            <a:r>
              <a:rPr lang="en-US" sz="2500">
                <a:solidFill>
                  <a:srgbClr val="161513"/>
                </a:solidFill>
                <a:latin typeface="Calibri"/>
                <a:ea typeface="Calibri"/>
                <a:cs typeface="Calibri"/>
                <a:sym typeface="Calibri"/>
              </a:rPr>
              <a:t>Tailor your current skills and experiences to match </a:t>
            </a:r>
            <a:endParaRPr/>
          </a:p>
          <a:p>
            <a:pPr indent="0" lvl="0" marL="0" marR="0" rtl="0" algn="l">
              <a:spcBef>
                <a:spcPts val="0"/>
              </a:spcBef>
              <a:spcAft>
                <a:spcPts val="0"/>
              </a:spcAft>
              <a:buNone/>
            </a:pPr>
            <a:r>
              <a:rPr lang="en-US" sz="2500">
                <a:solidFill>
                  <a:srgbClr val="161513"/>
                </a:solidFill>
                <a:latin typeface="Calibri"/>
                <a:ea typeface="Calibri"/>
                <a:cs typeface="Calibri"/>
                <a:sym typeface="Calibri"/>
              </a:rPr>
              <a:t>       the job description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500">
              <a:solidFill>
                <a:srgbClr val="161513"/>
              </a:solidFill>
              <a:latin typeface="Calibri"/>
              <a:ea typeface="Calibri"/>
              <a:cs typeface="Calibri"/>
              <a:sym typeface="Calibri"/>
            </a:endParaRPr>
          </a:p>
          <a:p>
            <a:pPr indent="0" lvl="0" marL="0" marR="0" rtl="0" algn="l">
              <a:spcBef>
                <a:spcPts val="0"/>
              </a:spcBef>
              <a:spcAft>
                <a:spcPts val="0"/>
              </a:spcAft>
              <a:buNone/>
            </a:pPr>
            <a:r>
              <a:t/>
            </a:r>
            <a:endParaRPr sz="25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500">
              <a:solidFill>
                <a:srgbClr val="000000"/>
              </a:solidFill>
              <a:latin typeface="Calibri"/>
              <a:ea typeface="Calibri"/>
              <a:cs typeface="Calibri"/>
              <a:sym typeface="Calibri"/>
            </a:endParaRPr>
          </a:p>
        </p:txBody>
      </p:sp>
      <p:pic>
        <p:nvPicPr>
          <p:cNvPr descr="Diagram&#10;&#10;Description automatically generated" id="225" name="Google Shape;225;p17"/>
          <p:cNvPicPr preferRelativeResize="0"/>
          <p:nvPr/>
        </p:nvPicPr>
        <p:blipFill rotWithShape="1">
          <a:blip r:embed="rId5">
            <a:alphaModFix/>
          </a:blip>
          <a:srcRect b="0" l="0" r="0" t="0"/>
          <a:stretch/>
        </p:blipFill>
        <p:spPr>
          <a:xfrm>
            <a:off x="8053526" y="3329866"/>
            <a:ext cx="3423821" cy="34238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8"/>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232" name="Google Shape;232;p18"/>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Resume Checklist</a:t>
            </a:r>
            <a:endParaRPr/>
          </a:p>
        </p:txBody>
      </p:sp>
      <p:pic>
        <p:nvPicPr>
          <p:cNvPr descr="A close up of a sign&#10;&#10;Description automatically generated" id="233" name="Google Shape;233;p18"/>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sp>
        <p:nvSpPr>
          <p:cNvPr id="234" name="Google Shape;234;p18"/>
          <p:cNvSpPr/>
          <p:nvPr/>
        </p:nvSpPr>
        <p:spPr>
          <a:xfrm>
            <a:off x="607550" y="1708781"/>
            <a:ext cx="10770683" cy="4949974"/>
          </a:xfrm>
          <a:prstGeom prst="rect">
            <a:avLst/>
          </a:prstGeom>
          <a:noFill/>
          <a:ln>
            <a:noFill/>
          </a:ln>
        </p:spPr>
        <p:txBody>
          <a:bodyPr anchorCtr="0" anchor="t" bIns="45700" lIns="0" spcFirstLastPara="1" rIns="0" wrap="square" tIns="45700">
            <a:normAutofit/>
          </a:bodyPr>
          <a:lstStyle/>
          <a:p>
            <a:pPr indent="-152400" lvl="0" marL="91440" marR="0" rtl="0" algn="l">
              <a:lnSpc>
                <a:spcPct val="80000"/>
              </a:lnSpc>
              <a:spcBef>
                <a:spcPts val="0"/>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One page maximum </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10-second glance: most relevant first</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Tailor your resume to the position </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Use industry language to describe experience </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All relevant experience, paid or unpaid</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High school Diploma (remove this) </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Avoid personal pronouns (I, me, my)</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Use appropriate verb tenses</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Error free (both spelling and grammar)</a:t>
            </a:r>
            <a:endParaRPr sz="2400">
              <a:solidFill>
                <a:schemeClr val="dk1"/>
              </a:solidFill>
              <a:latin typeface="Calibri"/>
              <a:ea typeface="Calibri"/>
              <a:cs typeface="Calibri"/>
              <a:sym typeface="Calibri"/>
            </a:endParaRPr>
          </a:p>
          <a:p>
            <a:pPr indent="-152400" lvl="0" marL="91440" marR="0" rtl="0" algn="l">
              <a:lnSpc>
                <a:spcPct val="80000"/>
              </a:lnSpc>
              <a:spcBef>
                <a:spcPts val="1275"/>
              </a:spcBef>
              <a:spcAft>
                <a:spcPts val="0"/>
              </a:spcAft>
              <a:buClr>
                <a:schemeClr val="accent1"/>
              </a:buClr>
              <a:buSzPts val="2400"/>
              <a:buFont typeface="Arial"/>
              <a:buChar char="•"/>
            </a:pPr>
            <a:r>
              <a:rPr lang="en-US" sz="2400">
                <a:solidFill>
                  <a:schemeClr val="dk1"/>
                </a:solidFill>
                <a:latin typeface="Calibri"/>
                <a:ea typeface="Calibri"/>
                <a:cs typeface="Calibri"/>
                <a:sym typeface="Calibri"/>
              </a:rPr>
              <a:t>Upload in Word &amp; PDF if you can</a:t>
            </a:r>
            <a:endParaRPr/>
          </a:p>
          <a:p>
            <a:pPr indent="0" lvl="0" marL="91440" marR="0" rtl="0" algn="l">
              <a:lnSpc>
                <a:spcPct val="80000"/>
              </a:lnSpc>
              <a:spcBef>
                <a:spcPts val="240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p:txBody>
      </p:sp>
      <p:pic>
        <p:nvPicPr>
          <p:cNvPr descr="A close up of a logo&#10;&#10;Description automatically generated" id="235" name="Google Shape;235;p18"/>
          <p:cNvPicPr preferRelativeResize="0"/>
          <p:nvPr/>
        </p:nvPicPr>
        <p:blipFill rotWithShape="1">
          <a:blip r:embed="rId5">
            <a:alphaModFix/>
          </a:blip>
          <a:srcRect b="0" l="0" r="0" t="0"/>
          <a:stretch/>
        </p:blipFill>
        <p:spPr>
          <a:xfrm>
            <a:off x="7973683" y="2175443"/>
            <a:ext cx="3749615" cy="24927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9"/>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241" name="Google Shape;241;p19"/>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What else do you need?</a:t>
            </a:r>
            <a:endParaRPr b="1" sz="3200">
              <a:solidFill>
                <a:srgbClr val="003DA5"/>
              </a:solidFill>
              <a:latin typeface="Arial"/>
              <a:ea typeface="Arial"/>
              <a:cs typeface="Arial"/>
              <a:sym typeface="Arial"/>
            </a:endParaRPr>
          </a:p>
        </p:txBody>
      </p:sp>
      <p:pic>
        <p:nvPicPr>
          <p:cNvPr descr="A close up of a sign&#10;&#10;Description automatically generated" id="242" name="Google Shape;242;p19"/>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sp>
        <p:nvSpPr>
          <p:cNvPr id="243" name="Google Shape;243;p19"/>
          <p:cNvSpPr txBox="1"/>
          <p:nvPr/>
        </p:nvSpPr>
        <p:spPr>
          <a:xfrm>
            <a:off x="900022" y="2467155"/>
            <a:ext cx="5230482" cy="1938992"/>
          </a:xfrm>
          <a:prstGeom prst="rect">
            <a:avLst/>
          </a:prstGeom>
          <a:noFill/>
          <a:ln>
            <a:noFill/>
          </a:ln>
        </p:spPr>
        <p:txBody>
          <a:bodyPr anchorCtr="0" anchor="t" bIns="45700" lIns="91425" spcFirstLastPara="1" rIns="91425" wrap="square" tIns="45700">
            <a:spAutoFit/>
          </a:bodyPr>
          <a:lstStyle/>
          <a:p>
            <a:pPr indent="-254000" lvl="0" marL="0" marR="0" rtl="0" algn="l">
              <a:spcBef>
                <a:spcPts val="0"/>
              </a:spcBef>
              <a:spcAft>
                <a:spcPts val="0"/>
              </a:spcAft>
              <a:buClr>
                <a:srgbClr val="333333"/>
              </a:buClr>
              <a:buSzPts val="4000"/>
              <a:buFont typeface="Calibri"/>
              <a:buChar char="•"/>
            </a:pPr>
            <a:r>
              <a:rPr lang="en-US" sz="4000">
                <a:solidFill>
                  <a:srgbClr val="333333"/>
                </a:solidFill>
                <a:latin typeface="Calibri"/>
                <a:ea typeface="Calibri"/>
                <a:cs typeface="Calibri"/>
                <a:sym typeface="Calibri"/>
              </a:rPr>
              <a:t> References Page</a:t>
            </a:r>
            <a:r>
              <a:rPr lang="en-US" sz="4000">
                <a:solidFill>
                  <a:schemeClr val="dk1"/>
                </a:solidFill>
                <a:latin typeface="Calibri"/>
                <a:ea typeface="Calibri"/>
                <a:cs typeface="Calibri"/>
                <a:sym typeface="Calibri"/>
              </a:rPr>
              <a:t>​</a:t>
            </a:r>
            <a:endParaRPr/>
          </a:p>
          <a:p>
            <a:pPr indent="-254000" lvl="0" marL="0" marR="0" rtl="0" algn="l">
              <a:spcBef>
                <a:spcPts val="0"/>
              </a:spcBef>
              <a:spcAft>
                <a:spcPts val="0"/>
              </a:spcAft>
              <a:buClr>
                <a:srgbClr val="333333"/>
              </a:buClr>
              <a:buSzPts val="4000"/>
              <a:buFont typeface="Calibri"/>
              <a:buChar char="•"/>
            </a:pPr>
            <a:r>
              <a:rPr lang="en-US" sz="4000">
                <a:solidFill>
                  <a:srgbClr val="333333"/>
                </a:solidFill>
                <a:latin typeface="Calibri"/>
                <a:ea typeface="Calibri"/>
                <a:cs typeface="Calibri"/>
                <a:sym typeface="Calibri"/>
              </a:rPr>
              <a:t> Develop your LinkedIn</a:t>
            </a:r>
            <a:r>
              <a:rPr lang="en-US" sz="4000">
                <a:solidFill>
                  <a:schemeClr val="dk1"/>
                </a:solidFill>
                <a:latin typeface="Calibri"/>
                <a:ea typeface="Calibri"/>
                <a:cs typeface="Calibri"/>
                <a:sym typeface="Calibri"/>
              </a:rPr>
              <a:t>​</a:t>
            </a:r>
            <a:endParaRPr/>
          </a:p>
          <a:p>
            <a:pPr indent="-254000" lvl="0" marL="0" marR="0" rtl="0" algn="l">
              <a:spcBef>
                <a:spcPts val="0"/>
              </a:spcBef>
              <a:spcAft>
                <a:spcPts val="0"/>
              </a:spcAft>
              <a:buClr>
                <a:srgbClr val="333333"/>
              </a:buClr>
              <a:buSzPts val="4000"/>
              <a:buFont typeface="Calibri"/>
              <a:buChar char="•"/>
            </a:pPr>
            <a:r>
              <a:rPr lang="en-US" sz="4000">
                <a:solidFill>
                  <a:srgbClr val="333333"/>
                </a:solidFill>
                <a:latin typeface="Calibri"/>
                <a:ea typeface="Calibri"/>
                <a:cs typeface="Calibri"/>
                <a:sym typeface="Calibri"/>
              </a:rPr>
              <a:t> Resume review</a:t>
            </a:r>
            <a:endParaRPr/>
          </a:p>
        </p:txBody>
      </p:sp>
      <p:pic>
        <p:nvPicPr>
          <p:cNvPr descr="A picture containing light&#10;&#10;Description automatically generated" id="244" name="Google Shape;244;p19"/>
          <p:cNvPicPr preferRelativeResize="0"/>
          <p:nvPr/>
        </p:nvPicPr>
        <p:blipFill rotWithShape="1">
          <a:blip r:embed="rId5">
            <a:alphaModFix/>
          </a:blip>
          <a:srcRect b="0" l="0" r="0" t="0"/>
          <a:stretch/>
        </p:blipFill>
        <p:spPr>
          <a:xfrm>
            <a:off x="7039155" y="1611702"/>
            <a:ext cx="3634596" cy="36345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pic>
        <p:nvPicPr>
          <p:cNvPr descr="A qr code on a white background&#10;&#10;Description automatically generated" id="28" name="Google Shape;28;p2"/>
          <p:cNvPicPr preferRelativeResize="0"/>
          <p:nvPr/>
        </p:nvPicPr>
        <p:blipFill rotWithShape="1">
          <a:blip r:embed="rId3">
            <a:alphaModFix/>
          </a:blip>
          <a:srcRect b="52924" l="0" r="0" t="0"/>
          <a:stretch/>
        </p:blipFill>
        <p:spPr>
          <a:xfrm>
            <a:off x="1725528" y="0"/>
            <a:ext cx="8740944"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pic>
        <p:nvPicPr>
          <p:cNvPr id="33" name="Google Shape;33;p3"/>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34" name="Google Shape;34;p3"/>
          <p:cNvSpPr txBox="1"/>
          <p:nvPr/>
        </p:nvSpPr>
        <p:spPr>
          <a:xfrm>
            <a:off x="609600" y="882591"/>
            <a:ext cx="9067136" cy="6771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400">
                <a:solidFill>
                  <a:srgbClr val="003DA5"/>
                </a:solidFill>
                <a:latin typeface="Arial"/>
                <a:ea typeface="Arial"/>
                <a:cs typeface="Arial"/>
                <a:sym typeface="Arial"/>
              </a:rPr>
              <a:t>Agenda</a:t>
            </a:r>
            <a:endParaRPr b="1" sz="4400">
              <a:solidFill>
                <a:srgbClr val="003DA5"/>
              </a:solidFill>
              <a:latin typeface="Arial"/>
              <a:ea typeface="Arial"/>
              <a:cs typeface="Arial"/>
              <a:sym typeface="Arial"/>
            </a:endParaRPr>
          </a:p>
        </p:txBody>
      </p:sp>
      <p:sp>
        <p:nvSpPr>
          <p:cNvPr id="35" name="Google Shape;35;p3"/>
          <p:cNvSpPr txBox="1"/>
          <p:nvPr/>
        </p:nvSpPr>
        <p:spPr>
          <a:xfrm>
            <a:off x="789709" y="1974876"/>
            <a:ext cx="4807528" cy="415607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US" sz="2400">
                <a:solidFill>
                  <a:schemeClr val="dk1"/>
                </a:solidFill>
                <a:latin typeface="Arial"/>
                <a:ea typeface="Arial"/>
                <a:cs typeface="Arial"/>
                <a:sym typeface="Arial"/>
              </a:rPr>
              <a:t>Resume Format</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400">
                <a:solidFill>
                  <a:schemeClr val="dk1"/>
                </a:solidFill>
                <a:latin typeface="Arial"/>
                <a:ea typeface="Arial"/>
                <a:cs typeface="Arial"/>
                <a:sym typeface="Arial"/>
              </a:rPr>
              <a:t>Resume Content</a:t>
            </a:r>
            <a:endParaRPr/>
          </a:p>
          <a:p>
            <a:pPr indent="0" lvl="0" marL="0" marR="0" rtl="0" algn="l">
              <a:lnSpc>
                <a:spcPct val="150000"/>
              </a:lnSpc>
              <a:spcBef>
                <a:spcPts val="0"/>
              </a:spcBef>
              <a:spcAft>
                <a:spcPts val="0"/>
              </a:spcAft>
              <a:buNone/>
            </a:pPr>
            <a:r>
              <a:rPr b="1" lang="en-US" sz="2400">
                <a:solidFill>
                  <a:schemeClr val="dk1"/>
                </a:solidFill>
                <a:latin typeface="Arial"/>
                <a:ea typeface="Arial"/>
                <a:cs typeface="Arial"/>
                <a:sym typeface="Arial"/>
              </a:rPr>
              <a:t>Tailoring your resume</a:t>
            </a:r>
            <a:endParaRPr/>
          </a:p>
          <a:p>
            <a:pPr indent="0" lvl="0" marL="0" marR="0" rtl="0" algn="l">
              <a:lnSpc>
                <a:spcPct val="150000"/>
              </a:lnSpc>
              <a:spcBef>
                <a:spcPts val="0"/>
              </a:spcBef>
              <a:spcAft>
                <a:spcPts val="0"/>
              </a:spcAft>
              <a:buNone/>
            </a:pPr>
            <a:r>
              <a:rPr b="1" lang="en-US" sz="2400">
                <a:solidFill>
                  <a:schemeClr val="dk1"/>
                </a:solidFill>
                <a:latin typeface="Arial"/>
                <a:ea typeface="Arial"/>
                <a:cs typeface="Arial"/>
                <a:sym typeface="Arial"/>
              </a:rPr>
              <a:t>Resume Activity </a:t>
            </a:r>
            <a:endParaRPr/>
          </a:p>
          <a:p>
            <a:pPr indent="0" lvl="0" marL="0" marR="0" rtl="0" algn="l">
              <a:lnSpc>
                <a:spcPct val="150000"/>
              </a:lnSpc>
              <a:spcBef>
                <a:spcPts val="0"/>
              </a:spcBef>
              <a:spcAft>
                <a:spcPts val="0"/>
              </a:spcAft>
              <a:buNone/>
            </a:pPr>
            <a:r>
              <a:rPr b="1" lang="en-US" sz="2400">
                <a:solidFill>
                  <a:schemeClr val="dk1"/>
                </a:solidFill>
                <a:latin typeface="Arial"/>
                <a:ea typeface="Arial"/>
                <a:cs typeface="Arial"/>
                <a:sym typeface="Arial"/>
              </a:rPr>
              <a:t>Next Steps</a:t>
            </a:r>
            <a:endParaRPr/>
          </a:p>
          <a:p>
            <a:pPr indent="0" lvl="0" marL="0" marR="0" rtl="0" algn="l">
              <a:lnSpc>
                <a:spcPct val="150000"/>
              </a:lnSpc>
              <a:spcBef>
                <a:spcPts val="0"/>
              </a:spcBef>
              <a:spcAft>
                <a:spcPts val="0"/>
              </a:spcAft>
              <a:buNone/>
            </a:pPr>
            <a:r>
              <a:t/>
            </a:r>
            <a:endParaRPr b="1" sz="32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1" sz="3200">
              <a:solidFill>
                <a:schemeClr val="dk1"/>
              </a:solidFill>
              <a:latin typeface="Arial"/>
              <a:ea typeface="Arial"/>
              <a:cs typeface="Arial"/>
              <a:sym typeface="Arial"/>
            </a:endParaRPr>
          </a:p>
        </p:txBody>
      </p:sp>
      <p:pic>
        <p:nvPicPr>
          <p:cNvPr descr="A close up of a sign&#10;&#10;Description automatically generated" id="36" name="Google Shape;36;p3"/>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pic>
        <p:nvPicPr>
          <p:cNvPr descr="A picture containing object&#10;&#10;Description automatically generated" id="37" name="Google Shape;37;p3"/>
          <p:cNvPicPr preferRelativeResize="0"/>
          <p:nvPr/>
        </p:nvPicPr>
        <p:blipFill rotWithShape="1">
          <a:blip r:embed="rId5">
            <a:alphaModFix/>
          </a:blip>
          <a:srcRect b="0" l="0" r="0" t="0"/>
          <a:stretch/>
        </p:blipFill>
        <p:spPr>
          <a:xfrm>
            <a:off x="5745192" y="1644154"/>
            <a:ext cx="4971690" cy="35696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id="42" name="Google Shape;42;p4"/>
          <p:cNvPicPr preferRelativeResize="0"/>
          <p:nvPr/>
        </p:nvPicPr>
        <p:blipFill rotWithShape="1">
          <a:blip r:embed="rId3">
            <a:alphaModFix/>
          </a:blip>
          <a:srcRect b="0" l="0" r="0" t="0"/>
          <a:stretch/>
        </p:blipFill>
        <p:spPr>
          <a:xfrm>
            <a:off x="6098402" y="833330"/>
            <a:ext cx="280946" cy="128525"/>
          </a:xfrm>
          <a:prstGeom prst="rect">
            <a:avLst/>
          </a:prstGeom>
          <a:noFill/>
          <a:ln>
            <a:noFill/>
          </a:ln>
        </p:spPr>
      </p:pic>
      <p:sp>
        <p:nvSpPr>
          <p:cNvPr id="43" name="Google Shape;43;p4"/>
          <p:cNvSpPr txBox="1"/>
          <p:nvPr/>
        </p:nvSpPr>
        <p:spPr>
          <a:xfrm>
            <a:off x="8078547" y="3948450"/>
            <a:ext cx="2289975" cy="107721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003DA5"/>
                </a:solidFill>
                <a:latin typeface="Arial"/>
                <a:ea typeface="Arial"/>
                <a:cs typeface="Arial"/>
                <a:sym typeface="Arial"/>
              </a:rPr>
              <a:t>Understand why and how to use a resume to articulate your experiences, strengths, and skills</a:t>
            </a:r>
            <a:endParaRPr b="1" sz="1400">
              <a:solidFill>
                <a:srgbClr val="003DA5"/>
              </a:solidFill>
              <a:latin typeface="Arial"/>
              <a:ea typeface="Arial"/>
              <a:cs typeface="Arial"/>
              <a:sym typeface="Arial"/>
            </a:endParaRPr>
          </a:p>
        </p:txBody>
      </p:sp>
      <p:cxnSp>
        <p:nvCxnSpPr>
          <p:cNvPr id="44" name="Google Shape;44;p4"/>
          <p:cNvCxnSpPr/>
          <p:nvPr/>
        </p:nvCxnSpPr>
        <p:spPr>
          <a:xfrm>
            <a:off x="2058747" y="3796062"/>
            <a:ext cx="2289975" cy="0"/>
          </a:xfrm>
          <a:prstGeom prst="straightConnector1">
            <a:avLst/>
          </a:prstGeom>
          <a:noFill/>
          <a:ln cap="flat" cmpd="sng" w="12700">
            <a:solidFill>
              <a:srgbClr val="003DA5"/>
            </a:solidFill>
            <a:prstDash val="solid"/>
            <a:miter lim="800000"/>
            <a:headEnd len="sm" w="sm" type="none"/>
            <a:tailEnd len="sm" w="sm" type="none"/>
          </a:ln>
        </p:spPr>
      </p:cxnSp>
      <p:cxnSp>
        <p:nvCxnSpPr>
          <p:cNvPr id="45" name="Google Shape;45;p4"/>
          <p:cNvCxnSpPr/>
          <p:nvPr/>
        </p:nvCxnSpPr>
        <p:spPr>
          <a:xfrm>
            <a:off x="5076268" y="3796062"/>
            <a:ext cx="2289975" cy="0"/>
          </a:xfrm>
          <a:prstGeom prst="straightConnector1">
            <a:avLst/>
          </a:prstGeom>
          <a:noFill/>
          <a:ln cap="flat" cmpd="sng" w="12700">
            <a:solidFill>
              <a:srgbClr val="003DA5"/>
            </a:solidFill>
            <a:prstDash val="solid"/>
            <a:miter lim="800000"/>
            <a:headEnd len="sm" w="sm" type="none"/>
            <a:tailEnd len="sm" w="sm" type="none"/>
          </a:ln>
        </p:spPr>
      </p:cxnSp>
      <p:pic>
        <p:nvPicPr>
          <p:cNvPr descr="Checklist" id="46" name="Google Shape;46;p4"/>
          <p:cNvPicPr preferRelativeResize="0"/>
          <p:nvPr/>
        </p:nvPicPr>
        <p:blipFill rotWithShape="1">
          <a:blip r:embed="rId4">
            <a:alphaModFix/>
          </a:blip>
          <a:srcRect b="0" l="0" r="0" t="0"/>
          <a:stretch/>
        </p:blipFill>
        <p:spPr>
          <a:xfrm>
            <a:off x="5805480" y="2586956"/>
            <a:ext cx="914400" cy="914400"/>
          </a:xfrm>
          <a:prstGeom prst="rect">
            <a:avLst/>
          </a:prstGeom>
          <a:noFill/>
          <a:ln>
            <a:noFill/>
          </a:ln>
        </p:spPr>
      </p:pic>
      <p:sp>
        <p:nvSpPr>
          <p:cNvPr id="47" name="Google Shape;47;p4"/>
          <p:cNvSpPr txBox="1"/>
          <p:nvPr/>
        </p:nvSpPr>
        <p:spPr>
          <a:xfrm>
            <a:off x="5079669" y="3948449"/>
            <a:ext cx="2302675" cy="6463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003DA5"/>
                </a:solidFill>
                <a:latin typeface="Arial"/>
                <a:ea typeface="Arial"/>
                <a:cs typeface="Arial"/>
                <a:sym typeface="Arial"/>
              </a:rPr>
              <a:t>Identify format and content ideas to implement on your own resume </a:t>
            </a:r>
            <a:endParaRPr b="1" sz="1400">
              <a:solidFill>
                <a:srgbClr val="003DA5"/>
              </a:solidFill>
              <a:latin typeface="Arial"/>
              <a:ea typeface="Arial"/>
              <a:cs typeface="Arial"/>
              <a:sym typeface="Arial"/>
            </a:endParaRPr>
          </a:p>
        </p:txBody>
      </p:sp>
      <p:sp>
        <p:nvSpPr>
          <p:cNvPr id="48" name="Google Shape;48;p4"/>
          <p:cNvSpPr txBox="1"/>
          <p:nvPr/>
        </p:nvSpPr>
        <p:spPr>
          <a:xfrm>
            <a:off x="2057069" y="3948449"/>
            <a:ext cx="2302675" cy="86177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003DA5"/>
                </a:solidFill>
                <a:latin typeface="Arial"/>
                <a:ea typeface="Arial"/>
                <a:cs typeface="Arial"/>
                <a:sym typeface="Arial"/>
              </a:rPr>
              <a:t>The ability to communicate what a resume is and why it is important to your career development</a:t>
            </a:r>
            <a:endParaRPr b="1" sz="1400">
              <a:solidFill>
                <a:srgbClr val="003DA5"/>
              </a:solidFill>
              <a:latin typeface="Arial"/>
              <a:ea typeface="Arial"/>
              <a:cs typeface="Arial"/>
              <a:sym typeface="Arial"/>
            </a:endParaRPr>
          </a:p>
        </p:txBody>
      </p:sp>
      <p:pic>
        <p:nvPicPr>
          <p:cNvPr descr="Briefcase" id="49" name="Google Shape;49;p4"/>
          <p:cNvPicPr preferRelativeResize="0"/>
          <p:nvPr/>
        </p:nvPicPr>
        <p:blipFill rotWithShape="1">
          <a:blip r:embed="rId5">
            <a:alphaModFix/>
          </a:blip>
          <a:srcRect b="0" l="0" r="0" t="0"/>
          <a:stretch/>
        </p:blipFill>
        <p:spPr>
          <a:xfrm>
            <a:off x="2633033" y="2510826"/>
            <a:ext cx="1144437" cy="1072550"/>
          </a:xfrm>
          <a:prstGeom prst="rect">
            <a:avLst/>
          </a:prstGeom>
          <a:noFill/>
          <a:ln>
            <a:noFill/>
          </a:ln>
        </p:spPr>
      </p:pic>
      <p:pic>
        <p:nvPicPr>
          <p:cNvPr descr="Aspiration" id="50" name="Google Shape;50;p4"/>
          <p:cNvPicPr preferRelativeResize="0"/>
          <p:nvPr/>
        </p:nvPicPr>
        <p:blipFill rotWithShape="1">
          <a:blip r:embed="rId6">
            <a:alphaModFix/>
          </a:blip>
          <a:srcRect b="0" l="0" r="0" t="0"/>
          <a:stretch/>
        </p:blipFill>
        <p:spPr>
          <a:xfrm>
            <a:off x="8685901" y="2510826"/>
            <a:ext cx="1072550" cy="1072550"/>
          </a:xfrm>
          <a:prstGeom prst="rect">
            <a:avLst/>
          </a:prstGeom>
          <a:noFill/>
          <a:ln>
            <a:noFill/>
          </a:ln>
        </p:spPr>
      </p:pic>
      <p:sp>
        <p:nvSpPr>
          <p:cNvPr id="51" name="Google Shape;51;p4"/>
          <p:cNvSpPr txBox="1"/>
          <p:nvPr/>
        </p:nvSpPr>
        <p:spPr>
          <a:xfrm>
            <a:off x="2840854" y="1065320"/>
            <a:ext cx="6451106"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003DA5"/>
                </a:solidFill>
                <a:latin typeface="Arial"/>
                <a:ea typeface="Arial"/>
                <a:cs typeface="Arial"/>
                <a:sym typeface="Arial"/>
              </a:rPr>
              <a:t>What You'll Learn Today</a:t>
            </a:r>
            <a:endParaRPr sz="3200">
              <a:solidFill>
                <a:srgbClr val="003DA5"/>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4"/>
          <p:cNvSpPr txBox="1"/>
          <p:nvPr/>
        </p:nvSpPr>
        <p:spPr>
          <a:xfrm>
            <a:off x="2256408" y="1716350"/>
            <a:ext cx="7501630"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3DA5"/>
                </a:solidFill>
                <a:latin typeface="Arial"/>
                <a:ea typeface="Arial"/>
                <a:cs typeface="Arial"/>
                <a:sym typeface="Arial"/>
              </a:rPr>
              <a:t>At the end of this workshop, you will be able to...</a:t>
            </a:r>
            <a:endParaRPr sz="2000">
              <a:solidFill>
                <a:srgbClr val="003DA5"/>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con&#10;&#10;Description automatically generated" id="53" name="Google Shape;53;p4"/>
          <p:cNvPicPr preferRelativeResize="0"/>
          <p:nvPr/>
        </p:nvPicPr>
        <p:blipFill rotWithShape="1">
          <a:blip r:embed="rId7">
            <a:alphaModFix/>
          </a:blip>
          <a:srcRect b="0" l="0" r="0" t="0"/>
          <a:stretch/>
        </p:blipFill>
        <p:spPr>
          <a:xfrm>
            <a:off x="4001147" y="4918969"/>
            <a:ext cx="1733550" cy="1828800"/>
          </a:xfrm>
          <a:prstGeom prst="rect">
            <a:avLst/>
          </a:prstGeom>
          <a:noFill/>
          <a:ln>
            <a:noFill/>
          </a:ln>
        </p:spPr>
      </p:pic>
      <p:pic>
        <p:nvPicPr>
          <p:cNvPr descr="A picture containing text, clipart&#10;&#10;Description automatically generated" id="54" name="Google Shape;54;p4"/>
          <p:cNvPicPr preferRelativeResize="0"/>
          <p:nvPr/>
        </p:nvPicPr>
        <p:blipFill rotWithShape="1">
          <a:blip r:embed="rId8">
            <a:alphaModFix/>
          </a:blip>
          <a:srcRect b="0" l="0" r="0" t="0"/>
          <a:stretch/>
        </p:blipFill>
        <p:spPr>
          <a:xfrm>
            <a:off x="5732801" y="4918969"/>
            <a:ext cx="1762125" cy="1828800"/>
          </a:xfrm>
          <a:prstGeom prst="rect">
            <a:avLst/>
          </a:prstGeom>
          <a:noFill/>
          <a:ln>
            <a:noFill/>
          </a:ln>
        </p:spPr>
      </p:pic>
      <p:pic>
        <p:nvPicPr>
          <p:cNvPr descr="A picture containing text, sign&#10;&#10;Description automatically generated" id="55" name="Google Shape;55;p4"/>
          <p:cNvPicPr preferRelativeResize="0"/>
          <p:nvPr/>
        </p:nvPicPr>
        <p:blipFill rotWithShape="1">
          <a:blip r:embed="rId9">
            <a:alphaModFix/>
          </a:blip>
          <a:srcRect b="0" l="0" r="0" t="0"/>
          <a:stretch/>
        </p:blipFill>
        <p:spPr>
          <a:xfrm>
            <a:off x="9714298" y="5721843"/>
            <a:ext cx="2114550" cy="800100"/>
          </a:xfrm>
          <a:prstGeom prst="rect">
            <a:avLst/>
          </a:prstGeom>
          <a:noFill/>
          <a:ln>
            <a:noFill/>
          </a:ln>
        </p:spPr>
      </p:pic>
      <p:cxnSp>
        <p:nvCxnSpPr>
          <p:cNvPr id="56" name="Google Shape;56;p4"/>
          <p:cNvCxnSpPr/>
          <p:nvPr/>
        </p:nvCxnSpPr>
        <p:spPr>
          <a:xfrm>
            <a:off x="8080184" y="3827549"/>
            <a:ext cx="2289975" cy="0"/>
          </a:xfrm>
          <a:prstGeom prst="straightConnector1">
            <a:avLst/>
          </a:prstGeom>
          <a:noFill/>
          <a:ln cap="flat" cmpd="sng" w="12700">
            <a:solidFill>
              <a:srgbClr val="003DA5"/>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nvSpPr>
        <p:spPr>
          <a:xfrm>
            <a:off x="3574212" y="2553419"/>
            <a:ext cx="5158596" cy="1754326"/>
          </a:xfrm>
          <a:prstGeom prst="rect">
            <a:avLst/>
          </a:prstGeom>
          <a:noFill/>
          <a:ln cap="flat" cmpd="sng" w="28575">
            <a:solidFill>
              <a:srgbClr val="FFB81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3DA5"/>
                </a:solidFill>
                <a:latin typeface="Arial"/>
                <a:ea typeface="Arial"/>
                <a:cs typeface="Arial"/>
                <a:sym typeface="Arial"/>
              </a:rPr>
              <a:t>NACE CAREER READINESS COMPETENCIES</a:t>
            </a:r>
            <a:endParaRPr sz="3600">
              <a:solidFill>
                <a:schemeClr val="dk1"/>
              </a:solidFill>
              <a:latin typeface="Arial"/>
              <a:ea typeface="Arial"/>
              <a:cs typeface="Arial"/>
              <a:sym typeface="Arial"/>
            </a:endParaRPr>
          </a:p>
        </p:txBody>
      </p:sp>
      <p:sp>
        <p:nvSpPr>
          <p:cNvPr id="62" name="Google Shape;62;p5"/>
          <p:cNvSpPr txBox="1"/>
          <p:nvPr/>
        </p:nvSpPr>
        <p:spPr>
          <a:xfrm>
            <a:off x="3516702" y="4810664"/>
            <a:ext cx="515859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003DA5"/>
                </a:solidFill>
                <a:latin typeface="Arial"/>
                <a:ea typeface="Arial"/>
                <a:cs typeface="Arial"/>
                <a:sym typeface="Arial"/>
              </a:rPr>
              <a:t>Obtaining </a:t>
            </a:r>
            <a:r>
              <a:rPr b="1" i="1" lang="en-US" sz="2000">
                <a:solidFill>
                  <a:srgbClr val="003DA5"/>
                </a:solidFill>
                <a:latin typeface="Arial"/>
                <a:ea typeface="Arial"/>
                <a:cs typeface="Arial"/>
                <a:sym typeface="Arial"/>
              </a:rPr>
              <a:t>requisite competencies</a:t>
            </a:r>
            <a:r>
              <a:rPr i="1" lang="en-US" sz="2000">
                <a:solidFill>
                  <a:srgbClr val="003DA5"/>
                </a:solidFill>
                <a:latin typeface="Arial"/>
                <a:ea typeface="Arial"/>
                <a:cs typeface="Arial"/>
                <a:sym typeface="Arial"/>
              </a:rPr>
              <a:t> that broadly prepare college graduates for a </a:t>
            </a:r>
            <a:r>
              <a:rPr b="1" i="1" lang="en-US" sz="2000">
                <a:solidFill>
                  <a:srgbClr val="003DA5"/>
                </a:solidFill>
                <a:latin typeface="Arial"/>
                <a:ea typeface="Arial"/>
                <a:cs typeface="Arial"/>
                <a:sym typeface="Arial"/>
              </a:rPr>
              <a:t>successful transition</a:t>
            </a:r>
            <a:r>
              <a:rPr i="1" lang="en-US" sz="2000">
                <a:solidFill>
                  <a:srgbClr val="003DA5"/>
                </a:solidFill>
                <a:latin typeface="Arial"/>
                <a:ea typeface="Arial"/>
                <a:cs typeface="Arial"/>
                <a:sym typeface="Arial"/>
              </a:rPr>
              <a:t> into the workplace.</a:t>
            </a:r>
            <a:endParaRPr i="1" sz="2000">
              <a:solidFill>
                <a:srgbClr val="003DA5"/>
              </a:solidFill>
              <a:latin typeface="Arial"/>
              <a:ea typeface="Arial"/>
              <a:cs typeface="Arial"/>
              <a:sym typeface="Arial"/>
            </a:endParaRPr>
          </a:p>
        </p:txBody>
      </p:sp>
      <p:pic>
        <p:nvPicPr>
          <p:cNvPr descr="A close up of a sign&#10;&#10;Description automatically generated" id="63" name="Google Shape;63;p5"/>
          <p:cNvPicPr preferRelativeResize="0"/>
          <p:nvPr/>
        </p:nvPicPr>
        <p:blipFill rotWithShape="1">
          <a:blip r:embed="rId3">
            <a:alphaModFix/>
          </a:blip>
          <a:srcRect b="35698" l="22013" r="21923" t="17073"/>
          <a:stretch/>
        </p:blipFill>
        <p:spPr>
          <a:xfrm>
            <a:off x="5044488" y="5948967"/>
            <a:ext cx="2107581" cy="791737"/>
          </a:xfrm>
          <a:prstGeom prst="rect">
            <a:avLst/>
          </a:prstGeom>
          <a:noFill/>
          <a:ln>
            <a:noFill/>
          </a:ln>
        </p:spPr>
      </p:pic>
      <p:pic>
        <p:nvPicPr>
          <p:cNvPr descr="Icon&#10;&#10;Description automatically generated" id="64" name="Google Shape;64;p5"/>
          <p:cNvPicPr preferRelativeResize="0"/>
          <p:nvPr/>
        </p:nvPicPr>
        <p:blipFill rotWithShape="1">
          <a:blip r:embed="rId4">
            <a:alphaModFix/>
          </a:blip>
          <a:srcRect b="0" l="0" r="0" t="0"/>
          <a:stretch/>
        </p:blipFill>
        <p:spPr>
          <a:xfrm>
            <a:off x="1575758" y="4544927"/>
            <a:ext cx="2096220" cy="2124484"/>
          </a:xfrm>
          <a:prstGeom prst="rect">
            <a:avLst/>
          </a:prstGeom>
          <a:noFill/>
          <a:ln>
            <a:noFill/>
          </a:ln>
        </p:spPr>
      </p:pic>
      <p:pic>
        <p:nvPicPr>
          <p:cNvPr descr="Icon&#10;&#10;Description automatically generated" id="65" name="Google Shape;65;p5"/>
          <p:cNvPicPr preferRelativeResize="0"/>
          <p:nvPr/>
        </p:nvPicPr>
        <p:blipFill rotWithShape="1">
          <a:blip r:embed="rId5">
            <a:alphaModFix/>
          </a:blip>
          <a:srcRect b="0" l="0" r="0" t="0"/>
          <a:stretch/>
        </p:blipFill>
        <p:spPr>
          <a:xfrm>
            <a:off x="8735683" y="4544645"/>
            <a:ext cx="2168105" cy="2196938"/>
          </a:xfrm>
          <a:prstGeom prst="rect">
            <a:avLst/>
          </a:prstGeom>
          <a:noFill/>
          <a:ln>
            <a:noFill/>
          </a:ln>
        </p:spPr>
      </p:pic>
      <p:pic>
        <p:nvPicPr>
          <p:cNvPr descr="Diagram&#10;&#10;Description automatically generated" id="66" name="Google Shape;66;p5"/>
          <p:cNvPicPr preferRelativeResize="0"/>
          <p:nvPr/>
        </p:nvPicPr>
        <p:blipFill rotWithShape="1">
          <a:blip r:embed="rId6">
            <a:alphaModFix/>
          </a:blip>
          <a:srcRect b="0" l="0" r="0" t="0"/>
          <a:stretch/>
        </p:blipFill>
        <p:spPr>
          <a:xfrm>
            <a:off x="9698966" y="2382478"/>
            <a:ext cx="2168105" cy="2222440"/>
          </a:xfrm>
          <a:prstGeom prst="rect">
            <a:avLst/>
          </a:prstGeom>
          <a:noFill/>
          <a:ln>
            <a:noFill/>
          </a:ln>
        </p:spPr>
      </p:pic>
      <p:pic>
        <p:nvPicPr>
          <p:cNvPr descr="A picture containing logo&#10;&#10;Description automatically generated" id="67" name="Google Shape;67;p5"/>
          <p:cNvPicPr preferRelativeResize="0"/>
          <p:nvPr/>
        </p:nvPicPr>
        <p:blipFill rotWithShape="1">
          <a:blip r:embed="rId7">
            <a:alphaModFix/>
          </a:blip>
          <a:srcRect b="0" l="0" r="0" t="0"/>
          <a:stretch/>
        </p:blipFill>
        <p:spPr>
          <a:xfrm>
            <a:off x="6248399" y="171276"/>
            <a:ext cx="2182483" cy="2230994"/>
          </a:xfrm>
          <a:prstGeom prst="rect">
            <a:avLst/>
          </a:prstGeom>
          <a:noFill/>
          <a:ln>
            <a:noFill/>
          </a:ln>
        </p:spPr>
      </p:pic>
      <p:pic>
        <p:nvPicPr>
          <p:cNvPr descr="Icon&#10;&#10;Description automatically generated" id="68" name="Google Shape;68;p5"/>
          <p:cNvPicPr preferRelativeResize="0"/>
          <p:nvPr/>
        </p:nvPicPr>
        <p:blipFill rotWithShape="1">
          <a:blip r:embed="rId8">
            <a:alphaModFix/>
          </a:blip>
          <a:srcRect b="0" l="0" r="0" t="0"/>
          <a:stretch/>
        </p:blipFill>
        <p:spPr>
          <a:xfrm>
            <a:off x="3717983" y="147435"/>
            <a:ext cx="2182484" cy="2235544"/>
          </a:xfrm>
          <a:prstGeom prst="rect">
            <a:avLst/>
          </a:prstGeom>
          <a:noFill/>
          <a:ln>
            <a:noFill/>
          </a:ln>
        </p:spPr>
      </p:pic>
      <p:pic>
        <p:nvPicPr>
          <p:cNvPr descr="A picture containing logo&#10;&#10;Description automatically generated" id="69" name="Google Shape;69;p5"/>
          <p:cNvPicPr preferRelativeResize="0"/>
          <p:nvPr/>
        </p:nvPicPr>
        <p:blipFill rotWithShape="1">
          <a:blip r:embed="rId9">
            <a:alphaModFix/>
          </a:blip>
          <a:srcRect b="0" l="0" r="0" t="0"/>
          <a:stretch/>
        </p:blipFill>
        <p:spPr>
          <a:xfrm>
            <a:off x="166776" y="2547581"/>
            <a:ext cx="2168106" cy="2122269"/>
          </a:xfrm>
          <a:prstGeom prst="rect">
            <a:avLst/>
          </a:prstGeom>
          <a:noFill/>
          <a:ln>
            <a:noFill/>
          </a:ln>
        </p:spPr>
      </p:pic>
      <p:pic>
        <p:nvPicPr>
          <p:cNvPr descr="Logo, icon&#10;&#10;Description automatically generated" id="70" name="Google Shape;70;p5"/>
          <p:cNvPicPr preferRelativeResize="0"/>
          <p:nvPr/>
        </p:nvPicPr>
        <p:blipFill rotWithShape="1">
          <a:blip r:embed="rId10">
            <a:alphaModFix/>
          </a:blip>
          <a:srcRect b="0" l="0" r="0" t="0"/>
          <a:stretch/>
        </p:blipFill>
        <p:spPr>
          <a:xfrm>
            <a:off x="1230701" y="266220"/>
            <a:ext cx="2268748" cy="2127371"/>
          </a:xfrm>
          <a:prstGeom prst="rect">
            <a:avLst/>
          </a:prstGeom>
          <a:noFill/>
          <a:ln>
            <a:noFill/>
          </a:ln>
        </p:spPr>
      </p:pic>
      <p:pic>
        <p:nvPicPr>
          <p:cNvPr descr="Logo&#10;&#10;Description automatically generated" id="71" name="Google Shape;71;p5"/>
          <p:cNvPicPr preferRelativeResize="0"/>
          <p:nvPr/>
        </p:nvPicPr>
        <p:blipFill rotWithShape="1">
          <a:blip r:embed="rId11">
            <a:alphaModFix/>
          </a:blip>
          <a:srcRect b="0" l="0" r="0" t="0"/>
          <a:stretch/>
        </p:blipFill>
        <p:spPr>
          <a:xfrm>
            <a:off x="8534400" y="124390"/>
            <a:ext cx="2196861" cy="22672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nvSpPr>
        <p:spPr>
          <a:xfrm>
            <a:off x="523336" y="1597482"/>
            <a:ext cx="5690758" cy="4047262"/>
          </a:xfrm>
          <a:prstGeom prst="rect">
            <a:avLst/>
          </a:prstGeom>
          <a:noFill/>
          <a:ln>
            <a:noFill/>
          </a:ln>
        </p:spPr>
        <p:txBody>
          <a:bodyPr anchorCtr="0" anchor="t" bIns="0" lIns="0" spcFirstLastPara="1" rIns="0" wrap="square" tIns="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Presents education and work experience in reverse chronological order</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8" marL="285750" marR="0" rtl="0" algn="l">
              <a:lnSpc>
                <a:spcPct val="90000"/>
              </a:lnSpc>
              <a:spcBef>
                <a:spcPts val="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58750" lvl="0" marL="28575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Easy to read</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Most used and preferred</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Effective and allows to highlight most relevant experiences</a:t>
            </a:r>
            <a:endParaRPr sz="2000">
              <a:solidFill>
                <a:schemeClr val="dk1"/>
              </a:solidFill>
              <a:latin typeface="Arial"/>
              <a:ea typeface="Arial"/>
              <a:cs typeface="Arial"/>
              <a:sym typeface="Arial"/>
            </a:endParaRPr>
          </a:p>
        </p:txBody>
      </p:sp>
      <p:pic>
        <p:nvPicPr>
          <p:cNvPr id="77" name="Google Shape;77;p6"/>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78" name="Google Shape;78;p6"/>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Chronological Format</a:t>
            </a:r>
            <a:endParaRPr sz="1800">
              <a:solidFill>
                <a:schemeClr val="dk1"/>
              </a:solidFill>
              <a:latin typeface="Calibri"/>
              <a:ea typeface="Calibri"/>
              <a:cs typeface="Calibri"/>
              <a:sym typeface="Calibri"/>
            </a:endParaRPr>
          </a:p>
        </p:txBody>
      </p:sp>
      <p:grpSp>
        <p:nvGrpSpPr>
          <p:cNvPr id="79" name="Google Shape;79;p6"/>
          <p:cNvGrpSpPr/>
          <p:nvPr/>
        </p:nvGrpSpPr>
        <p:grpSpPr>
          <a:xfrm>
            <a:off x="2136476" y="2380889"/>
            <a:ext cx="1823049" cy="1864578"/>
            <a:chOff x="2136476" y="2380889"/>
            <a:chExt cx="1823049" cy="1864578"/>
          </a:xfrm>
        </p:grpSpPr>
        <p:sp>
          <p:nvSpPr>
            <p:cNvPr id="80" name="Google Shape;80;p6"/>
            <p:cNvSpPr/>
            <p:nvPr/>
          </p:nvSpPr>
          <p:spPr>
            <a:xfrm>
              <a:off x="2791307" y="2796022"/>
              <a:ext cx="488830" cy="97766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6"/>
            <p:cNvSpPr txBox="1"/>
            <p:nvPr/>
          </p:nvSpPr>
          <p:spPr>
            <a:xfrm>
              <a:off x="2136476" y="2380889"/>
              <a:ext cx="182304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3DA5"/>
                  </a:solidFill>
                  <a:latin typeface="Arial"/>
                  <a:ea typeface="Arial"/>
                  <a:cs typeface="Arial"/>
                  <a:sym typeface="Arial"/>
                </a:rPr>
                <a:t>Most Recent</a:t>
              </a:r>
              <a:endParaRPr sz="1800">
                <a:solidFill>
                  <a:schemeClr val="dk1"/>
                </a:solidFill>
                <a:latin typeface="Calibri"/>
                <a:ea typeface="Calibri"/>
                <a:cs typeface="Calibri"/>
                <a:sym typeface="Calibri"/>
              </a:endParaRPr>
            </a:p>
          </p:txBody>
        </p:sp>
        <p:sp>
          <p:nvSpPr>
            <p:cNvPr id="82" name="Google Shape;82;p6"/>
            <p:cNvSpPr txBox="1"/>
            <p:nvPr/>
          </p:nvSpPr>
          <p:spPr>
            <a:xfrm>
              <a:off x="2165230" y="3876135"/>
              <a:ext cx="17511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3DA5"/>
                  </a:solidFill>
                  <a:latin typeface="Arial"/>
                  <a:ea typeface="Arial"/>
                  <a:cs typeface="Arial"/>
                  <a:sym typeface="Arial"/>
                </a:rPr>
                <a:t>Least Recent</a:t>
              </a:r>
              <a:endParaRPr sz="1800">
                <a:solidFill>
                  <a:schemeClr val="dk1"/>
                </a:solidFill>
                <a:latin typeface="Calibri"/>
                <a:ea typeface="Calibri"/>
                <a:cs typeface="Calibri"/>
                <a:sym typeface="Calibri"/>
              </a:endParaRPr>
            </a:p>
          </p:txBody>
        </p:sp>
      </p:grpSp>
      <p:pic>
        <p:nvPicPr>
          <p:cNvPr descr="A white and black resume&#10;&#10;Description automatically generated" id="83" name="Google Shape;83;p6"/>
          <p:cNvPicPr preferRelativeResize="0"/>
          <p:nvPr/>
        </p:nvPicPr>
        <p:blipFill rotWithShape="1">
          <a:blip r:embed="rId4">
            <a:alphaModFix/>
          </a:blip>
          <a:srcRect b="0" l="0" r="0" t="0"/>
          <a:stretch/>
        </p:blipFill>
        <p:spPr>
          <a:xfrm>
            <a:off x="6255589" y="3244"/>
            <a:ext cx="5863085" cy="6844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A white and black resume&#10;&#10;Description automatically generated" id="89" name="Google Shape;89;p7"/>
          <p:cNvPicPr preferRelativeResize="0"/>
          <p:nvPr/>
        </p:nvPicPr>
        <p:blipFill rotWithShape="1">
          <a:blip r:embed="rId3">
            <a:alphaModFix/>
          </a:blip>
          <a:srcRect b="0" l="0" r="0" t="0"/>
          <a:stretch/>
        </p:blipFill>
        <p:spPr>
          <a:xfrm>
            <a:off x="6248401" y="-4568"/>
            <a:ext cx="5895580" cy="6867137"/>
          </a:xfrm>
          <a:prstGeom prst="rect">
            <a:avLst/>
          </a:prstGeom>
          <a:noFill/>
          <a:ln>
            <a:noFill/>
          </a:ln>
        </p:spPr>
      </p:pic>
      <p:pic>
        <p:nvPicPr>
          <p:cNvPr id="90" name="Google Shape;90;p7"/>
          <p:cNvPicPr preferRelativeResize="0"/>
          <p:nvPr/>
        </p:nvPicPr>
        <p:blipFill rotWithShape="1">
          <a:blip r:embed="rId4">
            <a:alphaModFix/>
          </a:blip>
          <a:srcRect b="0" l="0" r="0" t="0"/>
          <a:stretch/>
        </p:blipFill>
        <p:spPr>
          <a:xfrm>
            <a:off x="609600" y="690455"/>
            <a:ext cx="280946" cy="128525"/>
          </a:xfrm>
          <a:prstGeom prst="rect">
            <a:avLst/>
          </a:prstGeom>
          <a:noFill/>
          <a:ln>
            <a:noFill/>
          </a:ln>
        </p:spPr>
      </p:pic>
      <p:sp>
        <p:nvSpPr>
          <p:cNvPr id="91" name="Google Shape;91;p7"/>
          <p:cNvSpPr txBox="1"/>
          <p:nvPr/>
        </p:nvSpPr>
        <p:spPr>
          <a:xfrm>
            <a:off x="609600" y="882591"/>
            <a:ext cx="5242759"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Main Sections on a Resume</a:t>
            </a:r>
            <a:endParaRPr sz="1800">
              <a:solidFill>
                <a:schemeClr val="dk1"/>
              </a:solidFill>
              <a:latin typeface="Calibri"/>
              <a:ea typeface="Calibri"/>
              <a:cs typeface="Calibri"/>
              <a:sym typeface="Calibri"/>
            </a:endParaRPr>
          </a:p>
        </p:txBody>
      </p:sp>
      <p:sp>
        <p:nvSpPr>
          <p:cNvPr id="92" name="Google Shape;92;p7"/>
          <p:cNvSpPr/>
          <p:nvPr/>
        </p:nvSpPr>
        <p:spPr>
          <a:xfrm>
            <a:off x="5621285" y="748877"/>
            <a:ext cx="636185" cy="289855"/>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3" name="Google Shape;93;p7"/>
          <p:cNvSpPr/>
          <p:nvPr/>
        </p:nvSpPr>
        <p:spPr>
          <a:xfrm>
            <a:off x="5621284" y="1189215"/>
            <a:ext cx="636185" cy="289855"/>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4" name="Google Shape;94;p7"/>
          <p:cNvSpPr/>
          <p:nvPr/>
        </p:nvSpPr>
        <p:spPr>
          <a:xfrm>
            <a:off x="5621284" y="1904245"/>
            <a:ext cx="636185" cy="289855"/>
          </a:xfrm>
          <a:prstGeom prst="rightArrow">
            <a:avLst>
              <a:gd fmla="val 50000" name="adj1"/>
              <a:gd fmla="val 50000" name="adj2"/>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5" name="Google Shape;95;p7"/>
          <p:cNvSpPr/>
          <p:nvPr/>
        </p:nvSpPr>
        <p:spPr>
          <a:xfrm>
            <a:off x="5621283" y="3699271"/>
            <a:ext cx="636185" cy="289855"/>
          </a:xfrm>
          <a:prstGeom prst="rightArrow">
            <a:avLst>
              <a:gd fmla="val 50000" name="adj1"/>
              <a:gd fmla="val 50000" name="adj2"/>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6" name="Google Shape;96;p7"/>
          <p:cNvSpPr/>
          <p:nvPr/>
        </p:nvSpPr>
        <p:spPr>
          <a:xfrm>
            <a:off x="5621283" y="4929118"/>
            <a:ext cx="636185" cy="289855"/>
          </a:xfrm>
          <a:prstGeom prst="rightArrow">
            <a:avLst>
              <a:gd fmla="val 50000" name="adj1"/>
              <a:gd fmla="val 50000" name="adj2"/>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7" name="Google Shape;97;p7"/>
          <p:cNvSpPr/>
          <p:nvPr/>
        </p:nvSpPr>
        <p:spPr>
          <a:xfrm>
            <a:off x="5621282" y="5891251"/>
            <a:ext cx="636185" cy="289855"/>
          </a:xfrm>
          <a:prstGeom prst="rightArrow">
            <a:avLst>
              <a:gd fmla="val 50000" name="adj1"/>
              <a:gd fmla="val 5000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8" name="Google Shape;98;p7"/>
          <p:cNvSpPr/>
          <p:nvPr/>
        </p:nvSpPr>
        <p:spPr>
          <a:xfrm>
            <a:off x="5621281" y="1497290"/>
            <a:ext cx="636185" cy="289855"/>
          </a:xfrm>
          <a:prstGeom prst="rightArrow">
            <a:avLst>
              <a:gd fmla="val 50000" name="adj1"/>
              <a:gd fmla="val 50000" name="adj2"/>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9" name="Google Shape;99;p7"/>
          <p:cNvSpPr txBox="1"/>
          <p:nvPr/>
        </p:nvSpPr>
        <p:spPr>
          <a:xfrm>
            <a:off x="5268400" y="702776"/>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2</a:t>
            </a:r>
            <a:endParaRPr/>
          </a:p>
        </p:txBody>
      </p:sp>
      <p:sp>
        <p:nvSpPr>
          <p:cNvPr id="100" name="Google Shape;100;p7"/>
          <p:cNvSpPr txBox="1"/>
          <p:nvPr/>
        </p:nvSpPr>
        <p:spPr>
          <a:xfrm>
            <a:off x="5268400" y="1120553"/>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3</a:t>
            </a:r>
            <a:endParaRPr/>
          </a:p>
        </p:txBody>
      </p:sp>
      <p:sp>
        <p:nvSpPr>
          <p:cNvPr id="101" name="Google Shape;101;p7"/>
          <p:cNvSpPr txBox="1"/>
          <p:nvPr/>
        </p:nvSpPr>
        <p:spPr>
          <a:xfrm>
            <a:off x="5263051" y="1859305"/>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4</a:t>
            </a:r>
            <a:endParaRPr/>
          </a:p>
        </p:txBody>
      </p:sp>
      <p:sp>
        <p:nvSpPr>
          <p:cNvPr id="102" name="Google Shape;102;p7"/>
          <p:cNvSpPr txBox="1"/>
          <p:nvPr/>
        </p:nvSpPr>
        <p:spPr>
          <a:xfrm>
            <a:off x="5257962" y="4891450"/>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4</a:t>
            </a:r>
            <a:endParaRPr/>
          </a:p>
        </p:txBody>
      </p:sp>
      <p:sp>
        <p:nvSpPr>
          <p:cNvPr id="103" name="Google Shape;103;p7"/>
          <p:cNvSpPr txBox="1"/>
          <p:nvPr/>
        </p:nvSpPr>
        <p:spPr>
          <a:xfrm>
            <a:off x="5274971" y="3657293"/>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4</a:t>
            </a:r>
            <a:endParaRPr/>
          </a:p>
        </p:txBody>
      </p:sp>
      <p:sp>
        <p:nvSpPr>
          <p:cNvPr id="104" name="Google Shape;104;p7"/>
          <p:cNvSpPr txBox="1"/>
          <p:nvPr/>
        </p:nvSpPr>
        <p:spPr>
          <a:xfrm>
            <a:off x="5280060" y="5869681"/>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5</a:t>
            </a:r>
            <a:endParaRPr/>
          </a:p>
        </p:txBody>
      </p:sp>
      <p:sp>
        <p:nvSpPr>
          <p:cNvPr id="105" name="Google Shape;105;p7"/>
          <p:cNvSpPr txBox="1"/>
          <p:nvPr/>
        </p:nvSpPr>
        <p:spPr>
          <a:xfrm>
            <a:off x="5264533" y="1452464"/>
            <a:ext cx="314000" cy="334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6</a:t>
            </a:r>
            <a:endParaRPr/>
          </a:p>
        </p:txBody>
      </p:sp>
      <p:sp>
        <p:nvSpPr>
          <p:cNvPr id="106" name="Google Shape;106;p7"/>
          <p:cNvSpPr txBox="1"/>
          <p:nvPr/>
        </p:nvSpPr>
        <p:spPr>
          <a:xfrm>
            <a:off x="612475" y="2524664"/>
            <a:ext cx="3634596" cy="2862322"/>
          </a:xfrm>
          <a:prstGeom prst="rect">
            <a:avLst/>
          </a:prstGeom>
          <a:noFill/>
          <a:ln>
            <a:noFill/>
          </a:ln>
        </p:spPr>
        <p:txBody>
          <a:bodyPr anchorCtr="0" anchor="t" bIns="45700" lIns="91425" spcFirstLastPara="1" rIns="91425" wrap="square" tIns="45700">
            <a:spAutoFit/>
          </a:bodyPr>
          <a:lstStyle/>
          <a:p>
            <a:pPr indent="-127000" lvl="1" marL="457200" marR="0" rtl="0" algn="l">
              <a:spcBef>
                <a:spcPts val="0"/>
              </a:spcBef>
              <a:spcAft>
                <a:spcPts val="0"/>
              </a:spcAft>
              <a:buClr>
                <a:srgbClr val="0070C0"/>
              </a:buClr>
              <a:buSzPts val="2000"/>
              <a:buFont typeface="Calibri"/>
              <a:buAutoNum type="arabicPeriod"/>
            </a:pPr>
            <a:r>
              <a:rPr b="0" i="0" lang="en-US" sz="2000" u="none" cap="none" strike="noStrike">
                <a:solidFill>
                  <a:srgbClr val="0070C0"/>
                </a:solidFill>
                <a:latin typeface="Calibri"/>
                <a:ea typeface="Calibri"/>
                <a:cs typeface="Calibri"/>
                <a:sym typeface="Calibri"/>
              </a:rPr>
              <a:t> Contact Information</a:t>
            </a:r>
            <a:r>
              <a:rPr b="0" i="0" lang="en-US" sz="2000" u="none" cap="none" strike="noStrike">
                <a:solidFill>
                  <a:schemeClr val="dk1"/>
                </a:solidFill>
                <a:latin typeface="Calibri"/>
                <a:ea typeface="Calibri"/>
                <a:cs typeface="Calibri"/>
                <a:sym typeface="Calibri"/>
              </a:rPr>
              <a:t>​</a:t>
            </a:r>
            <a:endParaRPr/>
          </a:p>
          <a:p>
            <a:pPr indent="-127000" lvl="1" marL="457200" marR="0" rtl="0" algn="l">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Calibri"/>
                <a:ea typeface="Calibri"/>
                <a:cs typeface="Calibri"/>
                <a:sym typeface="Calibri"/>
              </a:rPr>
              <a:t> Objective (optional)</a:t>
            </a:r>
            <a:r>
              <a:rPr b="0" i="0" lang="en-US" sz="2000" u="none" cap="none" strike="noStrike">
                <a:solidFill>
                  <a:schemeClr val="dk1"/>
                </a:solidFill>
                <a:latin typeface="Calibri"/>
                <a:ea typeface="Calibri"/>
                <a:cs typeface="Calibri"/>
                <a:sym typeface="Calibri"/>
              </a:rPr>
              <a:t>​</a:t>
            </a:r>
            <a:endParaRPr/>
          </a:p>
          <a:p>
            <a:pPr indent="-127000" lvl="1" marL="457200" marR="0" rtl="0" algn="l">
              <a:spcBef>
                <a:spcPts val="0"/>
              </a:spcBef>
              <a:spcAft>
                <a:spcPts val="0"/>
              </a:spcAft>
              <a:buClr>
                <a:srgbClr val="FFC000"/>
              </a:buClr>
              <a:buSzPts val="2000"/>
              <a:buFont typeface="Calibri"/>
              <a:buAutoNum type="arabicPeriod"/>
            </a:pPr>
            <a:r>
              <a:rPr b="0" i="0" lang="en-US" sz="2000" u="none" cap="none" strike="noStrike">
                <a:solidFill>
                  <a:srgbClr val="FFC000"/>
                </a:solidFill>
                <a:latin typeface="Calibri"/>
                <a:ea typeface="Calibri"/>
                <a:cs typeface="Calibri"/>
                <a:sym typeface="Calibri"/>
              </a:rPr>
              <a:t> Education</a:t>
            </a:r>
            <a:r>
              <a:rPr b="0" i="0" lang="en-US" sz="2000" u="none" cap="none" strike="noStrike">
                <a:solidFill>
                  <a:schemeClr val="dk1"/>
                </a:solidFill>
                <a:latin typeface="Calibri"/>
                <a:ea typeface="Calibri"/>
                <a:cs typeface="Calibri"/>
                <a:sym typeface="Calibri"/>
              </a:rPr>
              <a:t>​</a:t>
            </a:r>
            <a:endParaRPr/>
          </a:p>
          <a:p>
            <a:pPr indent="-127000" lvl="1" marL="457200" marR="0" rtl="0" algn="l">
              <a:spcBef>
                <a:spcPts val="0"/>
              </a:spcBef>
              <a:spcAft>
                <a:spcPts val="0"/>
              </a:spcAft>
              <a:buClr>
                <a:srgbClr val="92D050"/>
              </a:buClr>
              <a:buSzPts val="2000"/>
              <a:buFont typeface="Calibri"/>
              <a:buAutoNum type="arabicPeriod"/>
            </a:pPr>
            <a:r>
              <a:rPr b="0" i="0" lang="en-US" sz="2000" u="none" cap="none" strike="noStrike">
                <a:solidFill>
                  <a:srgbClr val="92D050"/>
                </a:solidFill>
                <a:latin typeface="Calibri"/>
                <a:ea typeface="Calibri"/>
                <a:cs typeface="Calibri"/>
                <a:sym typeface="Calibri"/>
              </a:rPr>
              <a:t> Experience</a:t>
            </a:r>
            <a:r>
              <a:rPr b="0" i="0" lang="en-US" sz="2000" u="none" cap="none" strike="noStrike">
                <a:solidFill>
                  <a:schemeClr val="dk1"/>
                </a:solidFill>
                <a:latin typeface="Calibri"/>
                <a:ea typeface="Calibri"/>
                <a:cs typeface="Calibri"/>
                <a:sym typeface="Calibri"/>
              </a:rPr>
              <a:t>​</a:t>
            </a:r>
            <a:endParaRPr/>
          </a:p>
          <a:p>
            <a:pPr indent="-127000" lvl="1" marL="457200" marR="0" rtl="0" algn="l">
              <a:spcBef>
                <a:spcPts val="0"/>
              </a:spcBef>
              <a:spcAft>
                <a:spcPts val="0"/>
              </a:spcAft>
              <a:buClr>
                <a:srgbClr val="00B0F0"/>
              </a:buClr>
              <a:buSzPts val="2000"/>
              <a:buFont typeface="Calibri"/>
              <a:buAutoNum type="arabicPeriod"/>
            </a:pPr>
            <a:r>
              <a:rPr b="0" i="0" lang="en-US" sz="2000" u="none" cap="none" strike="noStrike">
                <a:solidFill>
                  <a:srgbClr val="00B0F0"/>
                </a:solidFill>
                <a:latin typeface="Calibri"/>
                <a:ea typeface="Calibri"/>
                <a:cs typeface="Calibri"/>
                <a:sym typeface="Calibri"/>
              </a:rPr>
              <a:t> Skills</a:t>
            </a:r>
            <a:r>
              <a:rPr b="0" i="0" lang="en-US" sz="2000" u="none" cap="none" strike="noStrike">
                <a:solidFill>
                  <a:schemeClr val="dk1"/>
                </a:solidFill>
                <a:latin typeface="Calibri"/>
                <a:ea typeface="Calibri"/>
                <a:cs typeface="Calibri"/>
                <a:sym typeface="Calibri"/>
              </a:rPr>
              <a:t>​</a:t>
            </a:r>
            <a:endParaRPr/>
          </a:p>
          <a:p>
            <a:pPr indent="-127000" lvl="1" marL="457200" marR="0" rtl="0" algn="l">
              <a:spcBef>
                <a:spcPts val="0"/>
              </a:spcBef>
              <a:spcAft>
                <a:spcPts val="0"/>
              </a:spcAft>
              <a:buClr>
                <a:srgbClr val="7030A0"/>
              </a:buClr>
              <a:buSzPts val="2000"/>
              <a:buFont typeface="Calibri"/>
              <a:buAutoNum type="arabicPeriod"/>
            </a:pPr>
            <a:r>
              <a:rPr b="0" i="0" lang="en-US" sz="2000" u="none" cap="none" strike="noStrike">
                <a:solidFill>
                  <a:srgbClr val="7030A0"/>
                </a:solidFill>
                <a:latin typeface="Calibri"/>
                <a:ea typeface="Calibri"/>
                <a:cs typeface="Calibri"/>
                <a:sym typeface="Calibri"/>
              </a:rPr>
              <a:t> Relevant Coursework</a:t>
            </a:r>
            <a:r>
              <a:rPr b="0" i="0" lang="en-US" sz="2000" u="none" cap="none" strike="noStrike">
                <a:solidFill>
                  <a:schemeClr val="dk1"/>
                </a:solidFill>
                <a:latin typeface="Calibri"/>
                <a:ea typeface="Calibri"/>
                <a:cs typeface="Calibri"/>
                <a:sym typeface="Calibri"/>
              </a:rPr>
              <a:t>​</a:t>
            </a:r>
            <a:endParaRPr/>
          </a:p>
          <a:p>
            <a:pPr indent="-127000" lvl="1" marL="4572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 Campus Involvement, Volunteer, Extracurricular Activities*</a:t>
            </a:r>
            <a:endParaRPr/>
          </a:p>
        </p:txBody>
      </p:sp>
      <p:sp>
        <p:nvSpPr>
          <p:cNvPr id="107" name="Google Shape;107;p7"/>
          <p:cNvSpPr/>
          <p:nvPr/>
        </p:nvSpPr>
        <p:spPr>
          <a:xfrm>
            <a:off x="7414055" y="186636"/>
            <a:ext cx="708091" cy="231193"/>
          </a:xfrm>
          <a:prstGeom prst="rightArrow">
            <a:avLst>
              <a:gd fmla="val 50000" name="adj1"/>
              <a:gd fmla="val 50000" name="adj2"/>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8" name="Google Shape;108;p7"/>
          <p:cNvSpPr txBox="1"/>
          <p:nvPr/>
        </p:nvSpPr>
        <p:spPr>
          <a:xfrm>
            <a:off x="7057062" y="97039"/>
            <a:ext cx="34930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8"/>
          <p:cNvPicPr preferRelativeResize="0"/>
          <p:nvPr/>
        </p:nvPicPr>
        <p:blipFill rotWithShape="1">
          <a:blip r:embed="rId3">
            <a:alphaModFix/>
          </a:blip>
          <a:srcRect b="0" l="0" r="0" t="14350"/>
          <a:stretch/>
        </p:blipFill>
        <p:spPr>
          <a:xfrm>
            <a:off x="0" y="0"/>
            <a:ext cx="12222694" cy="6858000"/>
          </a:xfrm>
          <a:prstGeom prst="rect">
            <a:avLst/>
          </a:prstGeom>
          <a:noFill/>
          <a:ln>
            <a:noFill/>
          </a:ln>
        </p:spPr>
      </p:pic>
      <p:sp>
        <p:nvSpPr>
          <p:cNvPr id="114" name="Google Shape;114;p8"/>
          <p:cNvSpPr/>
          <p:nvPr/>
        </p:nvSpPr>
        <p:spPr>
          <a:xfrm>
            <a:off x="0" y="0"/>
            <a:ext cx="12222694" cy="6858000"/>
          </a:xfrm>
          <a:prstGeom prst="rect">
            <a:avLst/>
          </a:prstGeom>
          <a:solidFill>
            <a:srgbClr val="003DA5">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8"/>
          <p:cNvSpPr txBox="1"/>
          <p:nvPr/>
        </p:nvSpPr>
        <p:spPr>
          <a:xfrm>
            <a:off x="1518698" y="2199786"/>
            <a:ext cx="9151951" cy="904030"/>
          </a:xfrm>
          <a:prstGeom prst="rect">
            <a:avLst/>
          </a:prstGeom>
          <a:noFill/>
          <a:ln>
            <a:noFill/>
          </a:ln>
        </p:spPr>
        <p:txBody>
          <a:bodyPr anchorCtr="0" anchor="t" bIns="45700" lIns="91425" spcFirstLastPara="1" rIns="91425" wrap="square" tIns="45700">
            <a:spAutoFit/>
          </a:bodyPr>
          <a:lstStyle/>
          <a:p>
            <a:pPr indent="0" lvl="0" marL="0" marR="0" rtl="0" algn="ctr">
              <a:lnSpc>
                <a:spcPct val="126296"/>
              </a:lnSpc>
              <a:spcBef>
                <a:spcPts val="0"/>
              </a:spcBef>
              <a:spcAft>
                <a:spcPts val="0"/>
              </a:spcAft>
              <a:buNone/>
            </a:pPr>
            <a:r>
              <a:rPr b="1" lang="en-US" sz="5400">
                <a:solidFill>
                  <a:schemeClr val="lt1"/>
                </a:solidFill>
                <a:latin typeface="Arial"/>
                <a:ea typeface="Arial"/>
                <a:cs typeface="Arial"/>
                <a:sym typeface="Arial"/>
              </a:rPr>
              <a:t>Components of a Resume</a:t>
            </a:r>
            <a:endParaRPr b="1" sz="4000">
              <a:solidFill>
                <a:schemeClr val="lt1"/>
              </a:solidFill>
              <a:latin typeface="Arial"/>
              <a:ea typeface="Arial"/>
              <a:cs typeface="Arial"/>
              <a:sym typeface="Arial"/>
            </a:endParaRPr>
          </a:p>
        </p:txBody>
      </p:sp>
      <p:pic>
        <p:nvPicPr>
          <p:cNvPr id="116" name="Google Shape;116;p8"/>
          <p:cNvPicPr preferRelativeResize="0"/>
          <p:nvPr/>
        </p:nvPicPr>
        <p:blipFill rotWithShape="1">
          <a:blip r:embed="rId4">
            <a:alphaModFix/>
          </a:blip>
          <a:srcRect b="0" l="0" r="0" t="0"/>
          <a:stretch/>
        </p:blipFill>
        <p:spPr>
          <a:xfrm>
            <a:off x="5872221" y="1855853"/>
            <a:ext cx="444904" cy="203531"/>
          </a:xfrm>
          <a:prstGeom prst="rect">
            <a:avLst/>
          </a:prstGeom>
          <a:noFill/>
          <a:ln>
            <a:noFill/>
          </a:ln>
        </p:spPr>
      </p:pic>
      <p:pic>
        <p:nvPicPr>
          <p:cNvPr descr="A picture containing drawing&#10;&#10;Description automatically generated" id="117" name="Google Shape;117;p8"/>
          <p:cNvPicPr preferRelativeResize="0"/>
          <p:nvPr/>
        </p:nvPicPr>
        <p:blipFill rotWithShape="1">
          <a:blip r:embed="rId5">
            <a:alphaModFix/>
          </a:blip>
          <a:srcRect b="34714" l="23865" r="20367" t="17582"/>
          <a:stretch/>
        </p:blipFill>
        <p:spPr>
          <a:xfrm>
            <a:off x="9879980" y="5855297"/>
            <a:ext cx="2096430" cy="799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9"/>
          <p:cNvPicPr preferRelativeResize="0"/>
          <p:nvPr/>
        </p:nvPicPr>
        <p:blipFill rotWithShape="1">
          <a:blip r:embed="rId3">
            <a:alphaModFix/>
          </a:blip>
          <a:srcRect b="0" l="0" r="0" t="0"/>
          <a:stretch/>
        </p:blipFill>
        <p:spPr>
          <a:xfrm>
            <a:off x="609600" y="690455"/>
            <a:ext cx="280946" cy="128525"/>
          </a:xfrm>
          <a:prstGeom prst="rect">
            <a:avLst/>
          </a:prstGeom>
          <a:noFill/>
          <a:ln>
            <a:noFill/>
          </a:ln>
        </p:spPr>
      </p:pic>
      <p:sp>
        <p:nvSpPr>
          <p:cNvPr id="123" name="Google Shape;123;p9"/>
          <p:cNvSpPr txBox="1"/>
          <p:nvPr/>
        </p:nvSpPr>
        <p:spPr>
          <a:xfrm>
            <a:off x="609600" y="882591"/>
            <a:ext cx="9067136"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03DA5"/>
                </a:solidFill>
                <a:latin typeface="Arial"/>
                <a:ea typeface="Arial"/>
                <a:cs typeface="Arial"/>
                <a:sym typeface="Arial"/>
              </a:rPr>
              <a:t>Education</a:t>
            </a:r>
            <a:endParaRPr sz="1800">
              <a:solidFill>
                <a:schemeClr val="dk1"/>
              </a:solidFill>
              <a:latin typeface="Calibri"/>
              <a:ea typeface="Calibri"/>
              <a:cs typeface="Calibri"/>
              <a:sym typeface="Calibri"/>
            </a:endParaRPr>
          </a:p>
        </p:txBody>
      </p:sp>
      <p:pic>
        <p:nvPicPr>
          <p:cNvPr descr="A close up of a sign&#10;&#10;Description automatically generated" id="124" name="Google Shape;124;p9"/>
          <p:cNvPicPr preferRelativeResize="0"/>
          <p:nvPr/>
        </p:nvPicPr>
        <p:blipFill rotWithShape="1">
          <a:blip r:embed="rId4">
            <a:alphaModFix/>
          </a:blip>
          <a:srcRect b="35698" l="22013" r="21923" t="17073"/>
          <a:stretch/>
        </p:blipFill>
        <p:spPr>
          <a:xfrm>
            <a:off x="9846526" y="5790816"/>
            <a:ext cx="2107581" cy="791737"/>
          </a:xfrm>
          <a:prstGeom prst="rect">
            <a:avLst/>
          </a:prstGeom>
          <a:noFill/>
          <a:ln>
            <a:noFill/>
          </a:ln>
        </p:spPr>
      </p:pic>
      <p:sp>
        <p:nvSpPr>
          <p:cNvPr id="125" name="Google Shape;125;p9"/>
          <p:cNvSpPr/>
          <p:nvPr/>
        </p:nvSpPr>
        <p:spPr>
          <a:xfrm>
            <a:off x="616636" y="1622851"/>
            <a:ext cx="11297804" cy="2621992"/>
          </a:xfrm>
          <a:prstGeom prst="rect">
            <a:avLst/>
          </a:prstGeom>
          <a:noFill/>
          <a:ln>
            <a:noFill/>
          </a:ln>
        </p:spPr>
        <p:txBody>
          <a:bodyPr anchorCtr="0" anchor="t" bIns="45700" lIns="0" spcFirstLastPara="1" rIns="0" wrap="square" tIns="45700">
            <a:normAutofit/>
          </a:bodyPr>
          <a:lstStyle/>
          <a:p>
            <a:pPr indent="0" lvl="0" marL="0" marR="0" rtl="0" algn="l">
              <a:lnSpc>
                <a:spcPct val="150000"/>
              </a:lnSpc>
              <a:spcBef>
                <a:spcPts val="0"/>
              </a:spcBef>
              <a:spcAft>
                <a:spcPts val="0"/>
              </a:spcAft>
              <a:buClr>
                <a:srgbClr val="144D8E"/>
              </a:buClr>
              <a:buSzPts val="1530"/>
              <a:buFont typeface="Arial"/>
              <a:buNone/>
            </a:pPr>
            <a:r>
              <a:rPr b="1" lang="en-US" sz="1800" u="sng">
                <a:solidFill>
                  <a:schemeClr val="dk1"/>
                </a:solidFill>
                <a:latin typeface="Arial"/>
                <a:ea typeface="Arial"/>
                <a:cs typeface="Arial"/>
                <a:sym typeface="Arial"/>
              </a:rPr>
              <a:t>EDUCATION</a:t>
            </a:r>
            <a:endParaRPr/>
          </a:p>
          <a:p>
            <a:pPr indent="0" lvl="0" marL="0" marR="0" rtl="0" algn="l">
              <a:lnSpc>
                <a:spcPct val="100000"/>
              </a:lnSpc>
              <a:spcBef>
                <a:spcPts val="360"/>
              </a:spcBef>
              <a:spcAft>
                <a:spcPts val="0"/>
              </a:spcAft>
              <a:buClr>
                <a:srgbClr val="144D8E"/>
              </a:buClr>
              <a:buSzPts val="1530"/>
              <a:buFont typeface="Arial"/>
              <a:buNone/>
            </a:pPr>
            <a:r>
              <a:rPr b="1" lang="en-US" sz="1800">
                <a:solidFill>
                  <a:schemeClr val="dk1"/>
                </a:solidFill>
                <a:latin typeface="Arial"/>
                <a:ea typeface="Arial"/>
                <a:cs typeface="Arial"/>
                <a:sym typeface="Arial"/>
              </a:rPr>
              <a:t>Bachelor of Arts, Business Administration</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Marketing                                                                     </a:t>
            </a:r>
            <a:r>
              <a:rPr lang="en-US" sz="1800">
                <a:solidFill>
                  <a:schemeClr val="dk1"/>
                </a:solidFill>
                <a:latin typeface="Arial"/>
                <a:ea typeface="Arial"/>
                <a:cs typeface="Arial"/>
                <a:sym typeface="Arial"/>
              </a:rPr>
              <a:t>June 20xx</a:t>
            </a:r>
            <a:endParaRPr sz="1800">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University of California, Riverside                                   </a:t>
            </a:r>
            <a:endParaRPr sz="18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1" lang="en-US" sz="1800">
                <a:solidFill>
                  <a:schemeClr val="dk1"/>
                </a:solidFill>
                <a:latin typeface="Arial"/>
                <a:ea typeface="Arial"/>
                <a:cs typeface="Arial"/>
                <a:sym typeface="Arial"/>
              </a:rPr>
              <a:t>Associate of Arts, University Studies                                                                                                 </a:t>
            </a:r>
            <a:r>
              <a:rPr lang="en-US" sz="1800">
                <a:solidFill>
                  <a:schemeClr val="dk1"/>
                </a:solidFill>
                <a:latin typeface="Arial"/>
                <a:ea typeface="Arial"/>
                <a:cs typeface="Arial"/>
                <a:sym typeface="Arial"/>
              </a:rPr>
              <a:t>June 20xx</a:t>
            </a:r>
            <a:endParaRPr sz="1800">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800"/>
              <a:buFont typeface="Arial"/>
              <a:buNone/>
            </a:pPr>
            <a:r>
              <a:rPr lang="en-US" sz="1800">
                <a:solidFill>
                  <a:schemeClr val="dk1"/>
                </a:solidFill>
                <a:latin typeface="Arial"/>
                <a:ea typeface="Arial"/>
                <a:cs typeface="Arial"/>
                <a:sym typeface="Arial"/>
              </a:rPr>
              <a:t>Chaffey College                                                </a:t>
            </a:r>
            <a:endParaRPr sz="18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9"/>
          <p:cNvSpPr txBox="1"/>
          <p:nvPr/>
        </p:nvSpPr>
        <p:spPr>
          <a:xfrm>
            <a:off x="720234" y="3544838"/>
            <a:ext cx="6171674" cy="2816156"/>
          </a:xfrm>
          <a:prstGeom prst="rect">
            <a:avLst/>
          </a:prstGeom>
          <a:gradFill>
            <a:gsLst>
              <a:gs pos="0">
                <a:srgbClr val="D7D7D7"/>
              </a:gs>
              <a:gs pos="50000">
                <a:srgbClr val="E5E5E5"/>
              </a:gs>
              <a:gs pos="100000">
                <a:srgbClr val="F2F2F2"/>
              </a:gs>
            </a:gsLst>
            <a:lin ang="27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C0C0C"/>
                </a:solidFill>
                <a:latin typeface="Times New Roman"/>
                <a:ea typeface="Times New Roman"/>
                <a:cs typeface="Times New Roman"/>
                <a:sym typeface="Times New Roman"/>
              </a:rPr>
              <a:t>Tips:</a:t>
            </a:r>
            <a:endParaRPr/>
          </a:p>
          <a:p>
            <a:pPr indent="-342900" lvl="0" marL="342900" marR="0" rtl="0" algn="l">
              <a:spcBef>
                <a:spcPts val="0"/>
              </a:spcBef>
              <a:spcAft>
                <a:spcPts val="0"/>
              </a:spcAft>
              <a:buClr>
                <a:srgbClr val="99CB38"/>
              </a:buClr>
              <a:buSzPts val="2000"/>
              <a:buFont typeface="Arial"/>
              <a:buChar char="•"/>
            </a:pPr>
            <a:r>
              <a:rPr lang="en-US" sz="2000">
                <a:solidFill>
                  <a:srgbClr val="0C0C0C"/>
                </a:solidFill>
                <a:latin typeface="Times New Roman"/>
                <a:ea typeface="Times New Roman"/>
                <a:cs typeface="Times New Roman"/>
                <a:sym typeface="Times New Roman"/>
              </a:rPr>
              <a:t>Most recent degree first</a:t>
            </a:r>
            <a:endParaRPr/>
          </a:p>
          <a:p>
            <a:pPr indent="-342900" lvl="0" marL="342900" marR="0" rtl="0" algn="l">
              <a:spcBef>
                <a:spcPts val="600"/>
              </a:spcBef>
              <a:spcAft>
                <a:spcPts val="0"/>
              </a:spcAft>
              <a:buClr>
                <a:srgbClr val="99CB38"/>
              </a:buClr>
              <a:buSzPts val="2000"/>
              <a:buFont typeface="Arial"/>
              <a:buChar char="•"/>
            </a:pPr>
            <a:r>
              <a:rPr lang="en-US" sz="2000">
                <a:solidFill>
                  <a:srgbClr val="0C0C0C"/>
                </a:solidFill>
                <a:latin typeface="Times New Roman"/>
                <a:ea typeface="Times New Roman"/>
                <a:cs typeface="Times New Roman"/>
                <a:sym typeface="Times New Roman"/>
              </a:rPr>
              <a:t>Dates on the right-hand side to balance page</a:t>
            </a:r>
            <a:endParaRPr sz="2000">
              <a:solidFill>
                <a:srgbClr val="0C0C0C"/>
              </a:solidFill>
              <a:latin typeface="Times New Roman"/>
              <a:ea typeface="Times New Roman"/>
              <a:cs typeface="Times New Roman"/>
              <a:sym typeface="Times New Roman"/>
            </a:endParaRPr>
          </a:p>
          <a:p>
            <a:pPr indent="-342900" lvl="0" marL="342900" marR="0" rtl="0" algn="l">
              <a:spcBef>
                <a:spcPts val="600"/>
              </a:spcBef>
              <a:spcAft>
                <a:spcPts val="0"/>
              </a:spcAft>
              <a:buClr>
                <a:srgbClr val="99CB38"/>
              </a:buClr>
              <a:buSzPts val="2000"/>
              <a:buFont typeface="Arial"/>
              <a:buChar char="•"/>
            </a:pPr>
            <a:r>
              <a:rPr lang="en-US" sz="2000">
                <a:solidFill>
                  <a:srgbClr val="0C0C0C"/>
                </a:solidFill>
                <a:latin typeface="Times New Roman"/>
                <a:ea typeface="Times New Roman"/>
                <a:cs typeface="Times New Roman"/>
                <a:sym typeface="Times New Roman"/>
              </a:rPr>
              <a:t>Include minors</a:t>
            </a:r>
            <a:endParaRPr sz="2000">
              <a:solidFill>
                <a:srgbClr val="0C0C0C"/>
              </a:solidFill>
              <a:latin typeface="Times New Roman"/>
              <a:ea typeface="Times New Roman"/>
              <a:cs typeface="Times New Roman"/>
              <a:sym typeface="Times New Roman"/>
            </a:endParaRPr>
          </a:p>
          <a:p>
            <a:pPr indent="-342900" lvl="0" marL="342900" marR="0" rtl="0" algn="l">
              <a:spcBef>
                <a:spcPts val="600"/>
              </a:spcBef>
              <a:spcAft>
                <a:spcPts val="0"/>
              </a:spcAft>
              <a:buClr>
                <a:srgbClr val="99CB38"/>
              </a:buClr>
              <a:buSzPts val="2000"/>
              <a:buFont typeface="Arial"/>
              <a:buChar char="•"/>
            </a:pPr>
            <a:r>
              <a:rPr lang="en-US" sz="2000">
                <a:solidFill>
                  <a:srgbClr val="0C0C0C"/>
                </a:solidFill>
                <a:latin typeface="Times New Roman"/>
                <a:ea typeface="Times New Roman"/>
                <a:cs typeface="Times New Roman"/>
                <a:sym typeface="Times New Roman"/>
              </a:rPr>
              <a:t>Only list schools from which you receive a degree</a:t>
            </a:r>
            <a:endParaRPr/>
          </a:p>
          <a:p>
            <a:pPr indent="-342900" lvl="0" marL="342900" marR="0" rtl="0" algn="l">
              <a:spcBef>
                <a:spcPts val="600"/>
              </a:spcBef>
              <a:spcAft>
                <a:spcPts val="0"/>
              </a:spcAft>
              <a:buClr>
                <a:srgbClr val="99CB38"/>
              </a:buClr>
              <a:buSzPts val="2000"/>
              <a:buFont typeface="Arial"/>
              <a:buChar char="•"/>
            </a:pPr>
            <a:r>
              <a:rPr lang="en-US" sz="2000">
                <a:solidFill>
                  <a:srgbClr val="0C0C0C"/>
                </a:solidFill>
                <a:latin typeface="Times New Roman"/>
                <a:ea typeface="Times New Roman"/>
                <a:cs typeface="Times New Roman"/>
                <a:sym typeface="Times New Roman"/>
              </a:rPr>
              <a:t>GPA is optional</a:t>
            </a:r>
            <a:endParaRPr/>
          </a:p>
          <a:p>
            <a:pPr indent="-342900" lvl="0" marL="342900" marR="0" rtl="0" algn="l">
              <a:spcBef>
                <a:spcPts val="600"/>
              </a:spcBef>
              <a:spcAft>
                <a:spcPts val="0"/>
              </a:spcAft>
              <a:buClr>
                <a:srgbClr val="99CB38"/>
              </a:buClr>
              <a:buSzPts val="2000"/>
              <a:buFont typeface="Arial"/>
              <a:buChar char="•"/>
            </a:pPr>
            <a:r>
              <a:rPr b="1" lang="en-US" sz="2000">
                <a:solidFill>
                  <a:srgbClr val="0C0C0C"/>
                </a:solidFill>
                <a:latin typeface="Times New Roman"/>
                <a:ea typeface="Times New Roman"/>
                <a:cs typeface="Times New Roman"/>
                <a:sym typeface="Times New Roman"/>
              </a:rPr>
              <a:t>Relevant</a:t>
            </a:r>
            <a:r>
              <a:rPr lang="en-US" sz="2000">
                <a:solidFill>
                  <a:srgbClr val="0C0C0C"/>
                </a:solidFill>
                <a:latin typeface="Times New Roman"/>
                <a:ea typeface="Times New Roman"/>
                <a:cs typeface="Times New Roman"/>
                <a:sym typeface="Times New Roman"/>
              </a:rPr>
              <a:t> courses or study abroad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CR-Basi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2023-07-25T19:49:51Z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0x01010020055720D5C85C4CB1AE7F4C1A4E13D9</vt:lpwstr>
  </property>
  <property fmtid="{D5CDD505-2E9C-101B-9397-08002B2CF9AE}" pid="3" name="MediaServiceImageTags">
    <vt:lpwstr/>
  </property>
</Properties>
</file>