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386h5XX7EtP2qDFQo68Ezn0j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2E410E-F40C-4D29-80C7-73B5A11AB72B}">
  <a:tblStyle styleId="{F52E410E-F40C-4D29-80C7-73B5A11AB7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185194" y="378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{F52E410E-F40C-4D29-80C7-73B5A11AB72B}</a:tableStyleId>
              </a:tblPr>
              <a:tblGrid>
                <a:gridCol w="691825"/>
                <a:gridCol w="1419950"/>
                <a:gridCol w="1171700"/>
                <a:gridCol w="743500"/>
                <a:gridCol w="1027650"/>
                <a:gridCol w="1027650"/>
              </a:tblGrid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/>
                        <a:t>SID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yearEntered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House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89373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Harry Potter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Hedwig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Phoenix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Gryffindor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89323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Ron Weasley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Scrabbles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Unicorn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Gryffindor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89273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Hermione Granger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Crookshanks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Dragon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Gryffindor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0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98373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Ginny Weasley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Pygmy Puff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Gryffindor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6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79371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Charlie Weasley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Scrabbles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Unicorn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Gryffindor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85192" y="2587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{F52E410E-F40C-4D29-80C7-73B5A11AB72B}</a:tableStyleId>
              </a:tblPr>
              <a:tblGrid>
                <a:gridCol w="665375"/>
                <a:gridCol w="1453750"/>
                <a:gridCol w="715075"/>
                <a:gridCol w="899900"/>
                <a:gridCol w="1143375"/>
                <a:gridCol w="1010225"/>
              </a:tblGrid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/>
                        <a:t>TID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yearJoined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HouseHead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Minerva McGongall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Dragon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Transfiguration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Gryffindor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US" sz="1200"/>
                        <a:t>2345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Severus Snape</a:t>
                      </a:r>
                      <a:endParaRPr b="0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Dragon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1981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Slytherin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3456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Remus Lipin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Unicorn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0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4556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Pomona Sprout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Herbology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Hufflepuff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6" name="Google Shape;86;p1"/>
          <p:cNvGraphicFramePr/>
          <p:nvPr/>
        </p:nvGraphicFramePr>
        <p:xfrm>
          <a:off x="6649363" y="378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{F52E410E-F40C-4D29-80C7-73B5A11AB72B}</a:tableStyleId>
              </a:tblPr>
              <a:tblGrid>
                <a:gridCol w="1474475"/>
              </a:tblGrid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SubjectName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Transfiguration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Charms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Potions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DADA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Astronomy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Herbology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Flying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Muggle Studies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" name="Google Shape;87;p1"/>
          <p:cNvGraphicFramePr/>
          <p:nvPr/>
        </p:nvGraphicFramePr>
        <p:xfrm>
          <a:off x="6649363" y="4211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{F52E410E-F40C-4D29-80C7-73B5A11AB72B}</a:tableStyleId>
              </a:tblPr>
              <a:tblGrid>
                <a:gridCol w="838675"/>
                <a:gridCol w="1223675"/>
                <a:gridCol w="787300"/>
                <a:gridCol w="505075"/>
              </a:tblGrid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/>
                        <a:t>SID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/>
                        <a:t>Subject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Grade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89373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Transfiguration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89373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Potions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D-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1991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89373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Potions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D-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1992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89373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Potions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D-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1993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89273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Muggle Studies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A+++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1991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89273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Potions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8700303" y="378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{F52E410E-F40C-4D29-80C7-73B5A11AB72B}</a:tableStyleId>
              </a:tblPr>
              <a:tblGrid>
                <a:gridCol w="860000"/>
                <a:gridCol w="756525"/>
                <a:gridCol w="1393225"/>
              </a:tblGrid>
              <a:tr h="31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/>
                        <a:t>House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Mascot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Colors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Gryffindor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scarlet and gold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9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Slytherin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badger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 and black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9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Ravenclaw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eagle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 and bronze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Hufflepuff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serpent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 and silver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" name="Google Shape;89;p1"/>
          <p:cNvGraphicFramePr/>
          <p:nvPr/>
        </p:nvGraphicFramePr>
        <p:xfrm>
          <a:off x="185191" y="49800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{F52E410E-F40C-4D29-80C7-73B5A11AB72B}</a:tableStyleId>
              </a:tblPr>
              <a:tblGrid>
                <a:gridCol w="907075"/>
                <a:gridCol w="2483675"/>
                <a:gridCol w="914375"/>
                <a:gridCol w="974850"/>
              </a:tblGrid>
              <a:tr h="3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/>
                        <a:t>SID</a:t>
                      </a:r>
                      <a:endParaRPr u="sng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Points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89373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correcting a mistake Longbottom’s mistake 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sng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9/6/1991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3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89323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saving Hermione from the troll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+5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10/31/1991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89323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saving Hermione from the troll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+5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10/21/1991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0" name="Google Shape;90;p1"/>
          <p:cNvSpPr txBox="1"/>
          <p:nvPr/>
        </p:nvSpPr>
        <p:spPr>
          <a:xfrm>
            <a:off x="185192" y="70909"/>
            <a:ext cx="6082255" cy="30777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649363" y="70909"/>
            <a:ext cx="1474466" cy="30777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700302" y="70909"/>
            <a:ext cx="3009763" cy="30777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85193" y="2279356"/>
            <a:ext cx="5887696" cy="30777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85191" y="4672229"/>
            <a:ext cx="5279985" cy="30777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Deed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6649364" y="3903345"/>
            <a:ext cx="3354732" cy="30777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831919"/>
            <a:ext cx="10515600" cy="507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/>
              <a:t>1. Find the names of students who joined Hogwarts after 1985.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SELECT S.Name</a:t>
            </a:r>
            <a:br>
              <a:rPr lang="en-US" sz="2000"/>
            </a:br>
            <a:r>
              <a:rPr lang="en-US" sz="2000"/>
              <a:t>FROM  Students S</a:t>
            </a:r>
            <a:br>
              <a:rPr lang="en-US" sz="2000"/>
            </a:br>
            <a:r>
              <a:rPr lang="en-US" sz="2000"/>
              <a:t>WHERE  S.yearEntered &gt; 1985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/>
              <a:t>2. Find the number of students who joined </a:t>
            </a:r>
            <a:r>
              <a:rPr lang="en-US" sz="2000">
                <a:solidFill>
                  <a:schemeClr val="dk1"/>
                </a:solidFill>
              </a:rPr>
              <a:t>Gryffindor in 1991.</a:t>
            </a:r>
            <a:br>
              <a:rPr lang="en-US" sz="2000">
                <a:solidFill>
                  <a:schemeClr val="dk1"/>
                </a:solidFill>
              </a:rPr>
            </a:b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SELECT  S.Name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FROM Students S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WHERE  S.yearEntered = 1991 AND  S.house = ‘Gryffindor’</a:t>
            </a:r>
            <a:br>
              <a:rPr lang="en-US" sz="2000">
                <a:solidFill>
                  <a:schemeClr val="dk1"/>
                </a:solidFill>
              </a:rPr>
            </a:br>
            <a:br>
              <a:rPr lang="en-US" sz="2000">
                <a:solidFill>
                  <a:schemeClr val="dk1"/>
                </a:solidFill>
              </a:rPr>
            </a:b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3. List the number of students per house in the year 1991.</a:t>
            </a:r>
            <a:br>
              <a:rPr lang="en-US" sz="2000">
                <a:solidFill>
                  <a:schemeClr val="dk1"/>
                </a:solidFill>
              </a:rPr>
            </a:b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SELECT   count(*)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FROM  Students S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WHERE   S.yearEntered = 1991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GROUPBY   S.house</a:t>
            </a:r>
            <a:br>
              <a:rPr lang="en-US" sz="2000">
                <a:solidFill>
                  <a:schemeClr val="dk1"/>
                </a:solidFill>
              </a:rPr>
            </a:br>
            <a:br>
              <a:rPr lang="en-US" sz="2000">
                <a:solidFill>
                  <a:schemeClr val="dk1"/>
                </a:solidFill>
              </a:rPr>
            </a:br>
            <a:br>
              <a:rPr lang="en-US" sz="2000">
                <a:solidFill>
                  <a:schemeClr val="dk1"/>
                </a:solidFill>
              </a:rPr>
            </a:b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967408" y="351976"/>
            <a:ext cx="10641495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Which house received more students in the year 1991, i.e. the house with the largest number of student enrollment in the in the year 1991.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 MAX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(studentCount)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count(*)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studentCount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Students 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S.yearEntered = 1991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S.house);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Find the names of persons who both attended and taught at Hogwarts (so assume a person can be listed in the student table and teacher table).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S, Teacher 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S.SID = T.SID;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Find the name of student(s) who has not been awarded any points.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S.SID NOT IN (SELECT D.SID FROM Deed D);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838200" y="-498406"/>
            <a:ext cx="10515600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Find the total number of points for ‘Hufflepuff’.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sum(D.Points)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S, Deed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S.SID = D.SID 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S.House= ‘Hufflepuff’;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Find the total number of points for ‘Hufflepuff’ in year 1991.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sum(D.Points)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S, Deed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S.SID = D.SID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S.House= ‘Hufflepuff’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S.yearEntered = ’1991’;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How many students have taken the subject ‘Potions’ between 1990 and 1992.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count(*)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Enrollment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E.Subject = ‘Poitions’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E.year &gt;= 1990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E.year &lt;= 1992;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1007166" y="485003"/>
            <a:ext cx="1024393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How many students received an ‘A’ in ’Muggle Studies’ in year 1991.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Enrollment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E.Subject = ‘Muggle Studies’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E.year = ‘1991’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E.Grade like =‘A%’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Find the name of the student who has been awarded the most points for a given deed.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S, Deed D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S.SID = D.SID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D.Points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 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(D.points)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	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Deed 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1133900" y="238489"/>
            <a:ext cx="9395792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Find the name of the student who has been awarded the most points  (total points) while attending Hogwarts.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S.SID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(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		SELECT SUM(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D.points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TotalPoints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D.SID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	FROM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Deed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	GROUP BY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		ORDER BY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TotalPoints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DESC LIMIT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Find the names of the student who only been awarded  &gt; 20 points. Its ambiguous, does this mean sum or just an individual deed over 20 points. I assumed we are looking for students who have done a (1) deed that earned &gt; 20 points.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S, Deed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S.SID=D.SID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D.Points &gt; 20;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1657082" y="961400"/>
            <a:ext cx="60960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What is the avg number of points by 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S.House,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(D.Points)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S, Deed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S.SID=D.SID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S.House;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Find the total points obtained by each student, ordered in descending order of points.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S.SID,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(D.Points)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S, Deed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S.SID = D.SID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DESC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2020-01-26T19:11:16Z</dcterms:created>
  <dc:creator>Microsoft Office User</dc:creator>
</cp:coreProperties>
</file>