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ihjF2ZWQEcNdCQGL3IzqOLXbA9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89"/>
    <a:srgbClr val="004687"/>
    <a:srgbClr val="3CB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A43732-219E-4773-AEE6-7331DB972763}">
  <a:tblStyle styleId="{97A43732-219E-4773-AEE6-7331DB97276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C566019D-DFF0-1DA3-F424-C9B2D51E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09519BAF-D1F7-303D-707B-BBA81B3042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43AB6D3-10E3-0FD8-1B95-E0E255C6AF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05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3B5B58B-5B2D-58D9-C126-01B69E44D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DD6932F2-8863-1809-0531-EAD60EF159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EB3CA0DF-AE62-3EFE-E79B-2FEEE56896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40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0A01523-4B1E-3F60-42DB-0AA70D0F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9CB175FD-8A98-9CD7-53BD-0FFDF1D63B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A48A1B78-F710-6BE9-2DE6-0B83A85F5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0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FBC6FCD8-44CD-5826-1CF1-839AAD9B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A2A37304-8393-84A0-6FEF-7E35BA95C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812C1EE-4DD7-C019-5C8C-FE65C1F1FC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9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10AAFC3-18E0-5698-867A-F2F0C2290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01104BD3-7DBF-C5A5-C9C8-D70DDE2A9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BF1106E7-1FE5-7307-274A-DF544D0F5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532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790926" y="1807172"/>
            <a:ext cx="91881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시민 </a:t>
            </a:r>
            <a:r>
              <a:rPr lang="en-US" altLang="ko-KR" sz="4000" dirty="0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AI </a:t>
            </a:r>
            <a:r>
              <a:rPr lang="ko-KR" altLang="en-US" sz="4000" dirty="0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혁신 아이디어 경진대회</a:t>
            </a:r>
            <a:endParaRPr lang="en-US" altLang="ko-KR" sz="4000" b="0" i="0" dirty="0">
              <a:solidFill>
                <a:srgbClr val="20212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89" name="Google Shape;89;p1"/>
          <p:cNvGraphicFramePr/>
          <p:nvPr>
            <p:extLst>
              <p:ext uri="{D42A27DB-BD31-4B8C-83A1-F6EECF244321}">
                <p14:modId xmlns:p14="http://schemas.microsoft.com/office/powerpoint/2010/main" val="1796029350"/>
              </p:ext>
            </p:extLst>
          </p:nvPr>
        </p:nvGraphicFramePr>
        <p:xfrm>
          <a:off x="3386675" y="4470435"/>
          <a:ext cx="5418650" cy="899000"/>
        </p:xfrm>
        <a:graphic>
          <a:graphicData uri="http://schemas.openxmlformats.org/drawingml/2006/table">
            <a:tbl>
              <a:tblPr firstRow="1" bandRow="1">
                <a:noFill/>
                <a:tableStyleId>{97A43732-219E-4773-AEE6-7331DB972763}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팀명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43C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143C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43C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143C6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/>
                        <a:t>서비스명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43C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143C6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531980"/>
                  </a:ext>
                </a:extLst>
              </a:tr>
            </a:tbl>
          </a:graphicData>
        </a:graphic>
      </p:graphicFrame>
      <p:cxnSp>
        <p:nvCxnSpPr>
          <p:cNvPr id="90" name="Google Shape;90;p1"/>
          <p:cNvCxnSpPr/>
          <p:nvPr/>
        </p:nvCxnSpPr>
        <p:spPr>
          <a:xfrm>
            <a:off x="388374" y="6415548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84371"/>
            <a:ext cx="1007955" cy="353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"/>
          <p:cNvCxnSpPr/>
          <p:nvPr/>
        </p:nvCxnSpPr>
        <p:spPr>
          <a:xfrm>
            <a:off x="2599426" y="2607351"/>
            <a:ext cx="7571100" cy="0"/>
          </a:xfrm>
          <a:prstGeom prst="straightConnector1">
            <a:avLst/>
          </a:prstGeom>
          <a:noFill/>
          <a:ln w="38100" cap="flat" cmpd="sng">
            <a:solidFill>
              <a:srgbClr val="00488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id="{053CAB3C-01D3-307A-B765-DB89E56FD267}"/>
              </a:ext>
            </a:extLst>
          </p:cNvPr>
          <p:cNvCxnSpPr/>
          <p:nvPr/>
        </p:nvCxnSpPr>
        <p:spPr>
          <a:xfrm>
            <a:off x="388374" y="364575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그림 2" descr="로고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89F96AA-4B1C-2496-07A0-FC91503C3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188" y="6449405"/>
            <a:ext cx="625143" cy="3512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D222133-167E-147D-3491-4EC3DE02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22CEFF9E-0721-C5BE-BAF3-1BA69616CFA7}"/>
              </a:ext>
            </a:extLst>
          </p:cNvPr>
          <p:cNvSpPr txBox="1"/>
          <p:nvPr/>
        </p:nvSpPr>
        <p:spPr>
          <a:xfrm>
            <a:off x="1790926" y="1807172"/>
            <a:ext cx="91881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dirty="0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1. </a:t>
            </a:r>
            <a:r>
              <a:rPr lang="ko-KR" altLang="en-US" sz="4000" dirty="0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서비스 기획서</a:t>
            </a:r>
            <a:endParaRPr lang="en-US" altLang="ko-KR" sz="4000" b="0" i="0" dirty="0">
              <a:solidFill>
                <a:srgbClr val="20212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0" name="Google Shape;90;p1">
            <a:extLst>
              <a:ext uri="{FF2B5EF4-FFF2-40B4-BE49-F238E27FC236}">
                <a16:creationId xmlns:a16="http://schemas.microsoft.com/office/drawing/2014/main" id="{61F0467A-559B-9345-FB54-E7F63FACF154}"/>
              </a:ext>
            </a:extLst>
          </p:cNvPr>
          <p:cNvCxnSpPr/>
          <p:nvPr/>
        </p:nvCxnSpPr>
        <p:spPr>
          <a:xfrm>
            <a:off x="388374" y="6415548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>
            <a:extLst>
              <a:ext uri="{FF2B5EF4-FFF2-40B4-BE49-F238E27FC236}">
                <a16:creationId xmlns:a16="http://schemas.microsoft.com/office/drawing/2014/main" id="{30783803-347D-41B1-3625-65BE5BFE4BD6}"/>
              </a:ext>
            </a:extLst>
          </p:cNvPr>
          <p:cNvCxnSpPr/>
          <p:nvPr/>
        </p:nvCxnSpPr>
        <p:spPr>
          <a:xfrm>
            <a:off x="2599426" y="2607351"/>
            <a:ext cx="7571100" cy="0"/>
          </a:xfrm>
          <a:prstGeom prst="straightConnector1">
            <a:avLst/>
          </a:prstGeom>
          <a:noFill/>
          <a:ln w="38100" cap="flat" cmpd="sng">
            <a:solidFill>
              <a:srgbClr val="00488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id="{5CC0A6C3-848A-CBC9-7CF1-20359F051901}"/>
              </a:ext>
            </a:extLst>
          </p:cNvPr>
          <p:cNvCxnSpPr/>
          <p:nvPr/>
        </p:nvCxnSpPr>
        <p:spPr>
          <a:xfrm>
            <a:off x="388374" y="364575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29;p5">
            <a:extLst>
              <a:ext uri="{FF2B5EF4-FFF2-40B4-BE49-F238E27FC236}">
                <a16:creationId xmlns:a16="http://schemas.microsoft.com/office/drawing/2014/main" id="{08100677-5D96-051E-A22F-FDF413913380}"/>
              </a:ext>
            </a:extLst>
          </p:cNvPr>
          <p:cNvSpPr txBox="1"/>
          <p:nvPr/>
        </p:nvSpPr>
        <p:spPr>
          <a:xfrm>
            <a:off x="2210026" y="3059688"/>
            <a:ext cx="8349900" cy="9540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[작성방법]</a:t>
            </a: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Malgun Gothic"/>
              <a:buChar char="✔"/>
            </a:pPr>
            <a:r>
              <a:rPr lang="ko-KR" altLang="en-US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기획서는 아래 항목을 준수하여 </a:t>
            </a:r>
            <a:r>
              <a:rPr lang="en-US" altLang="ko-KR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 이내로 작성</a:t>
            </a:r>
            <a:r>
              <a:rPr lang="en-US" altLang="ko-KR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첨부파일은 </a:t>
            </a:r>
            <a:r>
              <a:rPr lang="ko-KR" altLang="en-US" i="1" dirty="0" err="1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제한없음</a:t>
            </a:r>
            <a:r>
              <a:rPr lang="en-US" altLang="ko-KR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Malgun Gothic"/>
              <a:buChar char="✔"/>
            </a:pPr>
            <a:r>
              <a:rPr lang="ko-KR" altLang="en-US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아이디어 구성도 등 이미지 파일은 첨부파일로 제출</a:t>
            </a:r>
            <a:endParaRPr lang="en-US" altLang="ko-KR" i="1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Google Shape;92;p1">
            <a:extLst>
              <a:ext uri="{FF2B5EF4-FFF2-40B4-BE49-F238E27FC236}">
                <a16:creationId xmlns:a16="http://schemas.microsoft.com/office/drawing/2014/main" id="{AAC96B6B-F489-4CD3-8D11-18A342E036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84371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로고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886621-417D-8B58-38BD-D2F9BEE9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188" y="6449405"/>
            <a:ext cx="625143" cy="3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7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/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004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/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rgbClr val="004687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기획서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2"/>
          <p:cNvGraphicFramePr/>
          <p:nvPr>
            <p:extLst>
              <p:ext uri="{D42A27DB-BD31-4B8C-83A1-F6EECF244321}">
                <p14:modId xmlns:p14="http://schemas.microsoft.com/office/powerpoint/2010/main" val="3593926351"/>
              </p:ext>
            </p:extLst>
          </p:nvPr>
        </p:nvGraphicFramePr>
        <p:xfrm>
          <a:off x="707913" y="1199704"/>
          <a:ext cx="10776175" cy="4512840"/>
        </p:xfrm>
        <a:graphic>
          <a:graphicData uri="http://schemas.openxmlformats.org/drawingml/2006/table">
            <a:tbl>
              <a:tblPr firstRow="1" bandRow="1">
                <a:noFill/>
                <a:tableStyleId>{97A43732-219E-4773-AEE6-7331DB972763}</a:tableStyleId>
              </a:tblPr>
              <a:tblGrid>
                <a:gridCol w="22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64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개요</a:t>
                      </a:r>
                      <a:endParaRPr sz="1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i="0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4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>
                          <a:latin typeface="Malgun Gothic"/>
                          <a:ea typeface="Malgun Gothic"/>
                          <a:sym typeface="Malgun Gothic"/>
                        </a:rPr>
                        <a:t>문제 정의</a:t>
                      </a:r>
                      <a:endParaRPr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altLang="ko-KR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  <a:p>
                      <a:br>
                        <a:rPr lang="ko-KR" altLang="en-US" dirty="0"/>
                      </a:br>
                      <a:endParaRPr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5" name="Google Shape;105;p2"/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00;p2">
            <a:extLst>
              <a:ext uri="{FF2B5EF4-FFF2-40B4-BE49-F238E27FC236}">
                <a16:creationId xmlns:a16="http://schemas.microsoft.com/office/drawing/2014/main" id="{3567C675-2BDC-4AE4-5EE9-903716D2E0F0}"/>
              </a:ext>
            </a:extLst>
          </p:cNvPr>
          <p:cNvSpPr txBox="1"/>
          <p:nvPr/>
        </p:nvSpPr>
        <p:spPr>
          <a:xfrm>
            <a:off x="9743769" y="229867"/>
            <a:ext cx="2254486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시민 </a:t>
            </a:r>
            <a:r>
              <a:rPr lang="en-US" altLang="ko-KR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</a:t>
            </a:r>
            <a:r>
              <a:rPr lang="ko-KR" altLang="en-US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혁신 아이디어 경진대회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Google Shape;92;p1">
            <a:extLst>
              <a:ext uri="{FF2B5EF4-FFF2-40B4-BE49-F238E27FC236}">
                <a16:creationId xmlns:a16="http://schemas.microsoft.com/office/drawing/2014/main" id="{8AA8AC28-FDBE-1E55-2894-BA9C8A0FF5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84371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로고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5DBF40-E1CD-2B75-A950-FF065A23B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188" y="6449405"/>
            <a:ext cx="625143" cy="3512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8952846-7F1F-1E42-C79F-F526BAFC0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>
            <a:extLst>
              <a:ext uri="{FF2B5EF4-FFF2-40B4-BE49-F238E27FC236}">
                <a16:creationId xmlns:a16="http://schemas.microsoft.com/office/drawing/2014/main" id="{571030AA-AA5E-95C0-1552-52B6B3BD3389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004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8AB1C62-3F76-3527-C8F1-F046DD414CAE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rgbClr val="004687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2">
            <a:extLst>
              <a:ext uri="{FF2B5EF4-FFF2-40B4-BE49-F238E27FC236}">
                <a16:creationId xmlns:a16="http://schemas.microsoft.com/office/drawing/2014/main" id="{F8CA2D80-E61A-0893-4981-D0A187E9B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972676"/>
              </p:ext>
            </p:extLst>
          </p:nvPr>
        </p:nvGraphicFramePr>
        <p:xfrm>
          <a:off x="707913" y="1199704"/>
          <a:ext cx="10776175" cy="4512840"/>
        </p:xfrm>
        <a:graphic>
          <a:graphicData uri="http://schemas.openxmlformats.org/drawingml/2006/table">
            <a:tbl>
              <a:tblPr firstRow="1" bandRow="1">
                <a:noFill/>
                <a:tableStyleId>{97A43732-219E-4773-AEE6-7331DB972763}</a:tableStyleId>
              </a:tblPr>
              <a:tblGrid>
                <a:gridCol w="22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64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내용</a:t>
                      </a:r>
                      <a:endParaRPr sz="1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i="0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4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>
                          <a:latin typeface="Malgun Gothic"/>
                          <a:ea typeface="Malgun Gothic"/>
                          <a:sym typeface="Malgun Gothic"/>
                        </a:rPr>
                        <a:t>기대 효과</a:t>
                      </a:r>
                      <a:endParaRPr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altLang="ko-KR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  <a:p>
                      <a:br>
                        <a:rPr lang="ko-KR" altLang="en-US" dirty="0"/>
                      </a:br>
                      <a:endParaRPr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5" name="Google Shape;105;p2">
            <a:extLst>
              <a:ext uri="{FF2B5EF4-FFF2-40B4-BE49-F238E27FC236}">
                <a16:creationId xmlns:a16="http://schemas.microsoft.com/office/drawing/2014/main" id="{AF0A64A2-664F-0D5B-96FE-A24DB6385236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00;p2">
            <a:extLst>
              <a:ext uri="{FF2B5EF4-FFF2-40B4-BE49-F238E27FC236}">
                <a16:creationId xmlns:a16="http://schemas.microsoft.com/office/drawing/2014/main" id="{B0D40545-E14E-962A-45E7-77C98FB69061}"/>
              </a:ext>
            </a:extLst>
          </p:cNvPr>
          <p:cNvSpPr txBox="1"/>
          <p:nvPr/>
        </p:nvSpPr>
        <p:spPr>
          <a:xfrm>
            <a:off x="9743769" y="229867"/>
            <a:ext cx="2254486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시민 </a:t>
            </a:r>
            <a:r>
              <a:rPr lang="en-US" altLang="ko-KR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</a:t>
            </a:r>
            <a:r>
              <a:rPr lang="ko-KR" altLang="en-US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혁신 아이디어 경진대회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Google Shape;92;p1">
            <a:extLst>
              <a:ext uri="{FF2B5EF4-FFF2-40B4-BE49-F238E27FC236}">
                <a16:creationId xmlns:a16="http://schemas.microsoft.com/office/drawing/2014/main" id="{7A004F97-5F23-50FA-27B0-0D16A99085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84371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로고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C4085A-AC56-ED0F-EF4F-F3BA36BC6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188" y="6449405"/>
            <a:ext cx="625143" cy="351251"/>
          </a:xfrm>
          <a:prstGeom prst="rect">
            <a:avLst/>
          </a:prstGeom>
        </p:spPr>
      </p:pic>
      <p:sp>
        <p:nvSpPr>
          <p:cNvPr id="6" name="Google Shape;102;p2">
            <a:extLst>
              <a:ext uri="{FF2B5EF4-FFF2-40B4-BE49-F238E27FC236}">
                <a16:creationId xmlns:a16="http://schemas.microsoft.com/office/drawing/2014/main" id="{3AF75C16-ABD7-2C5D-9316-B0A4502B0E7A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기획서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7097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0C449AA6-08E4-8952-F919-8C40606C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>
            <a:extLst>
              <a:ext uri="{FF2B5EF4-FFF2-40B4-BE49-F238E27FC236}">
                <a16:creationId xmlns:a16="http://schemas.microsoft.com/office/drawing/2014/main" id="{816E0448-6769-E080-7F4D-8639B58CB3C7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004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321E11A-A131-6E2C-26CF-9116564EC107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rgbClr val="004687">
              <a:alpha val="3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2">
            <a:extLst>
              <a:ext uri="{FF2B5EF4-FFF2-40B4-BE49-F238E27FC236}">
                <a16:creationId xmlns:a16="http://schemas.microsoft.com/office/drawing/2014/main" id="{588C5CA0-7765-D630-9156-EC7D12DBD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447042"/>
              </p:ext>
            </p:extLst>
          </p:nvPr>
        </p:nvGraphicFramePr>
        <p:xfrm>
          <a:off x="707913" y="1199704"/>
          <a:ext cx="10776175" cy="4512840"/>
        </p:xfrm>
        <a:graphic>
          <a:graphicData uri="http://schemas.openxmlformats.org/drawingml/2006/table">
            <a:tbl>
              <a:tblPr firstRow="1" bandRow="1">
                <a:noFill/>
                <a:tableStyleId>{97A43732-219E-4773-AEE6-7331DB972763}</a:tableStyleId>
              </a:tblPr>
              <a:tblGrid>
                <a:gridCol w="22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64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구현 계획 및 </a:t>
                      </a:r>
                      <a:r>
                        <a:rPr lang="en-US" altLang="ko-KR" sz="1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AI </a:t>
                      </a:r>
                      <a:r>
                        <a:rPr lang="ko-KR" altLang="en-US" sz="1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기술 활용</a:t>
                      </a:r>
                      <a:endParaRPr sz="1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i="0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4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>
                          <a:latin typeface="Malgun Gothic"/>
                          <a:ea typeface="Malgun Gothic"/>
                          <a:sym typeface="Malgun Gothic"/>
                        </a:rPr>
                        <a:t>창의성 및 차별성</a:t>
                      </a:r>
                      <a:endParaRPr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altLang="ko-KR" sz="1200" b="0" i="0" u="none" strike="noStrike" cap="none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  <a:p>
                      <a:br>
                        <a:rPr lang="ko-KR" altLang="en-US" dirty="0"/>
                      </a:br>
                      <a:endParaRPr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5" name="Google Shape;105;p2">
            <a:extLst>
              <a:ext uri="{FF2B5EF4-FFF2-40B4-BE49-F238E27FC236}">
                <a16:creationId xmlns:a16="http://schemas.microsoft.com/office/drawing/2014/main" id="{CF20693B-0270-3769-257C-323CE8ED2796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00;p2">
            <a:extLst>
              <a:ext uri="{FF2B5EF4-FFF2-40B4-BE49-F238E27FC236}">
                <a16:creationId xmlns:a16="http://schemas.microsoft.com/office/drawing/2014/main" id="{2426D32C-5B5F-AD62-0290-A8BE198A1043}"/>
              </a:ext>
            </a:extLst>
          </p:cNvPr>
          <p:cNvSpPr txBox="1"/>
          <p:nvPr/>
        </p:nvSpPr>
        <p:spPr>
          <a:xfrm>
            <a:off x="9743769" y="229867"/>
            <a:ext cx="2254486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시민 </a:t>
            </a:r>
            <a:r>
              <a:rPr lang="en-US" altLang="ko-KR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</a:t>
            </a:r>
            <a:r>
              <a:rPr lang="ko-KR" altLang="en-US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혁신 아이디어 경진대회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Google Shape;92;p1">
            <a:extLst>
              <a:ext uri="{FF2B5EF4-FFF2-40B4-BE49-F238E27FC236}">
                <a16:creationId xmlns:a16="http://schemas.microsoft.com/office/drawing/2014/main" id="{F0F0304A-B09E-5EA6-9643-AA734611D8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84371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로고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CA1A5C-184B-F330-930F-AD92FA03C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188" y="6449405"/>
            <a:ext cx="625143" cy="351251"/>
          </a:xfrm>
          <a:prstGeom prst="rect">
            <a:avLst/>
          </a:prstGeom>
        </p:spPr>
      </p:pic>
      <p:sp>
        <p:nvSpPr>
          <p:cNvPr id="6" name="Google Shape;102;p2">
            <a:extLst>
              <a:ext uri="{FF2B5EF4-FFF2-40B4-BE49-F238E27FC236}">
                <a16:creationId xmlns:a16="http://schemas.microsoft.com/office/drawing/2014/main" id="{FC315165-961E-6A6F-5A9B-CE4BF7E4882E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서비스 기획서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143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B10CF3D0-5699-B1C5-C213-E47582FC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4C764EEA-4F67-7D51-A049-A44770AC9484}"/>
              </a:ext>
            </a:extLst>
          </p:cNvPr>
          <p:cNvSpPr txBox="1"/>
          <p:nvPr/>
        </p:nvSpPr>
        <p:spPr>
          <a:xfrm>
            <a:off x="1790926" y="1807172"/>
            <a:ext cx="91881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0" i="0" dirty="0">
                <a:solidFill>
                  <a:srgbClr val="202124"/>
                </a:solidFill>
                <a:effectLst/>
                <a:latin typeface="Pretendard_KR"/>
                <a:ea typeface="Malgun Gothic" panose="020B0503020000020004" pitchFamily="50" charset="-127"/>
              </a:rPr>
              <a:t>2. </a:t>
            </a:r>
            <a:r>
              <a:rPr lang="ko-KR" altLang="en-US" sz="4000" b="0" i="0" dirty="0">
                <a:solidFill>
                  <a:srgbClr val="202124"/>
                </a:solidFill>
                <a:effectLst/>
                <a:latin typeface="Pretendard_KR"/>
                <a:ea typeface="Malgun Gothic" panose="020B0503020000020004" pitchFamily="50" charset="-127"/>
              </a:rPr>
              <a:t>발표자료</a:t>
            </a:r>
            <a:endParaRPr lang="en-US" altLang="ko-KR" sz="4000" b="0" i="0" dirty="0">
              <a:solidFill>
                <a:srgbClr val="20212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0" name="Google Shape;90;p1">
            <a:extLst>
              <a:ext uri="{FF2B5EF4-FFF2-40B4-BE49-F238E27FC236}">
                <a16:creationId xmlns:a16="http://schemas.microsoft.com/office/drawing/2014/main" id="{03260D67-8E1B-4336-B34A-4F2E6953F201}"/>
              </a:ext>
            </a:extLst>
          </p:cNvPr>
          <p:cNvCxnSpPr/>
          <p:nvPr/>
        </p:nvCxnSpPr>
        <p:spPr>
          <a:xfrm>
            <a:off x="388374" y="6415548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" name="Google Shape;94;p1">
            <a:extLst>
              <a:ext uri="{FF2B5EF4-FFF2-40B4-BE49-F238E27FC236}">
                <a16:creationId xmlns:a16="http://schemas.microsoft.com/office/drawing/2014/main" id="{DF8DC5E5-2E8B-701F-C822-F5AE2C565A53}"/>
              </a:ext>
            </a:extLst>
          </p:cNvPr>
          <p:cNvCxnSpPr/>
          <p:nvPr/>
        </p:nvCxnSpPr>
        <p:spPr>
          <a:xfrm>
            <a:off x="2599426" y="2607351"/>
            <a:ext cx="7571100" cy="0"/>
          </a:xfrm>
          <a:prstGeom prst="straightConnector1">
            <a:avLst/>
          </a:prstGeom>
          <a:noFill/>
          <a:ln w="38100" cap="flat" cmpd="sng">
            <a:solidFill>
              <a:srgbClr val="00488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id="{1DACB316-4138-7B65-3420-7E47F0D8A687}"/>
              </a:ext>
            </a:extLst>
          </p:cNvPr>
          <p:cNvCxnSpPr/>
          <p:nvPr/>
        </p:nvCxnSpPr>
        <p:spPr>
          <a:xfrm>
            <a:off x="388374" y="364575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129;p5">
            <a:extLst>
              <a:ext uri="{FF2B5EF4-FFF2-40B4-BE49-F238E27FC236}">
                <a16:creationId xmlns:a16="http://schemas.microsoft.com/office/drawing/2014/main" id="{CFEA8987-2BB1-9174-1780-CE428B9C2D2C}"/>
              </a:ext>
            </a:extLst>
          </p:cNvPr>
          <p:cNvSpPr txBox="1"/>
          <p:nvPr/>
        </p:nvSpPr>
        <p:spPr>
          <a:xfrm>
            <a:off x="2210026" y="3059688"/>
            <a:ext cx="8349900" cy="7386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[작성방법]</a:t>
            </a:r>
            <a:endParaRPr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Malgun Gothic"/>
              <a:buChar char="✔"/>
            </a:pPr>
            <a:r>
              <a:rPr lang="ko-KR" altLang="en-US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 </a:t>
            </a:r>
            <a:r>
              <a:rPr lang="en-US" altLang="ko-KR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i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 분량의 발표자료로 자유롭게 작성</a:t>
            </a:r>
            <a:endParaRPr lang="en-US" altLang="ko-KR" i="1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Google Shape;92;p1">
            <a:extLst>
              <a:ext uri="{FF2B5EF4-FFF2-40B4-BE49-F238E27FC236}">
                <a16:creationId xmlns:a16="http://schemas.microsoft.com/office/drawing/2014/main" id="{D43C379E-05E4-7441-7779-D65C7D2221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84371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로고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BC7CEA7-E7B6-4C71-A331-9065D78FD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188" y="6449405"/>
            <a:ext cx="625143" cy="3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1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8236A11-1A64-3D4E-E6E1-0235859A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">
            <a:extLst>
              <a:ext uri="{FF2B5EF4-FFF2-40B4-BE49-F238E27FC236}">
                <a16:creationId xmlns:a16="http://schemas.microsoft.com/office/drawing/2014/main" id="{99C3BA91-8D11-FFB6-D3FF-F43C3C5C238A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00488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067F0AA-D169-D06D-BC04-576766FFBB5C}"/>
              </a:ext>
            </a:extLst>
          </p:cNvPr>
          <p:cNvSpPr txBox="1"/>
          <p:nvPr/>
        </p:nvSpPr>
        <p:spPr>
          <a:xfrm>
            <a:off x="9743769" y="229867"/>
            <a:ext cx="2254486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시민 </a:t>
            </a:r>
            <a:r>
              <a:rPr lang="en-US" altLang="ko-KR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</a:t>
            </a:r>
            <a:r>
              <a:rPr lang="ko-KR" altLang="en-US" sz="1000" b="1" i="0" u="none" strike="noStrike" cap="none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혁신 아이디어 경진대회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E17BEACE-F293-25C8-E239-BE1F9C98AFCC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rgbClr val="00468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>
            <a:extLst>
              <a:ext uri="{FF2B5EF4-FFF2-40B4-BE49-F238E27FC236}">
                <a16:creationId xmlns:a16="http://schemas.microsoft.com/office/drawing/2014/main" id="{DB83A132-1B3A-DB6E-08B6-B8ACC36574A9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발표자료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5" name="Google Shape;105;p2">
            <a:extLst>
              <a:ext uri="{FF2B5EF4-FFF2-40B4-BE49-F238E27FC236}">
                <a16:creationId xmlns:a16="http://schemas.microsoft.com/office/drawing/2014/main" id="{CA01DFC6-B7C2-29F8-A200-18D7FBC2B780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137;p6">
            <a:extLst>
              <a:ext uri="{FF2B5EF4-FFF2-40B4-BE49-F238E27FC236}">
                <a16:creationId xmlns:a16="http://schemas.microsoft.com/office/drawing/2014/main" id="{287C1F1D-A07A-1980-658B-45AA7D5B2931}"/>
              </a:ext>
            </a:extLst>
          </p:cNvPr>
          <p:cNvSpPr/>
          <p:nvPr/>
        </p:nvSpPr>
        <p:spPr>
          <a:xfrm>
            <a:off x="528150" y="1012726"/>
            <a:ext cx="11135700" cy="48966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01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40;p6">
            <a:extLst>
              <a:ext uri="{FF2B5EF4-FFF2-40B4-BE49-F238E27FC236}">
                <a16:creationId xmlns:a16="http://schemas.microsoft.com/office/drawing/2014/main" id="{6BEB40B2-7EF6-37B0-6F45-31717A0A874E}"/>
              </a:ext>
            </a:extLst>
          </p:cNvPr>
          <p:cNvSpPr txBox="1"/>
          <p:nvPr/>
        </p:nvSpPr>
        <p:spPr>
          <a:xfrm>
            <a:off x="884903" y="1189703"/>
            <a:ext cx="24973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발표자료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Google Shape;92;p1">
            <a:extLst>
              <a:ext uri="{FF2B5EF4-FFF2-40B4-BE49-F238E27FC236}">
                <a16:creationId xmlns:a16="http://schemas.microsoft.com/office/drawing/2014/main" id="{1368B03B-1216-7718-CEA2-E3F628C6F4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84371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로고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9CEF7D7-EED7-8536-5583-4AB5DAE41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0188" y="6449405"/>
            <a:ext cx="625143" cy="3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81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102</Words>
  <Application>Microsoft Office PowerPoint</Application>
  <PresentationFormat>와이드스크린</PresentationFormat>
  <Paragraphs>33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Pretendard_KR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Dacon io</dc:creator>
  <cp:lastModifiedBy>Dacon io</cp:lastModifiedBy>
  <cp:revision>23</cp:revision>
  <dcterms:created xsi:type="dcterms:W3CDTF">2024-05-21T00:00:56Z</dcterms:created>
  <dcterms:modified xsi:type="dcterms:W3CDTF">2025-09-29T01:23:20Z</dcterms:modified>
</cp:coreProperties>
</file>