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24" r:id="rId1"/>
    <p:sldMasterId id="2147483936" r:id="rId2"/>
  </p:sldMasterIdLst>
  <p:notesMasterIdLst>
    <p:notesMasterId r:id="rId17"/>
  </p:notesMasterIdLst>
  <p:handoutMasterIdLst>
    <p:handoutMasterId r:id="rId18"/>
  </p:handoutMasterIdLst>
  <p:sldIdLst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7" r:id="rId13"/>
    <p:sldId id="268" r:id="rId14"/>
    <p:sldId id="270" r:id="rId15"/>
    <p:sldId id="269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Century Schoolbook" panose="02040604050505020304" pitchFamily="18" charset="0"/>
      <p:regular r:id="rId27"/>
      <p:bold r:id="rId28"/>
      <p:italic r:id="rId29"/>
      <p:boldItalic r:id="rId30"/>
    </p:embeddedFont>
    <p:embeddedFont>
      <p:font typeface="Corbel" panose="020B0503020204020204" pitchFamily="34" charset="0"/>
      <p:regular r:id="rId31"/>
      <p:bold r:id="rId32"/>
      <p:italic r:id="rId33"/>
      <p:boldItalic r:id="rId34"/>
    </p:embeddedFont>
    <p:embeddedFont>
      <p:font typeface="Algerian" panose="04020705040A02060702" pitchFamily="82" charset="0"/>
      <p:regular r:id="rId35"/>
    </p:embeddedFont>
    <p:embeddedFont>
      <p:font typeface="Calibri Light" panose="020F0302020204030204" pitchFamily="34" charset="0"/>
      <p:regular r:id="rId36"/>
      <p: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F60F7-7F59-40D5-9163-79931A1D76A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F53D-B139-475C-B002-D5FD87516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6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A5061-15D8-46FC-8DFF-D50A75AF251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20A50-E45A-475D-9BE1-548A239C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3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20A50-E45A-475D-9BE1-548A239CF0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B30249D-5587-40A3-83C9-EC525F2D2131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00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6698-A689-4916-832A-7634ADC59979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6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BDC1A41-3DA2-43FC-997B-1079BEEED2D4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2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743E-7081-4EA2-98C1-392E9A5523BE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8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C8AE-D041-4361-BD94-63DF4AB9395F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50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673A-9303-4278-B1F6-85E78B0F136B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43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33EE-B041-4878-AE21-4DA317D729DA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42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552-39EC-4761-81CC-79EE60C3C1A4}" type="datetime1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8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07DE-BB96-41E1-B226-FAD4C20D41E6}" type="datetime1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4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1A40-A106-4366-B8E1-A6AE8EBDC284}" type="datetime1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6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6063-4D7A-444C-B6DE-CA9BEAA70CE5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3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A858-A350-43A5-8B4C-C5837DEA6BCC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7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8C1-FC34-41A8-ADB1-1BAC32D34499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3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B793-9B1A-42DB-80F4-FCF95BC23639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2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A2C5-54D3-4F8B-831F-FFFEC77B98B5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1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179DFE9-031B-48FF-8708-860D03A6628D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237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FC46-4778-494B-86AE-A15B935B3028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0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F764-C430-4A11-8EAF-AD0B85B7C391}" type="datetime1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048-B222-4F31-8338-C501FF0E37F5}" type="datetime1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3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6867-2EF8-4377-86A8-A922CC691EDD}" type="datetime1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14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C3AF2E8-E9E3-472D-829B-40392BB83FA3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20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BDF2DB5-02C8-4690-856F-00174FA1FE88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0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999F02B-52B3-4D81-890A-33A1EE76ACAF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7E036-6175-4A49-986A-87A95703F4F1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D253-9522-44E9-8CA5-4AB3AEE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به نام خدا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fa-IR" sz="35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پروژه معماری کامپیوتر</a:t>
            </a:r>
          </a:p>
          <a:p>
            <a:pPr marL="0" indent="0" algn="r">
              <a:buNone/>
            </a:pPr>
            <a:r>
              <a:rPr lang="fa-IR" sz="35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استاد: دکتر مهران رضایی</a:t>
            </a:r>
          </a:p>
          <a:p>
            <a:pPr marL="0" indent="0" algn="r">
              <a:buNone/>
            </a:pPr>
            <a:r>
              <a:rPr lang="fa-IR" sz="350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اعضای گروه :</a:t>
            </a:r>
            <a:endParaRPr lang="fa-IR" sz="35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fa-IR" sz="35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مسعود صادقی</a:t>
            </a:r>
          </a:p>
          <a:p>
            <a:pPr marL="0" indent="0" algn="r">
              <a:buNone/>
            </a:pPr>
            <a:r>
              <a:rPr lang="fa-IR" sz="35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روزبه اکبری</a:t>
            </a:r>
          </a:p>
          <a:p>
            <a:pPr marL="0" indent="0" algn="r">
              <a:buNone/>
            </a:pPr>
            <a:r>
              <a:rPr lang="fa-IR" sz="35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محمدجواد مسیبی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27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2515" y="2700535"/>
            <a:ext cx="1987602" cy="263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5145" y="3006374"/>
            <a:ext cx="477127" cy="1333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5" name="Flowchart: Manual Operation 14"/>
          <p:cNvSpPr/>
          <p:nvPr/>
        </p:nvSpPr>
        <p:spPr>
          <a:xfrm rot="16200000">
            <a:off x="1375185" y="1329626"/>
            <a:ext cx="1656457" cy="878963"/>
          </a:xfrm>
          <a:prstGeom prst="flowChartManualOpera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Manual Operation 16"/>
          <p:cNvSpPr/>
          <p:nvPr/>
        </p:nvSpPr>
        <p:spPr>
          <a:xfrm rot="16200000">
            <a:off x="7305871" y="1084351"/>
            <a:ext cx="1357042" cy="921425"/>
          </a:xfrm>
          <a:prstGeom prst="flowChartManualOpera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60468" y="2812863"/>
            <a:ext cx="57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data1</a:t>
            </a:r>
            <a:endParaRPr lang="en-US" sz="1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369827" y="2701251"/>
            <a:ext cx="1894933" cy="2566351"/>
            <a:chOff x="5089819" y="2423923"/>
            <a:chExt cx="2341950" cy="2644248"/>
          </a:xfrm>
        </p:grpSpPr>
        <p:sp>
          <p:nvSpPr>
            <p:cNvPr id="21" name="TextBox 20"/>
            <p:cNvSpPr txBox="1"/>
            <p:nvPr/>
          </p:nvSpPr>
          <p:spPr>
            <a:xfrm>
              <a:off x="5163336" y="2540991"/>
              <a:ext cx="735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Read register1</a:t>
              </a:r>
              <a:endParaRPr 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21321" y="2423923"/>
              <a:ext cx="948195" cy="578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9819" y="3147445"/>
              <a:ext cx="8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Read register2</a:t>
              </a:r>
              <a:endParaRPr 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63336" y="3981976"/>
              <a:ext cx="741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Write register</a:t>
              </a:r>
              <a:endParaRPr 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63336" y="4668061"/>
              <a:ext cx="703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Write data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9980" y="3907340"/>
              <a:ext cx="711789" cy="41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Read data2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157451" y="2484761"/>
            <a:ext cx="1635617" cy="2717443"/>
            <a:chOff x="8237653" y="2320286"/>
            <a:chExt cx="1635617" cy="2717443"/>
          </a:xfrm>
        </p:grpSpPr>
        <p:sp>
          <p:nvSpPr>
            <p:cNvPr id="6" name="Rectangle 5"/>
            <p:cNvSpPr/>
            <p:nvPr/>
          </p:nvSpPr>
          <p:spPr>
            <a:xfrm>
              <a:off x="8237653" y="2320286"/>
              <a:ext cx="1635617" cy="27174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41518" y="2993017"/>
              <a:ext cx="773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Address</a:t>
              </a:r>
              <a:endParaRPr 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8166" y="4289417"/>
              <a:ext cx="9187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Write data</a:t>
              </a:r>
              <a:endParaRPr 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03101" y="2509134"/>
              <a:ext cx="529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Read data</a:t>
              </a:r>
              <a:endParaRPr lang="en-US" sz="1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40889" y="3196050"/>
            <a:ext cx="1316971" cy="1873693"/>
            <a:chOff x="2194014" y="2298668"/>
            <a:chExt cx="1697179" cy="2436220"/>
          </a:xfrm>
        </p:grpSpPr>
        <p:sp>
          <p:nvSpPr>
            <p:cNvPr id="4" name="Rectangle 3"/>
            <p:cNvSpPr/>
            <p:nvPr/>
          </p:nvSpPr>
          <p:spPr>
            <a:xfrm>
              <a:off x="2194014" y="2298668"/>
              <a:ext cx="1697179" cy="24362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Instruction</a:t>
              </a:r>
            </a:p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6119" y="2602546"/>
              <a:ext cx="1105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Read address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72485" y="4104751"/>
              <a:ext cx="1106019" cy="413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[</a:t>
              </a:r>
              <a:r>
                <a:rPr lang="en-US" sz="1400" dirty="0" smtClean="0"/>
                <a:t>0-31</a:t>
              </a:r>
              <a:r>
                <a:rPr lang="en-US" sz="1000" dirty="0" smtClean="0"/>
                <a:t>]</a:t>
              </a:r>
              <a:endParaRPr lang="en-US" sz="1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72098" y="2647110"/>
            <a:ext cx="1387114" cy="2344945"/>
            <a:chOff x="2213285" y="140677"/>
            <a:chExt cx="1386899" cy="2287758"/>
          </a:xfrm>
        </p:grpSpPr>
        <p:sp>
          <p:nvSpPr>
            <p:cNvPr id="16" name="Flowchart: Manual Operation 15"/>
            <p:cNvSpPr/>
            <p:nvPr/>
          </p:nvSpPr>
          <p:spPr>
            <a:xfrm rot="16200000">
              <a:off x="1725795" y="628167"/>
              <a:ext cx="2287758" cy="1312777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261040" y="309489"/>
              <a:ext cx="1339144" cy="1248717"/>
              <a:chOff x="2261040" y="309489"/>
              <a:chExt cx="1339144" cy="124871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524259" y="309489"/>
                <a:ext cx="331482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61040" y="1206719"/>
                <a:ext cx="925097" cy="35148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73279" y="834602"/>
                <a:ext cx="6269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ALU result</a:t>
                </a:r>
                <a:endParaRPr 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973279" y="532915"/>
                <a:ext cx="5527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zero</a:t>
                </a:r>
                <a:endParaRPr lang="en-US" sz="1100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8852655" y="701657"/>
            <a:ext cx="304796" cy="1083179"/>
            <a:chOff x="749371" y="935107"/>
            <a:chExt cx="578779" cy="948901"/>
          </a:xfrm>
        </p:grpSpPr>
        <p:sp>
          <p:nvSpPr>
            <p:cNvPr id="48" name="Oval 47"/>
            <p:cNvSpPr/>
            <p:nvPr/>
          </p:nvSpPr>
          <p:spPr>
            <a:xfrm>
              <a:off x="749371" y="935107"/>
              <a:ext cx="578779" cy="94890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85333" y="1079552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9466" y="1463884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00048" y="2873664"/>
            <a:ext cx="378865" cy="948901"/>
            <a:chOff x="784845" y="934677"/>
            <a:chExt cx="578779" cy="948901"/>
          </a:xfrm>
        </p:grpSpPr>
        <p:sp>
          <p:nvSpPr>
            <p:cNvPr id="56" name="Oval 55"/>
            <p:cNvSpPr/>
            <p:nvPr/>
          </p:nvSpPr>
          <p:spPr>
            <a:xfrm>
              <a:off x="784845" y="934677"/>
              <a:ext cx="578779" cy="94890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5333" y="1079552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94937" y="1401278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357410" y="747497"/>
            <a:ext cx="331819" cy="991498"/>
            <a:chOff x="784845" y="934677"/>
            <a:chExt cx="578779" cy="948901"/>
          </a:xfrm>
        </p:grpSpPr>
        <p:sp>
          <p:nvSpPr>
            <p:cNvPr id="60" name="Oval 59"/>
            <p:cNvSpPr/>
            <p:nvPr/>
          </p:nvSpPr>
          <p:spPr>
            <a:xfrm>
              <a:off x="784845" y="934677"/>
              <a:ext cx="578779" cy="94890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6063" y="1094553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6063" y="1498900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6099" y="3928370"/>
            <a:ext cx="464597" cy="948901"/>
            <a:chOff x="784845" y="934677"/>
            <a:chExt cx="578779" cy="948901"/>
          </a:xfrm>
        </p:grpSpPr>
        <p:sp>
          <p:nvSpPr>
            <p:cNvPr id="64" name="Oval 63"/>
            <p:cNvSpPr/>
            <p:nvPr/>
          </p:nvSpPr>
          <p:spPr>
            <a:xfrm>
              <a:off x="784845" y="934677"/>
              <a:ext cx="578779" cy="94890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85333" y="1079552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94937" y="1401278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31035" y="5716480"/>
            <a:ext cx="433545" cy="965001"/>
            <a:chOff x="784845" y="934677"/>
            <a:chExt cx="578779" cy="948901"/>
          </a:xfrm>
        </p:grpSpPr>
        <p:sp>
          <p:nvSpPr>
            <p:cNvPr id="68" name="Oval 67"/>
            <p:cNvSpPr/>
            <p:nvPr/>
          </p:nvSpPr>
          <p:spPr>
            <a:xfrm>
              <a:off x="784845" y="934677"/>
              <a:ext cx="578779" cy="94890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85333" y="1079552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4937" y="1401278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833526" y="4814741"/>
            <a:ext cx="291344" cy="774926"/>
            <a:chOff x="784845" y="934677"/>
            <a:chExt cx="578779" cy="948901"/>
          </a:xfrm>
        </p:grpSpPr>
        <p:sp>
          <p:nvSpPr>
            <p:cNvPr id="72" name="Oval 71"/>
            <p:cNvSpPr/>
            <p:nvPr/>
          </p:nvSpPr>
          <p:spPr>
            <a:xfrm>
              <a:off x="784845" y="934677"/>
              <a:ext cx="578779" cy="94890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5333" y="1079552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937" y="1401278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33526" y="3944849"/>
            <a:ext cx="291344" cy="802368"/>
            <a:chOff x="784845" y="934677"/>
            <a:chExt cx="578779" cy="948901"/>
          </a:xfrm>
        </p:grpSpPr>
        <p:sp>
          <p:nvSpPr>
            <p:cNvPr id="76" name="Oval 75"/>
            <p:cNvSpPr/>
            <p:nvPr/>
          </p:nvSpPr>
          <p:spPr>
            <a:xfrm>
              <a:off x="784845" y="934677"/>
              <a:ext cx="578779" cy="94890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5333" y="1079552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94937" y="1401278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1243186" y="3586476"/>
            <a:ext cx="348331" cy="948901"/>
            <a:chOff x="784845" y="934677"/>
            <a:chExt cx="578779" cy="948901"/>
          </a:xfrm>
        </p:grpSpPr>
        <p:sp>
          <p:nvSpPr>
            <p:cNvPr id="80" name="Oval 79"/>
            <p:cNvSpPr/>
            <p:nvPr/>
          </p:nvSpPr>
          <p:spPr>
            <a:xfrm>
              <a:off x="784845" y="934677"/>
              <a:ext cx="578779" cy="94890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85333" y="1079552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4937" y="1401278"/>
              <a:ext cx="158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83" name="Oval 82"/>
          <p:cNvSpPr/>
          <p:nvPr/>
        </p:nvSpPr>
        <p:spPr>
          <a:xfrm>
            <a:off x="4787961" y="5631851"/>
            <a:ext cx="801858" cy="4688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SE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4734364" y="6161299"/>
            <a:ext cx="801858" cy="4688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963425" y="6216654"/>
            <a:ext cx="40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ZE</a:t>
            </a:r>
            <a:endParaRPr lang="en-US" sz="1600" b="1" dirty="0"/>
          </a:p>
        </p:txBody>
      </p:sp>
      <p:cxnSp>
        <p:nvCxnSpPr>
          <p:cNvPr id="101" name="Straight Arrow Connector 100"/>
          <p:cNvCxnSpPr>
            <a:stCxn id="56" idx="6"/>
          </p:cNvCxnSpPr>
          <p:nvPr/>
        </p:nvCxnSpPr>
        <p:spPr>
          <a:xfrm flipV="1">
            <a:off x="578913" y="3348114"/>
            <a:ext cx="3922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" idx="3"/>
          </p:cNvCxnSpPr>
          <p:nvPr/>
        </p:nvCxnSpPr>
        <p:spPr>
          <a:xfrm flipV="1">
            <a:off x="1312272" y="3673129"/>
            <a:ext cx="3798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3215368" y="1748502"/>
            <a:ext cx="1043052" cy="61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8" name="Elbow Connector 127"/>
          <p:cNvCxnSpPr>
            <a:stCxn id="7" idx="3"/>
          </p:cNvCxnSpPr>
          <p:nvPr/>
        </p:nvCxnSpPr>
        <p:spPr>
          <a:xfrm flipV="1">
            <a:off x="1312272" y="1305261"/>
            <a:ext cx="92743" cy="2367869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1414856" y="1305261"/>
            <a:ext cx="349076" cy="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502176" y="2223585"/>
            <a:ext cx="281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02176" y="1931317"/>
            <a:ext cx="2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1" name="Straight Connector 140"/>
          <p:cNvCxnSpPr>
            <a:stCxn id="4" idx="3"/>
          </p:cNvCxnSpPr>
          <p:nvPr/>
        </p:nvCxnSpPr>
        <p:spPr>
          <a:xfrm flipV="1">
            <a:off x="2957860" y="4132896"/>
            <a:ext cx="257509" cy="1"/>
          </a:xfrm>
          <a:prstGeom prst="line">
            <a:avLst/>
          </a:prstGeom>
          <a:ln w="9525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22" idx="1"/>
          </p:cNvCxnSpPr>
          <p:nvPr/>
        </p:nvCxnSpPr>
        <p:spPr>
          <a:xfrm flipV="1">
            <a:off x="3472879" y="2981836"/>
            <a:ext cx="922437" cy="3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23" idx="1"/>
          </p:cNvCxnSpPr>
          <p:nvPr/>
        </p:nvCxnSpPr>
        <p:spPr>
          <a:xfrm flipV="1">
            <a:off x="3238058" y="3597621"/>
            <a:ext cx="1131769" cy="5683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6" idx="6"/>
          </p:cNvCxnSpPr>
          <p:nvPr/>
        </p:nvCxnSpPr>
        <p:spPr>
          <a:xfrm flipV="1">
            <a:off x="4124870" y="4330076"/>
            <a:ext cx="266614" cy="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72" idx="6"/>
          </p:cNvCxnSpPr>
          <p:nvPr/>
        </p:nvCxnSpPr>
        <p:spPr>
          <a:xfrm flipV="1">
            <a:off x="4124870" y="5188482"/>
            <a:ext cx="266614" cy="1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215369" y="2991745"/>
            <a:ext cx="0" cy="3226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215369" y="3012918"/>
            <a:ext cx="257510" cy="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8" idx="2"/>
          </p:cNvCxnSpPr>
          <p:nvPr/>
        </p:nvCxnSpPr>
        <p:spPr>
          <a:xfrm flipH="1">
            <a:off x="3594289" y="3605422"/>
            <a:ext cx="27096" cy="594015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3586548" y="4209892"/>
            <a:ext cx="288593" cy="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215369" y="4453892"/>
            <a:ext cx="659772" cy="2289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215369" y="6217889"/>
            <a:ext cx="1122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392515" y="5863813"/>
            <a:ext cx="0" cy="511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83" idx="2"/>
          </p:cNvCxnSpPr>
          <p:nvPr/>
        </p:nvCxnSpPr>
        <p:spPr>
          <a:xfrm>
            <a:off x="4396924" y="5866267"/>
            <a:ext cx="391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4380061" y="6367702"/>
            <a:ext cx="354303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83" idx="6"/>
          </p:cNvCxnSpPr>
          <p:nvPr/>
        </p:nvCxnSpPr>
        <p:spPr>
          <a:xfrm>
            <a:off x="5589819" y="5866267"/>
            <a:ext cx="36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84" idx="6"/>
          </p:cNvCxnSpPr>
          <p:nvPr/>
        </p:nvCxnSpPr>
        <p:spPr>
          <a:xfrm>
            <a:off x="5536222" y="6395715"/>
            <a:ext cx="379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380117" y="2991745"/>
            <a:ext cx="1139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6380117" y="4184464"/>
            <a:ext cx="569871" cy="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64" idx="6"/>
          </p:cNvCxnSpPr>
          <p:nvPr/>
        </p:nvCxnSpPr>
        <p:spPr>
          <a:xfrm flipV="1">
            <a:off x="7310696" y="4394971"/>
            <a:ext cx="161402" cy="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8785079" y="3496400"/>
            <a:ext cx="415870" cy="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8946482" y="3493424"/>
            <a:ext cx="0" cy="2096243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8993014" y="5589667"/>
            <a:ext cx="2134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11113477" y="4184464"/>
            <a:ext cx="14068" cy="140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11094653" y="4184465"/>
            <a:ext cx="148531" cy="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10793068" y="3827479"/>
            <a:ext cx="507280" cy="2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68" idx="6"/>
          </p:cNvCxnSpPr>
          <p:nvPr/>
        </p:nvCxnSpPr>
        <p:spPr>
          <a:xfrm>
            <a:off x="6364580" y="6198981"/>
            <a:ext cx="283182" cy="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6665052" y="4601728"/>
            <a:ext cx="19645" cy="1604876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6684697" y="4601728"/>
            <a:ext cx="265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6665052" y="1925009"/>
            <a:ext cx="19645" cy="2676720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diamond"/>
            <a:tailEnd type="diamond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6684697" y="1925009"/>
            <a:ext cx="835163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17" idx="0"/>
          </p:cNvCxnSpPr>
          <p:nvPr/>
        </p:nvCxnSpPr>
        <p:spPr>
          <a:xfrm flipV="1">
            <a:off x="2642895" y="1545064"/>
            <a:ext cx="4880785" cy="1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6207205" y="576775"/>
            <a:ext cx="0" cy="1001819"/>
          </a:xfrm>
          <a:prstGeom prst="line">
            <a:avLst/>
          </a:prstGeom>
          <a:ln>
            <a:prstDash val="lgDashDotDot"/>
            <a:headEnd type="diamond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48" idx="1"/>
          </p:cNvCxnSpPr>
          <p:nvPr/>
        </p:nvCxnSpPr>
        <p:spPr>
          <a:xfrm>
            <a:off x="6236395" y="590843"/>
            <a:ext cx="2660896" cy="269442"/>
          </a:xfrm>
          <a:prstGeom prst="line">
            <a:avLst/>
          </a:prstGeom>
          <a:ln>
            <a:prstDash val="lgDashDot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7" idx="2"/>
          </p:cNvCxnSpPr>
          <p:nvPr/>
        </p:nvCxnSpPr>
        <p:spPr>
          <a:xfrm flipV="1">
            <a:off x="8445105" y="1462455"/>
            <a:ext cx="434796" cy="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6968496" y="2401506"/>
            <a:ext cx="12987" cy="5547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7007035" y="2300650"/>
            <a:ext cx="2982162" cy="4962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9975259" y="1462601"/>
            <a:ext cx="0" cy="8436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9975259" y="1462455"/>
            <a:ext cx="38215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48" idx="6"/>
            <a:endCxn id="60" idx="2"/>
          </p:cNvCxnSpPr>
          <p:nvPr/>
        </p:nvCxnSpPr>
        <p:spPr>
          <a:xfrm flipV="1">
            <a:off x="9157451" y="1243246"/>
            <a:ext cx="11999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3079553" y="1578594"/>
            <a:ext cx="7061" cy="346756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3049542" y="5046160"/>
            <a:ext cx="821015" cy="235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80" idx="6"/>
          </p:cNvCxnSpPr>
          <p:nvPr/>
        </p:nvCxnSpPr>
        <p:spPr>
          <a:xfrm>
            <a:off x="11591517" y="4060927"/>
            <a:ext cx="309751" cy="6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1915336" y="4067352"/>
            <a:ext cx="10551" cy="265070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497053" y="6750633"/>
            <a:ext cx="8428836" cy="3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 flipV="1">
            <a:off x="3489162" y="5375440"/>
            <a:ext cx="26475" cy="134261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flipV="1">
            <a:off x="3497053" y="5368686"/>
            <a:ext cx="367916" cy="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stCxn id="60" idx="6"/>
          </p:cNvCxnSpPr>
          <p:nvPr/>
        </p:nvCxnSpPr>
        <p:spPr>
          <a:xfrm>
            <a:off x="10689229" y="1243246"/>
            <a:ext cx="674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 flipV="1">
            <a:off x="11363847" y="196948"/>
            <a:ext cx="8937" cy="1046298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>
            <a:off x="255531" y="168053"/>
            <a:ext cx="11117253" cy="37771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56" idx="1"/>
          </p:cNvCxnSpPr>
          <p:nvPr/>
        </p:nvCxnSpPr>
        <p:spPr>
          <a:xfrm flipH="1">
            <a:off x="255531" y="205824"/>
            <a:ext cx="223" cy="280680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208829" y="3542864"/>
            <a:ext cx="20049" cy="13192"/>
          </a:xfrm>
          <a:prstGeom prst="straightConnector1">
            <a:avLst/>
          </a:prstGeom>
          <a:ln>
            <a:solidFill>
              <a:srgbClr val="CB59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H="1">
            <a:off x="210716" y="3638954"/>
            <a:ext cx="28252" cy="2912139"/>
          </a:xfrm>
          <a:prstGeom prst="line">
            <a:avLst/>
          </a:prstGeom>
          <a:ln w="38100">
            <a:solidFill>
              <a:srgbClr val="CB59AA"/>
            </a:solidFill>
            <a:prstDash val="dash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>
            <a:off x="5673566" y="6414123"/>
            <a:ext cx="8671" cy="245358"/>
          </a:xfrm>
          <a:prstGeom prst="line">
            <a:avLst/>
          </a:prstGeom>
          <a:ln w="38100">
            <a:solidFill>
              <a:srgbClr val="CB59AA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45125" y="6583347"/>
            <a:ext cx="5488504" cy="92364"/>
          </a:xfrm>
          <a:prstGeom prst="line">
            <a:avLst/>
          </a:prstGeom>
          <a:ln w="38100">
            <a:solidFill>
              <a:srgbClr val="CB59AA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87098" y="2787794"/>
            <a:ext cx="69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[20-23]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89672" y="3328423"/>
            <a:ext cx="66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[16-19]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32611" y="4237445"/>
            <a:ext cx="669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[12-15]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538693" y="2537138"/>
            <a:ext cx="321972" cy="508817"/>
          </a:xfrm>
          <a:prstGeom prst="line">
            <a:avLst/>
          </a:prstGeom>
          <a:ln w="38100">
            <a:headEnd type="diamon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7790579" y="4860835"/>
            <a:ext cx="13936" cy="110625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26" idx="3"/>
          </p:cNvCxnSpPr>
          <p:nvPr/>
        </p:nvCxnSpPr>
        <p:spPr>
          <a:xfrm flipV="1">
            <a:off x="3215369" y="2271836"/>
            <a:ext cx="152750" cy="749597"/>
          </a:xfrm>
          <a:prstGeom prst="line">
            <a:avLst/>
          </a:prstGeom>
          <a:ln>
            <a:headEnd type="oval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506171" y="4191576"/>
            <a:ext cx="0" cy="1117324"/>
          </a:xfrm>
          <a:prstGeom prst="line">
            <a:avLst/>
          </a:prstGeom>
          <a:ln w="19050">
            <a:solidFill>
              <a:schemeClr val="accent4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498201" y="5322345"/>
            <a:ext cx="2286000" cy="0"/>
          </a:xfrm>
          <a:prstGeom prst="line">
            <a:avLst/>
          </a:prstGeom>
          <a:ln w="19050" cmpd="sng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8785079" y="4671970"/>
            <a:ext cx="0" cy="63693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785079" y="4671970"/>
            <a:ext cx="415870" cy="0"/>
          </a:xfrm>
          <a:prstGeom prst="line">
            <a:avLst/>
          </a:prstGeom>
          <a:ln w="19050">
            <a:solidFill>
              <a:schemeClr val="accent4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14856" y="6446094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86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04" y="148303"/>
            <a:ext cx="10515600" cy="127049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unit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5306096"/>
          </a:xfrm>
        </p:spPr>
        <p:txBody>
          <a:bodyPr/>
          <a:lstStyle/>
          <a:p>
            <a:pPr lvl="8"/>
            <a:r>
              <a:rPr lang="en-US" dirty="0" err="1"/>
              <a:t>Reg</a:t>
            </a:r>
            <a:r>
              <a:rPr lang="en-US" dirty="0"/>
              <a:t> </a:t>
            </a:r>
            <a:r>
              <a:rPr lang="en-US" dirty="0" err="1"/>
              <a:t>dst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63662" y="2176530"/>
            <a:ext cx="3245476" cy="29750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7"/>
          </p:cNvCxnSpPr>
          <p:nvPr/>
        </p:nvCxnSpPr>
        <p:spPr>
          <a:xfrm flipV="1">
            <a:off x="6633849" y="2603073"/>
            <a:ext cx="1466962" cy="9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100811" y="1751527"/>
            <a:ext cx="12879" cy="86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065172" y="1751527"/>
            <a:ext cx="5048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1" idx="3"/>
          </p:cNvCxnSpPr>
          <p:nvPr/>
        </p:nvCxnSpPr>
        <p:spPr>
          <a:xfrm flipH="1">
            <a:off x="3030980" y="1756685"/>
            <a:ext cx="25757" cy="1741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03076" y="2910625"/>
            <a:ext cx="2884868" cy="1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93228" y="3142445"/>
            <a:ext cx="3206840" cy="2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109138" y="3425780"/>
            <a:ext cx="2073499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5"/>
          </p:cNvCxnSpPr>
          <p:nvPr/>
        </p:nvCxnSpPr>
        <p:spPr>
          <a:xfrm flipV="1">
            <a:off x="6633849" y="4700789"/>
            <a:ext cx="1138551" cy="15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72400" y="4685708"/>
            <a:ext cx="0" cy="144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29588" y="4708329"/>
            <a:ext cx="110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</a:t>
            </a:r>
            <a:r>
              <a:rPr lang="en-US" dirty="0" smtClean="0"/>
              <a:t> write</a:t>
            </a:r>
            <a:endParaRPr lang="en-US" dirty="0"/>
          </a:p>
        </p:txBody>
      </p:sp>
      <p:cxnSp>
        <p:nvCxnSpPr>
          <p:cNvPr id="33" name="Straight Connector 32"/>
          <p:cNvCxnSpPr>
            <a:stCxn id="4" idx="6"/>
          </p:cNvCxnSpPr>
          <p:nvPr/>
        </p:nvCxnSpPr>
        <p:spPr>
          <a:xfrm flipV="1">
            <a:off x="7109138" y="3659969"/>
            <a:ext cx="3760631" cy="4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09138" y="3949244"/>
            <a:ext cx="3863662" cy="1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93228" y="4227408"/>
            <a:ext cx="4360572" cy="1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813701" y="721023"/>
            <a:ext cx="34075" cy="2200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74310" y="2272674"/>
            <a:ext cx="25758" cy="882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1"/>
          </p:cNvCxnSpPr>
          <p:nvPr/>
        </p:nvCxnSpPr>
        <p:spPr>
          <a:xfrm flipH="1">
            <a:off x="3542919" y="2612212"/>
            <a:ext cx="796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03808" y="37992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531644" y="2627290"/>
            <a:ext cx="22925" cy="798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42919" y="2318197"/>
            <a:ext cx="7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jump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12209" y="2512362"/>
            <a:ext cx="96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50816" y="2833522"/>
            <a:ext cx="8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jalr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09802" y="3138243"/>
            <a:ext cx="11236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4">
                    <a:lumMod val="75000"/>
                  </a:schemeClr>
                </a:solidFill>
              </a:rPr>
              <a:t>MemRead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29222" y="3387143"/>
            <a:ext cx="1410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4">
                    <a:lumMod val="75000"/>
                  </a:schemeClr>
                </a:solidFill>
              </a:rPr>
              <a:t>MemtoReg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9563" y="3659969"/>
            <a:ext cx="1043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ALU CTRL</a:t>
            </a:r>
            <a:endParaRPr lang="en-US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1643" y="3967885"/>
            <a:ext cx="13005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4">
                    <a:lumMod val="75000"/>
                  </a:schemeClr>
                </a:solidFill>
              </a:rPr>
              <a:t>MemWrite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793605" y="4546502"/>
            <a:ext cx="3103809" cy="257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9852338" y="4590218"/>
            <a:ext cx="12879" cy="154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19571" y="4202076"/>
            <a:ext cx="10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A42C85"/>
                </a:solidFill>
              </a:rPr>
              <a:t>AluSrc</a:t>
            </a:r>
            <a:endParaRPr lang="en-US" dirty="0">
              <a:solidFill>
                <a:srgbClr val="A42C85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3542919" y="4291050"/>
            <a:ext cx="5010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42919" y="4291050"/>
            <a:ext cx="0" cy="133701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48615" y="3956784"/>
            <a:ext cx="10915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A42C85"/>
                </a:solidFill>
              </a:rPr>
              <a:t>Data </a:t>
            </a:r>
            <a:r>
              <a:rPr lang="en-US" sz="1500" dirty="0" err="1" smtClean="0">
                <a:solidFill>
                  <a:srgbClr val="A42C85"/>
                </a:solidFill>
              </a:rPr>
              <a:t>Dst</a:t>
            </a:r>
            <a:endParaRPr lang="en-US" sz="1500" dirty="0">
              <a:solidFill>
                <a:srgbClr val="A42C85"/>
              </a:solidFill>
            </a:endParaRPr>
          </a:p>
        </p:txBody>
      </p:sp>
      <p:cxnSp>
        <p:nvCxnSpPr>
          <p:cNvPr id="78" name="Straight Connector 77"/>
          <p:cNvCxnSpPr>
            <a:stCxn id="4" idx="2"/>
          </p:cNvCxnSpPr>
          <p:nvPr/>
        </p:nvCxnSpPr>
        <p:spPr>
          <a:xfrm flipH="1" flipV="1">
            <a:off x="2002820" y="3659969"/>
            <a:ext cx="1860842" cy="40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83346" y="3659969"/>
            <a:ext cx="12879" cy="205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56176" y="3336804"/>
            <a:ext cx="974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A42C85"/>
                </a:solidFill>
              </a:rPr>
              <a:t>EX ctrl</a:t>
            </a:r>
            <a:endParaRPr lang="en-US" sz="1500" b="1" dirty="0">
              <a:solidFill>
                <a:srgbClr val="A42C85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 flipV="1">
            <a:off x="9839463" y="721219"/>
            <a:ext cx="924903" cy="3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0174310" y="910220"/>
            <a:ext cx="5900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174310" y="890429"/>
            <a:ext cx="83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zero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Flowchart: Connector 96"/>
          <p:cNvSpPr/>
          <p:nvPr/>
        </p:nvSpPr>
        <p:spPr>
          <a:xfrm>
            <a:off x="10764366" y="558671"/>
            <a:ext cx="389498" cy="607079"/>
          </a:xfrm>
          <a:custGeom>
            <a:avLst/>
            <a:gdLst>
              <a:gd name="connsiteX0" fmla="*/ 0 w 724302"/>
              <a:gd name="connsiteY0" fmla="*/ 303514 h 607027"/>
              <a:gd name="connsiteX1" fmla="*/ 362151 w 724302"/>
              <a:gd name="connsiteY1" fmla="*/ 0 h 607027"/>
              <a:gd name="connsiteX2" fmla="*/ 724302 w 724302"/>
              <a:gd name="connsiteY2" fmla="*/ 303514 h 607027"/>
              <a:gd name="connsiteX3" fmla="*/ 362151 w 724302"/>
              <a:gd name="connsiteY3" fmla="*/ 607028 h 607027"/>
              <a:gd name="connsiteX4" fmla="*/ 0 w 724302"/>
              <a:gd name="connsiteY4" fmla="*/ 303514 h 607027"/>
              <a:gd name="connsiteX0" fmla="*/ 25804 w 389498"/>
              <a:gd name="connsiteY0" fmla="*/ 316417 h 607079"/>
              <a:gd name="connsiteX1" fmla="*/ 27347 w 389498"/>
              <a:gd name="connsiteY1" fmla="*/ 24 h 607079"/>
              <a:gd name="connsiteX2" fmla="*/ 389498 w 389498"/>
              <a:gd name="connsiteY2" fmla="*/ 303538 h 607079"/>
              <a:gd name="connsiteX3" fmla="*/ 27347 w 389498"/>
              <a:gd name="connsiteY3" fmla="*/ 607052 h 607079"/>
              <a:gd name="connsiteX4" fmla="*/ 25804 w 389498"/>
              <a:gd name="connsiteY4" fmla="*/ 316417 h 60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498" h="607079">
                <a:moveTo>
                  <a:pt x="25804" y="316417"/>
                </a:moveTo>
                <a:cubicBezTo>
                  <a:pt x="25804" y="148791"/>
                  <a:pt x="-33269" y="2171"/>
                  <a:pt x="27347" y="24"/>
                </a:cubicBezTo>
                <a:cubicBezTo>
                  <a:pt x="87963" y="-2123"/>
                  <a:pt x="389498" y="135912"/>
                  <a:pt x="389498" y="303538"/>
                </a:cubicBezTo>
                <a:cubicBezTo>
                  <a:pt x="389498" y="471164"/>
                  <a:pt x="87963" y="604906"/>
                  <a:pt x="27347" y="607052"/>
                </a:cubicBezTo>
                <a:cubicBezTo>
                  <a:pt x="-33269" y="609199"/>
                  <a:pt x="25804" y="484043"/>
                  <a:pt x="25804" y="316417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7" idx="2"/>
          </p:cNvCxnSpPr>
          <p:nvPr/>
        </p:nvCxnSpPr>
        <p:spPr>
          <a:xfrm>
            <a:off x="11153864" y="862209"/>
            <a:ext cx="849246" cy="16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1132291" y="335593"/>
            <a:ext cx="92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Branch Mux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0187189" y="2279294"/>
            <a:ext cx="1684984" cy="2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07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002060"/>
                </a:solidFill>
              </a:rPr>
              <a:t>کد بر اساس مدار طراحی شده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60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429" y="478193"/>
            <a:ext cx="8770571" cy="1560716"/>
          </a:xfrm>
        </p:spPr>
        <p:txBody>
          <a:bodyPr>
            <a:normAutofit/>
          </a:bodyPr>
          <a:lstStyle/>
          <a:p>
            <a:pPr algn="r"/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map</a:t>
            </a:r>
            <a:endParaRPr lang="en-US" sz="35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95" y="0"/>
            <a:ext cx="9633398" cy="691315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6735" y="6270857"/>
            <a:ext cx="5669388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82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878" y="594102"/>
            <a:ext cx="8770571" cy="5961243"/>
          </a:xfrm>
        </p:spPr>
        <p:txBody>
          <a:bodyPr>
            <a:normAutofit/>
          </a:bodyPr>
          <a:lstStyle/>
          <a:p>
            <a:pPr algn="r"/>
            <a:r>
              <a:rPr lang="fa-IR" sz="7500" b="1" dirty="0" smtClean="0">
                <a:solidFill>
                  <a:srgbClr val="002060"/>
                </a:solidFill>
              </a:rPr>
              <a:t>پایان</a:t>
            </a:r>
            <a:r>
              <a:rPr lang="fa-IR" sz="7500" dirty="0" smtClean="0">
                <a:solidFill>
                  <a:srgbClr val="002060"/>
                </a:solidFill>
              </a:rPr>
              <a:t/>
            </a:r>
            <a:br>
              <a:rPr lang="fa-IR" sz="7500" dirty="0" smtClean="0">
                <a:solidFill>
                  <a:srgbClr val="002060"/>
                </a:solidFill>
              </a:rPr>
            </a:br>
            <a:r>
              <a:rPr lang="fa-IR" sz="7500" dirty="0" smtClean="0">
                <a:solidFill>
                  <a:srgbClr val="002060"/>
                </a:solidFill>
              </a:rPr>
              <a:t/>
            </a:r>
            <a:br>
              <a:rPr lang="fa-IR" sz="7500" dirty="0" smtClean="0">
                <a:solidFill>
                  <a:srgbClr val="002060"/>
                </a:solidFill>
              </a:rPr>
            </a:br>
            <a:r>
              <a:rPr lang="fa-IR" sz="7500" dirty="0" smtClean="0">
                <a:solidFill>
                  <a:srgbClr val="002060"/>
                </a:solidFill>
              </a:rPr>
              <a:t>خسته نباشید</a:t>
            </a:r>
            <a:endParaRPr lang="en-US" sz="7500" dirty="0">
              <a:solidFill>
                <a:srgbClr val="00206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0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452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R-type: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126"/>
            <a:ext cx="10515600" cy="462683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instructions: add, sub, slt, or, </a:t>
            </a:r>
            <a:r>
              <a:rPr lang="en-US" dirty="0" err="1" smtClean="0">
                <a:latin typeface="Arial Narrow" panose="020B0606020202030204" pitchFamily="34" charset="0"/>
              </a:rPr>
              <a:t>nand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 Narrow" panose="020B0606020202030204" pitchFamily="34" charset="0"/>
              </a:rPr>
              <a:t>	bits 31-28 unused all zero</a:t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bits 27-24 opcode</a:t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bits 23-20 </a:t>
            </a:r>
            <a:r>
              <a:rPr lang="en-US" dirty="0" err="1" smtClean="0">
                <a:latin typeface="Arial Narrow" panose="020B0606020202030204" pitchFamily="34" charset="0"/>
              </a:rPr>
              <a:t>rs</a:t>
            </a:r>
            <a:r>
              <a:rPr lang="en-US" dirty="0" smtClean="0">
                <a:latin typeface="Arial Narrow" panose="020B0606020202030204" pitchFamily="34" charset="0"/>
              </a:rPr>
              <a:t> (source register)</a:t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bits 19-16 </a:t>
            </a:r>
            <a:r>
              <a:rPr lang="en-US" dirty="0" err="1" smtClean="0">
                <a:latin typeface="Arial Narrow" panose="020B0606020202030204" pitchFamily="34" charset="0"/>
              </a:rPr>
              <a:t>rt</a:t>
            </a:r>
            <a:r>
              <a:rPr lang="en-US" dirty="0" smtClean="0">
                <a:latin typeface="Arial Narrow" panose="020B0606020202030204" pitchFamily="34" charset="0"/>
              </a:rPr>
              <a:t> (target register)</a:t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bits 15-12 </a:t>
            </a:r>
            <a:r>
              <a:rPr lang="en-US" dirty="0" err="1" smtClean="0">
                <a:latin typeface="Arial Narrow" panose="020B0606020202030204" pitchFamily="34" charset="0"/>
              </a:rPr>
              <a:t>rd</a:t>
            </a:r>
            <a:r>
              <a:rPr lang="en-US" dirty="0" smtClean="0">
                <a:latin typeface="Arial Narrow" panose="020B0606020202030204" pitchFamily="34" charset="0"/>
              </a:rPr>
              <a:t> (destination register)</a:t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bits 11-0 unused (all zero)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31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en-US" dirty="0" err="1" smtClean="0">
                <a:latin typeface="Algerian" panose="04020705040A02060702" pitchFamily="82" charset="0"/>
              </a:rPr>
              <a:t>i</a:t>
            </a:r>
            <a:r>
              <a:rPr lang="en-US" dirty="0" smtClean="0">
                <a:latin typeface="Algerian" panose="04020705040A02060702" pitchFamily="82" charset="0"/>
              </a:rPr>
              <a:t>-type: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126"/>
            <a:ext cx="10515600" cy="46268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Instructions: </a:t>
            </a:r>
            <a:r>
              <a:rPr lang="en-US" dirty="0" err="1" smtClean="0">
                <a:latin typeface="Arial Narrow" panose="020B0606020202030204" pitchFamily="34" charset="0"/>
              </a:rPr>
              <a:t>addi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ori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slti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lui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lw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sw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beq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jalr</a:t>
            </a: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	bits 31-28 unused all zero</a:t>
            </a:r>
            <a:r>
              <a:rPr lang="en-US" dirty="0">
                <a:latin typeface="Arial Narrow" panose="020B0606020202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	bits 27-24 opcode</a:t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	bits 23-20 </a:t>
            </a:r>
            <a:r>
              <a:rPr lang="en-US" dirty="0" err="1" smtClean="0">
                <a:latin typeface="Arial Narrow" panose="020B0606020202030204" pitchFamily="34" charset="0"/>
              </a:rPr>
              <a:t>rs</a:t>
            </a:r>
            <a:r>
              <a:rPr lang="en-US" dirty="0" smtClean="0">
                <a:latin typeface="Arial Narrow" panose="020B0606020202030204" pitchFamily="34" charset="0"/>
              </a:rPr>
              <a:t> (source register)</a:t>
            </a:r>
            <a:r>
              <a:rPr lang="en-US" dirty="0">
                <a:latin typeface="Arial Narrow" panose="020B0606020202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	bits 19-16 </a:t>
            </a:r>
            <a:r>
              <a:rPr lang="en-US" dirty="0" err="1" smtClean="0">
                <a:latin typeface="Arial Narrow" panose="020B0606020202030204" pitchFamily="34" charset="0"/>
              </a:rPr>
              <a:t>rt</a:t>
            </a:r>
            <a:r>
              <a:rPr lang="en-US" dirty="0" smtClean="0">
                <a:latin typeface="Arial Narrow" panose="020B0606020202030204" pitchFamily="34" charset="0"/>
              </a:rPr>
              <a:t> (target register</a:t>
            </a:r>
            <a:r>
              <a:rPr lang="en-US" dirty="0" smtClean="0">
                <a:latin typeface="Arial Narrow" panose="020B0606020202030204" pitchFamily="34" charset="0"/>
              </a:rPr>
              <a:t>)</a:t>
            </a:r>
            <a:r>
              <a:rPr lang="en-US" dirty="0" smtClean="0">
                <a:latin typeface="Arial Narrow" panose="020B0606020202030204" pitchFamily="34" charset="0"/>
              </a:rPr>
              <a:t/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	bits </a:t>
            </a:r>
            <a:r>
              <a:rPr lang="en-US" dirty="0" smtClean="0">
                <a:latin typeface="Arial Narrow" panose="020B0606020202030204" pitchFamily="34" charset="0"/>
              </a:rPr>
              <a:t>15-0 </a:t>
            </a:r>
            <a:r>
              <a:rPr lang="en-US" dirty="0" smtClean="0">
                <a:latin typeface="Arial Narrow" panose="020B0606020202030204" pitchFamily="34" charset="0"/>
              </a:rPr>
              <a:t>offset</a:t>
            </a: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96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J-type: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211"/>
            <a:ext cx="10515600" cy="4539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Instructions: j, halt</a:t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	bits 31-28 unused all zero </a:t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	bits 27-24 opcode</a:t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	bits 23-16 unused and they should be all zero</a:t>
            </a:r>
            <a:br>
              <a:rPr lang="en-US" dirty="0" smtClean="0">
                <a:latin typeface="Arial Narrow" panose="020B0606020202030204" pitchFamily="34" charset="0"/>
              </a:rPr>
            </a:br>
            <a:r>
              <a:rPr lang="en-US" dirty="0" smtClean="0">
                <a:latin typeface="Arial Narrow" panose="020B0606020202030204" pitchFamily="34" charset="0"/>
              </a:rPr>
              <a:t>		bits 15-0 target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89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45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R-type: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882475"/>
              </p:ext>
            </p:extLst>
          </p:nvPr>
        </p:nvGraphicFramePr>
        <p:xfrm>
          <a:off x="838200" y="1297578"/>
          <a:ext cx="10482941" cy="521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126">
                  <a:extLst>
                    <a:ext uri="{9D8B030D-6E8A-4147-A177-3AD203B41FA5}">
                      <a16:colId xmlns:a16="http://schemas.microsoft.com/office/drawing/2014/main" xmlns="" val="2691169409"/>
                    </a:ext>
                  </a:extLst>
                </a:gridCol>
                <a:gridCol w="1497563">
                  <a:extLst>
                    <a:ext uri="{9D8B030D-6E8A-4147-A177-3AD203B41FA5}">
                      <a16:colId xmlns:a16="http://schemas.microsoft.com/office/drawing/2014/main" xmlns="" val="2657754871"/>
                    </a:ext>
                  </a:extLst>
                </a:gridCol>
                <a:gridCol w="1497563">
                  <a:extLst>
                    <a:ext uri="{9D8B030D-6E8A-4147-A177-3AD203B41FA5}">
                      <a16:colId xmlns:a16="http://schemas.microsoft.com/office/drawing/2014/main" xmlns="" val="1793384643"/>
                    </a:ext>
                  </a:extLst>
                </a:gridCol>
                <a:gridCol w="1497563">
                  <a:extLst>
                    <a:ext uri="{9D8B030D-6E8A-4147-A177-3AD203B41FA5}">
                      <a16:colId xmlns:a16="http://schemas.microsoft.com/office/drawing/2014/main" xmlns="" val="4032129485"/>
                    </a:ext>
                  </a:extLst>
                </a:gridCol>
                <a:gridCol w="1497563">
                  <a:extLst>
                    <a:ext uri="{9D8B030D-6E8A-4147-A177-3AD203B41FA5}">
                      <a16:colId xmlns:a16="http://schemas.microsoft.com/office/drawing/2014/main" xmlns="" val="2730427552"/>
                    </a:ext>
                  </a:extLst>
                </a:gridCol>
                <a:gridCol w="1497563">
                  <a:extLst>
                    <a:ext uri="{9D8B030D-6E8A-4147-A177-3AD203B41FA5}">
                      <a16:colId xmlns:a16="http://schemas.microsoft.com/office/drawing/2014/main" xmlns="" val="1826714457"/>
                    </a:ext>
                  </a:extLst>
                </a:gridCol>
              </a:tblGrid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نام سیگنال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026536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5915499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RegDst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0786481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ALUSrc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8232731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MemtoReg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9799953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RegWrite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880900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5424392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45234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0680028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Extention</a:t>
                      </a:r>
                      <a:r>
                        <a:rPr lang="en-US" dirty="0" smtClean="0"/>
                        <a:t> Ctrl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270322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Writedt_dest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2734485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Jalr_or_pc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3541204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Jump_or_pc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5871760"/>
                  </a:ext>
                </a:extLst>
              </a:tr>
              <a:tr h="372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Alu_Ctrl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062658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85214" y="6492875"/>
            <a:ext cx="5667375" cy="365125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83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pPr algn="ctr"/>
            <a:r>
              <a:rPr lang="en-US" dirty="0" err="1" smtClean="0">
                <a:latin typeface="Algerian" panose="04020705040A02060702" pitchFamily="82" charset="0"/>
              </a:rPr>
              <a:t>i</a:t>
            </a:r>
            <a:r>
              <a:rPr lang="en-US" dirty="0" smtClean="0">
                <a:latin typeface="Algerian" panose="04020705040A02060702" pitchFamily="82" charset="0"/>
              </a:rPr>
              <a:t>-type: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734550"/>
              </p:ext>
            </p:extLst>
          </p:nvPr>
        </p:nvGraphicFramePr>
        <p:xfrm>
          <a:off x="838200" y="1449107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29">
                  <a:extLst>
                    <a:ext uri="{9D8B030D-6E8A-4147-A177-3AD203B41FA5}">
                      <a16:colId xmlns:a16="http://schemas.microsoft.com/office/drawing/2014/main" xmlns="" val="4041591070"/>
                    </a:ext>
                  </a:extLst>
                </a:gridCol>
                <a:gridCol w="1062318">
                  <a:extLst>
                    <a:ext uri="{9D8B030D-6E8A-4147-A177-3AD203B41FA5}">
                      <a16:colId xmlns:a16="http://schemas.microsoft.com/office/drawing/2014/main" xmlns="" val="98508838"/>
                    </a:ext>
                  </a:extLst>
                </a:gridCol>
                <a:gridCol w="1062318">
                  <a:extLst>
                    <a:ext uri="{9D8B030D-6E8A-4147-A177-3AD203B41FA5}">
                      <a16:colId xmlns:a16="http://schemas.microsoft.com/office/drawing/2014/main" xmlns="" val="3187894092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xmlns="" val="1545728879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xmlns="" val="3283118724"/>
                    </a:ext>
                  </a:extLst>
                </a:gridCol>
                <a:gridCol w="1089211">
                  <a:extLst>
                    <a:ext uri="{9D8B030D-6E8A-4147-A177-3AD203B41FA5}">
                      <a16:colId xmlns:a16="http://schemas.microsoft.com/office/drawing/2014/main" xmlns="" val="1911878327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xmlns="" val="4021102420"/>
                    </a:ext>
                  </a:extLst>
                </a:gridCol>
                <a:gridCol w="1062318">
                  <a:extLst>
                    <a:ext uri="{9D8B030D-6E8A-4147-A177-3AD203B41FA5}">
                      <a16:colId xmlns:a16="http://schemas.microsoft.com/office/drawing/2014/main" xmlns="" val="2721703317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xmlns="" val="265240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نام</a:t>
                      </a:r>
                      <a:r>
                        <a:rPr lang="fa-IR" baseline="0" dirty="0" smtClean="0"/>
                        <a:t> سیگنال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jalr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760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951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RegDst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670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ALUSrc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36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MemtoReg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27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RegWrite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4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17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38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797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Extention</a:t>
                      </a:r>
                      <a:r>
                        <a:rPr lang="en-US" dirty="0" smtClean="0"/>
                        <a:t> Ctrl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00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Writedt_Dst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839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Jalr_or_pc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04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Jump_or_pc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2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Alu_Ctrl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860314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0651" y="6492875"/>
            <a:ext cx="5667375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21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4041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J-type: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232813"/>
              </p:ext>
            </p:extLst>
          </p:nvPr>
        </p:nvGraphicFramePr>
        <p:xfrm>
          <a:off x="2590800" y="1322015"/>
          <a:ext cx="7010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3072874315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xmlns="" val="446540328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xmlns="" val="107947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نام سیگنال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79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41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RegDst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27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ALUSrc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80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MemtoReg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165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RegWrite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73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681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68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29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Extention</a:t>
                      </a:r>
                      <a:r>
                        <a:rPr lang="en-US" dirty="0" smtClean="0"/>
                        <a:t> Ctrl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4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Writedt_Dst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660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Jalr_or_pc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399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Jump_or_pc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65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Alu_Ctrl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63691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8625" y="6386767"/>
            <a:ext cx="566737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45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98491" y="638697"/>
          <a:ext cx="8950816" cy="60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819"/>
                <a:gridCol w="2750370"/>
                <a:gridCol w="2541278"/>
                <a:gridCol w="188634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کد دستورالعمل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عمل</a:t>
                      </a:r>
                      <a:r>
                        <a:rPr lang="fa-IR" baseline="0" dirty="0" smtClean="0"/>
                        <a:t> دستورال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ALU</a:t>
                      </a:r>
                      <a:r>
                        <a:rPr lang="en-US" dirty="0" smtClean="0"/>
                        <a:t> </a:t>
                      </a:r>
                      <a:r>
                        <a:rPr lang="fa-IR" dirty="0" smtClean="0"/>
                        <a:t>کنش</a:t>
                      </a:r>
                      <a:r>
                        <a:rPr lang="fa-IR" baseline="0" dirty="0" smtClean="0"/>
                        <a:t> مطلوب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ALU</a:t>
                      </a:r>
                      <a:r>
                        <a:rPr lang="fa-IR" dirty="0" smtClean="0"/>
                        <a:t>ورودی</a:t>
                      </a:r>
                      <a:r>
                        <a:rPr lang="fa-IR" baseline="0" dirty="0" smtClean="0"/>
                        <a:t> کنترل </a:t>
                      </a:r>
                      <a:endParaRPr lang="en-US" dirty="0"/>
                    </a:p>
                  </a:txBody>
                  <a:tcPr/>
                </a:tc>
              </a:tr>
              <a:tr h="39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جمع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جمع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</a:tr>
              <a:tr h="39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تفریق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تفریق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</a:tr>
              <a:tr h="6619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/>
                        <a:t>1درصورت</a:t>
                      </a:r>
                      <a:r>
                        <a:rPr lang="fa-IR" sz="1600" baseline="0" dirty="0" smtClean="0"/>
                        <a:t> کوچکتر بودن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/>
                        <a:t>1درصورت</a:t>
                      </a:r>
                      <a:r>
                        <a:rPr lang="fa-IR" sz="1600" baseline="0" dirty="0" smtClean="0"/>
                        <a:t> کوچکتر بودن</a:t>
                      </a:r>
                      <a:endParaRPr lang="en-US" sz="1600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</a:tr>
              <a:tr h="3971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</a:tr>
              <a:tr h="3971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971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جمع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جمع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</a:tr>
              <a:tr h="6619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/>
                        <a:t>1درصورت کوچکتر بودن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/>
                        <a:t>1درصورت</a:t>
                      </a:r>
                      <a:r>
                        <a:rPr lang="fa-IR" sz="1600" baseline="0" dirty="0" smtClean="0"/>
                        <a:t> کوچکتر بودن</a:t>
                      </a:r>
                      <a:endParaRPr lang="en-US" sz="1600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</a:tr>
              <a:tr h="3971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</a:tr>
              <a:tr h="534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بار</a:t>
                      </a:r>
                      <a:r>
                        <a:rPr lang="fa-IR" baseline="0" dirty="0" smtClean="0"/>
                        <a:t> کردن فوری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جمع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  <a:tr h="4720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/>
                        <a:t>بار</a:t>
                      </a:r>
                      <a:r>
                        <a:rPr lang="fa-IR" baseline="0" dirty="0" smtClean="0"/>
                        <a:t> کردن کلمه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جمع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</a:tr>
              <a:tr h="3971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ذخیره</a:t>
                      </a:r>
                      <a:r>
                        <a:rPr lang="fa-IR" baseline="0" dirty="0" smtClean="0"/>
                        <a:t> کلمه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جمع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</a:tr>
              <a:tr h="3971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انشعاب</a:t>
                      </a:r>
                      <a:r>
                        <a:rPr lang="fa-IR" baseline="0" dirty="0" smtClean="0"/>
                        <a:t> در صورت تساوی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تفریق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5784" y="0"/>
            <a:ext cx="10083084" cy="750530"/>
          </a:xfrm>
        </p:spPr>
        <p:txBody>
          <a:bodyPr>
            <a:normAutofit/>
          </a:bodyPr>
          <a:lstStyle/>
          <a:p>
            <a:pPr algn="r"/>
            <a:r>
              <a:rPr lang="en-US" sz="3000" dirty="0" smtClean="0">
                <a:solidFill>
                  <a:srgbClr val="C00000"/>
                </a:solidFill>
              </a:rPr>
              <a:t>ALU</a:t>
            </a:r>
            <a:r>
              <a:rPr lang="fa-IR" sz="3000" dirty="0" smtClean="0">
                <a:solidFill>
                  <a:srgbClr val="C00000"/>
                </a:solidFill>
              </a:rPr>
              <a:t>تعیین ورودی کنترل 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1010"/>
            <a:ext cx="566737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66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0" y="210578"/>
            <a:ext cx="10515600" cy="2107619"/>
          </a:xfrm>
        </p:spPr>
        <p:txBody>
          <a:bodyPr>
            <a:normAutofit/>
          </a:bodyPr>
          <a:lstStyle/>
          <a:p>
            <a:pPr algn="ctr"/>
            <a:r>
              <a:rPr lang="fa-IR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طراحی مسیر داده </a:t>
            </a:r>
            <a:br>
              <a:rPr lang="fa-IR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a-IR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و</a:t>
            </a:r>
            <a:br>
              <a:rPr lang="fa-IR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a-IR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سیستم کنترلی	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8197"/>
            <a:ext cx="10515600" cy="38587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98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501</Words>
  <Application>Microsoft Office PowerPoint</Application>
  <PresentationFormat>Widescreen</PresentationFormat>
  <Paragraphs>386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Arial Narrow</vt:lpstr>
      <vt:lpstr>Century Schoolbook</vt:lpstr>
      <vt:lpstr>Corbel</vt:lpstr>
      <vt:lpstr>Times New Roman</vt:lpstr>
      <vt:lpstr>Arial</vt:lpstr>
      <vt:lpstr>Algerian</vt:lpstr>
      <vt:lpstr>Calibri Light</vt:lpstr>
      <vt:lpstr>Feathered</vt:lpstr>
      <vt:lpstr>Office Theme</vt:lpstr>
      <vt:lpstr>به نام خدا</vt:lpstr>
      <vt:lpstr>R-type:</vt:lpstr>
      <vt:lpstr>i-type:</vt:lpstr>
      <vt:lpstr>J-type:</vt:lpstr>
      <vt:lpstr>R-type:</vt:lpstr>
      <vt:lpstr>i-type:</vt:lpstr>
      <vt:lpstr>J-type:</vt:lpstr>
      <vt:lpstr>ALUتعیین ورودی کنترل </vt:lpstr>
      <vt:lpstr>طراحی مسیر داده  و سیستم کنترلی </vt:lpstr>
      <vt:lpstr>PowerPoint Presentation</vt:lpstr>
      <vt:lpstr>Control unit</vt:lpstr>
      <vt:lpstr>کد بر اساس مدار طراحی شده</vt:lpstr>
      <vt:lpstr>Code map</vt:lpstr>
      <vt:lpstr>پایان  خسته نباشید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Roozbeh</dc:creator>
  <cp:lastModifiedBy>Javad</cp:lastModifiedBy>
  <cp:revision>29</cp:revision>
  <dcterms:created xsi:type="dcterms:W3CDTF">2017-06-20T04:26:30Z</dcterms:created>
  <dcterms:modified xsi:type="dcterms:W3CDTF">2017-06-22T04:28:14Z</dcterms:modified>
</cp:coreProperties>
</file>