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651" r:id="rId2"/>
    <p:sldId id="653" r:id="rId3"/>
    <p:sldId id="844" r:id="rId4"/>
    <p:sldId id="845" r:id="rId5"/>
    <p:sldId id="843" r:id="rId6"/>
    <p:sldId id="846" r:id="rId7"/>
    <p:sldId id="652" r:id="rId8"/>
    <p:sldId id="875" r:id="rId9"/>
    <p:sldId id="848" r:id="rId10"/>
    <p:sldId id="849" r:id="rId11"/>
    <p:sldId id="850" r:id="rId12"/>
    <p:sldId id="852" r:id="rId13"/>
    <p:sldId id="842" r:id="rId14"/>
    <p:sldId id="654" r:id="rId15"/>
    <p:sldId id="855" r:id="rId16"/>
    <p:sldId id="856" r:id="rId17"/>
    <p:sldId id="857" r:id="rId18"/>
    <p:sldId id="878" r:id="rId19"/>
    <p:sldId id="660" r:id="rId20"/>
    <p:sldId id="657" r:id="rId21"/>
    <p:sldId id="658" r:id="rId22"/>
    <p:sldId id="659" r:id="rId23"/>
    <p:sldId id="860" r:id="rId24"/>
    <p:sldId id="861" r:id="rId25"/>
    <p:sldId id="879" r:id="rId26"/>
    <p:sldId id="880" r:id="rId27"/>
    <p:sldId id="881" r:id="rId28"/>
    <p:sldId id="882" r:id="rId29"/>
    <p:sldId id="883" r:id="rId30"/>
    <p:sldId id="884" r:id="rId31"/>
    <p:sldId id="865" r:id="rId32"/>
    <p:sldId id="867" r:id="rId33"/>
    <p:sldId id="868" r:id="rId34"/>
    <p:sldId id="871" r:id="rId35"/>
    <p:sldId id="873" r:id="rId36"/>
    <p:sldId id="872" r:id="rId37"/>
    <p:sldId id="822" r:id="rId38"/>
    <p:sldId id="824" r:id="rId39"/>
    <p:sldId id="825" r:id="rId40"/>
    <p:sldId id="830" r:id="rId41"/>
    <p:sldId id="831" r:id="rId42"/>
    <p:sldId id="870" r:id="rId43"/>
    <p:sldId id="836" r:id="rId44"/>
    <p:sldId id="837" r:id="rId45"/>
  </p:sldIdLst>
  <p:sldSz cx="9144000" cy="6858000" type="letter"/>
  <p:notesSz cx="7315200" cy="9601200"/>
  <p:defaultTextStyle>
    <a:defPPr>
      <a:defRPr lang="en-GB"/>
    </a:defPPr>
    <a:lvl1pPr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94" autoAdjust="0"/>
    <p:restoredTop sz="99398" autoAdjust="0"/>
  </p:normalViewPr>
  <p:slideViewPr>
    <p:cSldViewPr>
      <p:cViewPr varScale="1">
        <p:scale>
          <a:sx n="140" d="100"/>
          <a:sy n="140" d="100"/>
        </p:scale>
        <p:origin x="-120" y="-65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98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98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fld id="{7C4D4A4E-888A-4EF8-A5C4-BEC52C7CA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591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144963" y="0"/>
            <a:ext cx="31623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19138"/>
            <a:ext cx="4789487" cy="3592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3587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117013"/>
            <a:ext cx="31591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17013"/>
            <a:ext cx="31623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fld id="{B1D52283-BDCE-4D99-A19B-2FEF5FD976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6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718735-E996-4328-AD78-FD136424B45A}" type="slidenum">
              <a:rPr lang="en-US"/>
              <a:pPr/>
              <a:t>1</a:t>
            </a:fld>
            <a:endParaRPr lang="en-US"/>
          </a:p>
        </p:txBody>
      </p:sp>
      <p:sp>
        <p:nvSpPr>
          <p:cNvPr id="95436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43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1</a:t>
            </a:r>
          </a:p>
          <a:p>
            <a:r>
              <a:rPr lang="en-US"/>
              <a:t>title = Cython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10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12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13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6DFEC0-5AA9-4835-934B-4BE9279BDE7C}" type="slidenum">
              <a:rPr lang="en-US"/>
              <a:pPr/>
              <a:t>14</a:t>
            </a:fld>
            <a:endParaRPr lang="en-US"/>
          </a:p>
        </p:txBody>
      </p:sp>
      <p:sp>
        <p:nvSpPr>
          <p:cNvPr id="95744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6DFEC0-5AA9-4835-934B-4BE9279BDE7C}" type="slidenum">
              <a:rPr lang="en-US"/>
              <a:pPr/>
              <a:t>15</a:t>
            </a:fld>
            <a:endParaRPr lang="en-US"/>
          </a:p>
        </p:txBody>
      </p:sp>
      <p:sp>
        <p:nvSpPr>
          <p:cNvPr id="95744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16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17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18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19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2AF5DB-3A5B-4983-A820-1A1F489C9E23}" type="slidenum">
              <a:rPr lang="en-US"/>
              <a:pPr/>
              <a:t>20</a:t>
            </a:fld>
            <a:endParaRPr lang="en-US"/>
          </a:p>
        </p:txBody>
      </p:sp>
      <p:sp>
        <p:nvSpPr>
          <p:cNvPr id="960513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05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Functions from C Libraries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2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CE663F-9001-49AD-9EA0-D5AE53741B8D}" type="slidenum">
              <a:rPr lang="en-US"/>
              <a:pPr/>
              <a:t>21</a:t>
            </a:fld>
            <a:endParaRPr lang="en-US"/>
          </a:p>
        </p:txBody>
      </p:sp>
      <p:sp>
        <p:nvSpPr>
          <p:cNvPr id="96153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15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Structures from C Libraries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22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23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24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26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27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28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31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32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33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3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34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35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36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D183BC-7AEB-40D5-90B8-8491CE9E1991}" type="slidenum">
              <a:rPr lang="en-US"/>
              <a:pPr/>
              <a:t>37</a:t>
            </a:fld>
            <a:endParaRPr lang="en-US"/>
          </a:p>
        </p:txBody>
      </p:sp>
      <p:sp>
        <p:nvSpPr>
          <p:cNvPr id="1178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78627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78628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17EF7820-C294-4A90-B7FF-C1CCB20D94EE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37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312D5E-04DD-489D-B7EC-1099BE2FE486}" type="slidenum">
              <a:rPr lang="en-US"/>
              <a:pPr/>
              <a:t>38</a:t>
            </a:fld>
            <a:endParaRPr lang="en-US"/>
          </a:p>
        </p:txBody>
      </p:sp>
      <p:sp>
        <p:nvSpPr>
          <p:cNvPr id="1182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8272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82724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8DBC21F0-13F7-4AF3-B9A4-E81956F4D4F9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38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535D98-DB44-4177-954C-7521F174611F}" type="slidenum">
              <a:rPr lang="en-US"/>
              <a:pPr/>
              <a:t>39</a:t>
            </a:fld>
            <a:endParaRPr lang="en-US"/>
          </a:p>
        </p:txBody>
      </p:sp>
      <p:sp>
        <p:nvSpPr>
          <p:cNvPr id="1184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8477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8477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ADC5D3B1-A6BD-4976-9762-F328CBD595CC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39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3ADCD5-9C7C-439F-B406-81A2C325551E}" type="slidenum">
              <a:rPr lang="en-US"/>
              <a:pPr/>
              <a:t>40</a:t>
            </a:fld>
            <a:endParaRPr lang="en-US"/>
          </a:p>
        </p:txBody>
      </p:sp>
      <p:sp>
        <p:nvSpPr>
          <p:cNvPr id="1195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501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501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0FA36E99-CE01-410D-ACAD-4EDAE48EC1A2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40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A68D80-711C-4339-8725-DC13A6E06A4D}" type="slidenum">
              <a:rPr lang="en-US"/>
              <a:pPr/>
              <a:t>41</a:t>
            </a:fld>
            <a:endParaRPr lang="en-US"/>
          </a:p>
        </p:txBody>
      </p:sp>
      <p:sp>
        <p:nvSpPr>
          <p:cNvPr id="1197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7059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706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8983FF15-859D-4E75-9E48-3F75A910D106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41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3ADCD5-9C7C-439F-B406-81A2C325551E}" type="slidenum">
              <a:rPr lang="en-US"/>
              <a:pPr/>
              <a:t>42</a:t>
            </a:fld>
            <a:endParaRPr lang="en-US"/>
          </a:p>
        </p:txBody>
      </p:sp>
      <p:sp>
        <p:nvSpPr>
          <p:cNvPr id="1195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501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501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0FA36E99-CE01-410D-ACAD-4EDAE48EC1A2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42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A68D80-711C-4339-8725-DC13A6E06A4D}" type="slidenum">
              <a:rPr lang="en-US"/>
              <a:pPr/>
              <a:t>43</a:t>
            </a:fld>
            <a:endParaRPr lang="en-US"/>
          </a:p>
        </p:txBody>
      </p:sp>
      <p:sp>
        <p:nvSpPr>
          <p:cNvPr id="1197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7059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706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8983FF15-859D-4E75-9E48-3F75A910D106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43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4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10268F-0708-49A8-9F4A-2207BA729AC5}" type="slidenum">
              <a:rPr lang="en-US"/>
              <a:pPr/>
              <a:t>44</a:t>
            </a:fld>
            <a:endParaRPr lang="en-US"/>
          </a:p>
        </p:txBody>
      </p:sp>
      <p:sp>
        <p:nvSpPr>
          <p:cNvPr id="1201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01155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r>
              <a:rPr lang="en-US" dirty="0" smtClean="0"/>
              <a:t>[exercise]</a:t>
            </a:r>
          </a:p>
          <a:p>
            <a:pPr defTabSz="914400">
              <a:spcBef>
                <a:spcPct val="0"/>
              </a:spcBef>
            </a:pPr>
            <a:r>
              <a:rPr lang="en-US" dirty="0" smtClean="0"/>
              <a:t>title = </a:t>
            </a:r>
            <a:r>
              <a:rPr lang="en-US" dirty="0" err="1" smtClean="0"/>
              <a:t>cython_rankdata</a:t>
            </a:r>
            <a:endParaRPr lang="en-US" dirty="0" smtClean="0"/>
          </a:p>
          <a:p>
            <a:pPr defTabSz="914400">
              <a:spcBef>
                <a:spcPct val="0"/>
              </a:spcBef>
            </a:pPr>
            <a:r>
              <a:rPr lang="en-US" dirty="0" smtClean="0"/>
              <a:t>#</a:t>
            </a:r>
            <a:r>
              <a:rPr lang="en-US" baseline="0" dirty="0" smtClean="0"/>
              <a:t> end </a:t>
            </a:r>
            <a:r>
              <a:rPr lang="en-US" baseline="0" dirty="0" err="1" smtClean="0"/>
              <a:t>config</a:t>
            </a:r>
            <a:endParaRPr lang="en-US" baseline="0" smtClean="0"/>
          </a:p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20115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617C3DB2-4901-4883-8478-48084C2B6BA5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44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5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6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5B461A-A0E1-44C9-B672-17D3045CCC04}" type="slidenum">
              <a:rPr lang="en-US"/>
              <a:pPr/>
              <a:t>7</a:t>
            </a:fld>
            <a:endParaRPr lang="en-US"/>
          </a:p>
        </p:txBody>
      </p:sp>
      <p:sp>
        <p:nvSpPr>
          <p:cNvPr id="955393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8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9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C4873C-9B9C-4A12-A925-4D5CF5636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E94DDA-5396-4515-8C70-91DEDFBD9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5875" y="152400"/>
            <a:ext cx="2044700" cy="5935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5984875" cy="5935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55C942-F81F-4B24-AAB0-B928E1E684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64463" cy="1135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897063" cy="4492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87663" cy="4492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086600" y="6400800"/>
            <a:ext cx="1897063" cy="449263"/>
          </a:xfrm>
        </p:spPr>
        <p:txBody>
          <a:bodyPr/>
          <a:lstStyle>
            <a:lvl1pPr>
              <a:defRPr/>
            </a:lvl1pPr>
          </a:lstStyle>
          <a:p>
            <a:fld id="{E080C870-231A-4642-A24E-F8A21BCD49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23A3BD-A999-4378-97E7-C6A7F495E9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0DA52E-7AF6-422E-81E8-A27DF2461D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981200"/>
            <a:ext cx="3805237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981200"/>
            <a:ext cx="3806825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51E28F-90F9-474F-82DE-B9F202E72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B33821B-AE3A-4DE6-9293-699C0583EF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5526D3-4828-4493-B1B4-648D6A36DD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3AE543-26BD-46E7-AD1F-C1FDD8828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59CD87-7B0D-4491-96C1-8A5A49649A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F15FB4-E98F-4F9F-ADC8-069C92BFB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0"/>
            <a:ext cx="9142413" cy="1198563"/>
            <a:chOff x="0" y="0"/>
            <a:chExt cx="5759" cy="7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5760" cy="7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728" y="48"/>
              <a:ext cx="984" cy="2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764463" cy="113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981200"/>
            <a:ext cx="7764462" cy="410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76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086600" y="64008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C6770BC6-8671-4981-9911-39213DCF03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85D18D2-FDAD-4FEC-9C7E-AB9D2A1BFE5B}" type="slidenum">
              <a:rPr lang="en-US"/>
              <a:pPr/>
              <a:t>1</a:t>
            </a:fld>
            <a:endParaRPr lang="en-US"/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1371600" y="3009900"/>
            <a:ext cx="6400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400" i="0" dirty="0" err="1" smtClean="0">
                <a:solidFill>
                  <a:srgbClr val="000000"/>
                </a:solidFill>
              </a:rPr>
              <a:t>Cython</a:t>
            </a:r>
            <a:endParaRPr lang="en-US" sz="4400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10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Wrap C / C++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228600" y="1524000"/>
            <a:ext cx="2590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/ C++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228599" y="1905000"/>
            <a:ext cx="28702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int fact(int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if (n &lt;= 1)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  return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return n * fact(n-1);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38400" y="4191000"/>
            <a:ext cx="28956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CYTHON                                                                  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438399" y="4572000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cdef extern from “fact.h”: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int _fact “fact”(int)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def fact(int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return _fact(n)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1371600"/>
            <a:ext cx="3124199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GENERATED WRAPPER                                                                  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019799" y="1752600"/>
            <a:ext cx="2971801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static PyObject *__pyx_pf_5cyfib_cyfib(PyObject *__pyx_self, int __pyx_v_n)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int __pyx_v_a; int __pyx_v_b;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PyObject *__pyx_r = NULL; PyObject *__pyx_t_5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const char *__pyx_filename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for (__pyx_t_1=0; __pyx_t_1&lt;__pyx_t_2; __pyx_t_1+=1)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  __pyx_v_i = __pyx_t_1;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  __pyx_t_3 = (__pyx_v_a + __pyx_v_b);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  __pyx_t_4 = __pyx_v_a;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  __pyx_v_a = __pyx_t_3;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  __pyx_v_b = __pyx_t_4;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Right Arrow 11"/>
          <p:cNvSpPr/>
          <p:nvPr/>
        </p:nvSpPr>
        <p:spPr bwMode="auto">
          <a:xfrm rot="2286123">
            <a:off x="1438748" y="3425691"/>
            <a:ext cx="914400" cy="533400"/>
          </a:xfrm>
          <a:prstGeom prst="rightArrow">
            <a:avLst>
              <a:gd name="adj1" fmla="val 50000"/>
              <a:gd name="adj2" fmla="val 47711"/>
            </a:avLst>
          </a:prstGeom>
          <a:solidFill>
            <a:schemeClr val="accent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9288519">
            <a:off x="5248201" y="3655718"/>
            <a:ext cx="914400" cy="533400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195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Cython + IPython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23A3BD-A999-4378-97E7-C6A7F495E9F3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2133600"/>
            <a:ext cx="8686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IPYTHON / IPYTHON NOTEBOOK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" y="2895600"/>
            <a:ext cx="5334002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In [10]: %load_ext cythonmagic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In [11]: %%cython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def cyfib(int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cdef int a, b,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a, b = 0, 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return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In [12]: cyfib(10)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Out[12]: 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>
                <a:solidFill>
                  <a:srgbClr val="000000"/>
                </a:solidFill>
              </a:rPr>
              <a:t>IPython provides cython magic commands, the most useful of which is </a:t>
            </a:r>
            <a:r>
              <a:rPr lang="en-US" sz="2000" b="1" i="0">
                <a:solidFill>
                  <a:srgbClr val="000000"/>
                </a:solidFill>
                <a:latin typeface="Courier"/>
                <a:cs typeface="Courier"/>
              </a:rPr>
              <a:t>%%cython</a:t>
            </a:r>
            <a:r>
              <a:rPr lang="en-US" sz="2000" i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8" name="Picture 7" descr="Screen Shot 2013-06-20 at 4.2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0800"/>
            <a:ext cx="4397440" cy="38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1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12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pyx files</a:t>
            </a:r>
          </a:p>
        </p:txBody>
      </p:sp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1295400" y="1524000"/>
            <a:ext cx="1933575" cy="1392689"/>
          </a:xfrm>
          <a:prstGeom prst="rect">
            <a:avLst/>
          </a:prstGeom>
          <a:solidFill>
            <a:srgbClr val="E7ECF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i="0">
                <a:solidFill>
                  <a:srgbClr val="000000"/>
                </a:solidFill>
              </a:rPr>
              <a:t>Cython source file</a:t>
            </a:r>
          </a:p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fib.pyx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5638800" y="1752600"/>
            <a:ext cx="2590800" cy="1023357"/>
          </a:xfrm>
          <a:prstGeom prst="rect">
            <a:avLst/>
          </a:prstGeom>
          <a:solidFill>
            <a:srgbClr val="E7ECF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i="0">
                <a:solidFill>
                  <a:srgbClr val="000000"/>
                </a:solidFill>
              </a:rPr>
              <a:t>C Extension File</a:t>
            </a:r>
          </a:p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fib.c</a:t>
            </a:r>
          </a:p>
        </p:txBody>
      </p:sp>
      <p:sp>
        <p:nvSpPr>
          <p:cNvPr id="399364" name="Line 4"/>
          <p:cNvSpPr>
            <a:spLocks noChangeShapeType="1"/>
          </p:cNvSpPr>
          <p:nvPr/>
        </p:nvSpPr>
        <p:spPr bwMode="auto">
          <a:xfrm>
            <a:off x="4038600" y="2133600"/>
            <a:ext cx="1135063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3886200" y="2286000"/>
            <a:ext cx="1295400" cy="461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0000"/>
                </a:solidFill>
                <a:latin typeface="Courier New" pitchFamily="49" charset="0"/>
              </a:rPr>
              <a:t>cython</a:t>
            </a:r>
          </a:p>
        </p:txBody>
      </p:sp>
      <p:sp>
        <p:nvSpPr>
          <p:cNvPr id="399366" name="Line 6"/>
          <p:cNvSpPr>
            <a:spLocks noChangeShapeType="1"/>
          </p:cNvSpPr>
          <p:nvPr/>
        </p:nvSpPr>
        <p:spPr bwMode="auto">
          <a:xfrm>
            <a:off x="6935788" y="2971800"/>
            <a:ext cx="0" cy="1295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7010400" y="3276600"/>
            <a:ext cx="16144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0000"/>
                </a:solidFill>
                <a:latin typeface="Courier New" pitchFamily="49" charset="0"/>
              </a:rPr>
              <a:t>compile</a:t>
            </a:r>
          </a:p>
        </p:txBody>
      </p:sp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763588" y="5410200"/>
            <a:ext cx="836612" cy="989013"/>
            <a:chOff x="481" y="3408"/>
            <a:chExt cx="527" cy="623"/>
          </a:xfrm>
        </p:grpSpPr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481" y="3408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Rectangle 10"/>
            <p:cNvSpPr>
              <a:spLocks noChangeArrowheads="1"/>
            </p:cNvSpPr>
            <p:nvPr/>
          </p:nvSpPr>
          <p:spPr bwMode="auto">
            <a:xfrm>
              <a:off x="577" y="3504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1" name="Rectangle 11"/>
            <p:cNvSpPr>
              <a:spLocks noChangeArrowheads="1"/>
            </p:cNvSpPr>
            <p:nvPr/>
          </p:nvSpPr>
          <p:spPr bwMode="auto">
            <a:xfrm>
              <a:off x="673" y="3600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2" name="Rectangle 12"/>
            <p:cNvSpPr>
              <a:spLocks noChangeArrowheads="1"/>
            </p:cNvSpPr>
            <p:nvPr/>
          </p:nvSpPr>
          <p:spPr bwMode="auto">
            <a:xfrm>
              <a:off x="769" y="3696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373" name="Group 13"/>
          <p:cNvGrpSpPr>
            <a:grpSpLocks/>
          </p:cNvGrpSpPr>
          <p:nvPr/>
        </p:nvGrpSpPr>
        <p:grpSpPr bwMode="auto">
          <a:xfrm>
            <a:off x="2743200" y="5410200"/>
            <a:ext cx="836613" cy="989013"/>
            <a:chOff x="1728" y="3408"/>
            <a:chExt cx="527" cy="623"/>
          </a:xfrm>
        </p:grpSpPr>
        <p:sp>
          <p:nvSpPr>
            <p:cNvPr id="399374" name="Rectangle 14"/>
            <p:cNvSpPr>
              <a:spLocks noChangeArrowheads="1"/>
            </p:cNvSpPr>
            <p:nvPr/>
          </p:nvSpPr>
          <p:spPr bwMode="auto">
            <a:xfrm>
              <a:off x="1728" y="3408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5" name="Rectangle 15"/>
            <p:cNvSpPr>
              <a:spLocks noChangeArrowheads="1"/>
            </p:cNvSpPr>
            <p:nvPr/>
          </p:nvSpPr>
          <p:spPr bwMode="auto">
            <a:xfrm>
              <a:off x="1824" y="3504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6" name="Rectangle 16"/>
            <p:cNvSpPr>
              <a:spLocks noChangeArrowheads="1"/>
            </p:cNvSpPr>
            <p:nvPr/>
          </p:nvSpPr>
          <p:spPr bwMode="auto">
            <a:xfrm>
              <a:off x="1920" y="3600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7" name="Rectangle 17"/>
            <p:cNvSpPr>
              <a:spLocks noChangeArrowheads="1"/>
            </p:cNvSpPr>
            <p:nvPr/>
          </p:nvSpPr>
          <p:spPr bwMode="auto">
            <a:xfrm>
              <a:off x="2016" y="3696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78" name="Rectangle 18"/>
          <p:cNvSpPr>
            <a:spLocks noChangeArrowheads="1"/>
          </p:cNvSpPr>
          <p:nvPr/>
        </p:nvSpPr>
        <p:spPr bwMode="auto">
          <a:xfrm>
            <a:off x="838200" y="4343400"/>
            <a:ext cx="3732512" cy="461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0000"/>
                </a:solidFill>
                <a:latin typeface="Times New Roman" pitchFamily="18" charset="0"/>
              </a:rPr>
              <a:t>Library Files (if wrapping)</a:t>
            </a:r>
          </a:p>
        </p:txBody>
      </p:sp>
      <p:sp>
        <p:nvSpPr>
          <p:cNvPr id="399379" name="Rectangle 19"/>
          <p:cNvSpPr>
            <a:spLocks noChangeArrowheads="1"/>
          </p:cNvSpPr>
          <p:nvPr/>
        </p:nvSpPr>
        <p:spPr bwMode="auto">
          <a:xfrm>
            <a:off x="228600" y="4876800"/>
            <a:ext cx="18303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*.h files</a:t>
            </a:r>
          </a:p>
        </p:txBody>
      </p:sp>
      <p:sp>
        <p:nvSpPr>
          <p:cNvPr id="399380" name="Rectangle 20"/>
          <p:cNvSpPr>
            <a:spLocks noChangeArrowheads="1"/>
          </p:cNvSpPr>
          <p:nvPr/>
        </p:nvSpPr>
        <p:spPr bwMode="auto">
          <a:xfrm>
            <a:off x="2133600" y="4876800"/>
            <a:ext cx="18303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*.c files</a:t>
            </a:r>
          </a:p>
        </p:txBody>
      </p:sp>
      <p:sp>
        <p:nvSpPr>
          <p:cNvPr id="399381" name="Line 21"/>
          <p:cNvSpPr>
            <a:spLocks noChangeShapeType="1"/>
          </p:cNvSpPr>
          <p:nvPr/>
        </p:nvSpPr>
        <p:spPr bwMode="auto">
          <a:xfrm>
            <a:off x="4114800" y="5334000"/>
            <a:ext cx="9906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382" name="Text Box 22"/>
          <p:cNvSpPr txBox="1">
            <a:spLocks noChangeArrowheads="1"/>
          </p:cNvSpPr>
          <p:nvPr/>
        </p:nvSpPr>
        <p:spPr bwMode="auto">
          <a:xfrm>
            <a:off x="3871913" y="5486400"/>
            <a:ext cx="16144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0000"/>
                </a:solidFill>
                <a:latin typeface="Courier New" pitchFamily="49" charset="0"/>
              </a:rPr>
              <a:t>compile</a:t>
            </a:r>
          </a:p>
        </p:txBody>
      </p: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1488145" y="2989263"/>
            <a:ext cx="1613167" cy="36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i="0">
                <a:solidFill>
                  <a:srgbClr val="000000"/>
                </a:solidFill>
              </a:rPr>
              <a:t>You write this.</a:t>
            </a:r>
          </a:p>
        </p:txBody>
      </p:sp>
      <p:sp>
        <p:nvSpPr>
          <p:cNvPr id="399384" name="Text Box 24"/>
          <p:cNvSpPr txBox="1">
            <a:spLocks noChangeArrowheads="1"/>
          </p:cNvSpPr>
          <p:nvPr/>
        </p:nvSpPr>
        <p:spPr bwMode="auto">
          <a:xfrm>
            <a:off x="5543550" y="4657725"/>
            <a:ext cx="2603500" cy="1390650"/>
          </a:xfrm>
          <a:prstGeom prst="rect">
            <a:avLst/>
          </a:prstGeom>
          <a:solidFill>
            <a:srgbClr val="E7ECF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i="0">
                <a:solidFill>
                  <a:srgbClr val="000000"/>
                </a:solidFill>
              </a:rPr>
              <a:t>Python Extension Module</a:t>
            </a:r>
          </a:p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</a:rPr>
              <a:t>fib.so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681055" y="1295400"/>
            <a:ext cx="2443059" cy="36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i="0">
                <a:solidFill>
                  <a:srgbClr val="000000"/>
                </a:solidFill>
              </a:rPr>
              <a:t>cython generates this.</a:t>
            </a:r>
          </a:p>
        </p:txBody>
      </p:sp>
    </p:spTree>
    <p:extLst>
      <p:ext uri="{BB962C8B-B14F-4D97-AF65-F5344CB8AC3E}">
        <p14:creationId xmlns:p14="http://schemas.microsoft.com/office/powerpoint/2010/main" val="4283464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13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Compiling with </a:t>
            </a:r>
            <a:r>
              <a:rPr lang="en-US" b="1">
                <a:latin typeface="Courier New"/>
                <a:cs typeface="Courier New"/>
              </a:rPr>
              <a:t>distutils</a:t>
            </a: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0" y="3276600"/>
            <a:ext cx="8534400" cy="3170238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# Cython has its own "extension builder" module that knows how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# to build cython files into python modules.</a:t>
            </a: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from distutils.core import setup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from distutils.extension import Extension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from Cython.Distutils import build_ext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ext = Extension(”fib", sources=[”fib.pyx"])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setup(ext_modules=[ext],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      cmdclass={'build_ext': build_ext})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41313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FIB.PYX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66713" y="1844675"/>
            <a:ext cx="8534400" cy="922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Define a function. Include type information for the argument.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338138" y="2770188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SETUP.PY</a:t>
            </a:r>
          </a:p>
        </p:txBody>
      </p:sp>
    </p:spTree>
    <p:extLst>
      <p:ext uri="{BB962C8B-B14F-4D97-AF65-F5344CB8AC3E}">
        <p14:creationId xmlns:p14="http://schemas.microsoft.com/office/powerpoint/2010/main" val="24234698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20CAD1-7266-40D1-B27B-B0BB144AFC22}" type="slidenum">
              <a:rPr lang="en-US"/>
              <a:pPr/>
              <a:t>14</a:t>
            </a:fld>
            <a:endParaRPr lang="en-US"/>
          </a:p>
        </p:txBody>
      </p:sp>
      <p:sp>
        <p:nvSpPr>
          <p:cNvPr id="410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82563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Compiling an extension module</a:t>
            </a:r>
          </a:p>
        </p:txBody>
      </p:sp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279400" y="1739900"/>
            <a:ext cx="8796338" cy="45264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# Mac / Linux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$ python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setup_fib.py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build_ext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–-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inplace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Windows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$ python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setup_fib.py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build_ext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–-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inplace –c mingw32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$ python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 import fib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fib.fib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Traceback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(most recent call last):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 File "&lt;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stdin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&gt;", line 1, in ?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TypeError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function takes exactly 1 argument (0 given)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fib.fib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dsa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")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Traceback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(most recent call last):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 File "&lt;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stdin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&gt;", line 1, in ?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TypeError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an integer is required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fib.fib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(3)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000000"/>
                </a:solidFill>
                <a:latin typeface="Courier New" pitchFamily="49" charset="0"/>
              </a:rPr>
              <a:t>2</a:t>
            </a:r>
            <a:endParaRPr lang="en-US" sz="1600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301625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FIB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20CAD1-7266-40D1-B27B-B0BB144AFC22}" type="slidenum">
              <a:rPr lang="en-US"/>
              <a:pPr/>
              <a:t>15</a:t>
            </a:fld>
            <a:endParaRPr lang="en-US"/>
          </a:p>
        </p:txBody>
      </p:sp>
      <p:sp>
        <p:nvSpPr>
          <p:cNvPr id="410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82563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pyximport</a:t>
            </a:r>
          </a:p>
        </p:txBody>
      </p:sp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206375" y="4135437"/>
            <a:ext cx="8796338" cy="1571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import pyximport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pyximport.install()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hooks into Python’s import mechanism.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from fib import fib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finds fib.pyx, automatically compiles.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print fib(10)</a:t>
            </a:r>
            <a:endParaRPr lang="en-US" sz="1600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228600" y="37338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RUN_FIB.PY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295400"/>
            <a:ext cx="8610600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0000"/>
                </a:solidFill>
                <a:latin typeface="Courier"/>
                <a:cs typeface="Courier"/>
              </a:rPr>
              <a:t>pyximport</a:t>
            </a:r>
            <a:r>
              <a:rPr lang="en-US" sz="2000" i="0">
                <a:solidFill>
                  <a:srgbClr val="000000"/>
                </a:solidFill>
              </a:rPr>
              <a:t>: import a Cython source file as if it is a pure Python module.</a:t>
            </a:r>
          </a:p>
          <a:p>
            <a:pPr marL="342900" indent="-342900">
              <a:buFont typeface="Arial"/>
              <a:buChar char="•"/>
            </a:pPr>
            <a:endParaRPr lang="en-US" sz="2000" i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rgbClr val="000000"/>
                </a:solidFill>
              </a:rPr>
              <a:t>Detects changes in Cython file, recompiles if necessary, loads cached module if not.  </a:t>
            </a: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rgbClr val="000000"/>
                </a:solidFill>
              </a:rPr>
              <a:t>Great for simple cases.  </a:t>
            </a:r>
          </a:p>
        </p:txBody>
      </p:sp>
    </p:spTree>
    <p:extLst>
      <p:ext uri="{BB962C8B-B14F-4D97-AF65-F5344CB8AC3E}">
        <p14:creationId xmlns:p14="http://schemas.microsoft.com/office/powerpoint/2010/main" val="40304466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16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cdef</a:t>
            </a:r>
            <a:r>
              <a:rPr lang="en-US">
                <a:latin typeface="Arial" charset="0"/>
              </a:rPr>
              <a:t>: declare C-level object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1524000"/>
            <a:ext cx="32766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LOCAL VARIABLES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599" y="1905000"/>
            <a:ext cx="28702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int a, b,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48200" y="1524000"/>
            <a:ext cx="35814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FUNCTIONS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48198" y="1905000"/>
            <a:ext cx="3581402" cy="220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float 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distance(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*x,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               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*y,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		  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		int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		float d = 0.0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d += (x[i] – y[i])**2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return d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3505200"/>
            <a:ext cx="3352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EXTENSION TYPES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398" y="3886200"/>
            <a:ext cx="3352802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class 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Particle(object):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float psn[3], vel[3]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	cdef int id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24400" y="4267200"/>
            <a:ext cx="39139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>
                <a:solidFill>
                  <a:schemeClr val="tx1"/>
                </a:solidFill>
              </a:rPr>
              <a:t>Typed function arguments are declared without </a:t>
            </a:r>
            <a:r>
              <a:rPr lang="en-US" sz="1600" b="1" i="0">
                <a:solidFill>
                  <a:schemeClr val="tx1"/>
                </a:solidFill>
                <a:latin typeface="Courier"/>
                <a:cs typeface="Courier"/>
              </a:rPr>
              <a:t>cdef</a:t>
            </a:r>
            <a:r>
              <a:rPr lang="en-US" sz="1600" i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292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17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def, cdef, cpdef</a:t>
            </a:r>
            <a:endParaRPr lang="en-US"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8600" y="2438400"/>
            <a:ext cx="85344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CDEF FUNCTIONS: FAST, LOCAL TO CURRENT FILE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8598" y="2819400"/>
            <a:ext cx="548640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float 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distance(float *x, float *y, int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cdef: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int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float d = 0.0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d += (x[i] – y[i])**2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return 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8600" y="1295400"/>
            <a:ext cx="85344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DEF FUNCTIONS: AVAILABLE TO PYTHON + CYTHON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8598" y="1676400"/>
            <a:ext cx="5486402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def distance(x, y):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return np.sum((x-y)**2)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4648200"/>
            <a:ext cx="85344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CPDEF FUNCTIONS: LOCALLY C, EXTERNALLY PYTHON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28598" y="5029200"/>
            <a:ext cx="5486402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cpdef float </a:t>
            </a: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distance(float[:] x, float[:] y):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cdef int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cdef int n = x.shape[0]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cdef float d = 0.0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	d += (x[i] – y[i])**2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return d</a:t>
            </a:r>
          </a:p>
        </p:txBody>
      </p:sp>
    </p:spTree>
    <p:extLst>
      <p:ext uri="{BB962C8B-B14F-4D97-AF65-F5344CB8AC3E}">
        <p14:creationId xmlns:p14="http://schemas.microsoft.com/office/powerpoint/2010/main" val="15395094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18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err="1" smtClean="0">
                <a:latin typeface="Courier"/>
                <a:cs typeface="Courier"/>
              </a:rPr>
              <a:t>cimport</a:t>
            </a:r>
            <a:r>
              <a:rPr lang="en-US" dirty="0" err="1" smtClean="0">
                <a:latin typeface="Arial" charset="0"/>
              </a:rPr>
              <a:t>: access C stdlib functions</a:t>
            </a:r>
            <a:endParaRPr lang="en-US" dirty="0">
              <a:latin typeface="Arial" charset="0"/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28600" y="1295400"/>
            <a:ext cx="8763000" cy="362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chemeClr val="accent2"/>
                </a:solidFill>
                <a:latin typeface="Courier New" pitchFamily="49" charset="0"/>
              </a:rPr>
              <a:t># uses Python’s sin implementation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chemeClr val="accent2"/>
                </a:solidFill>
                <a:latin typeface="Courier New" pitchFamily="49" charset="0"/>
              </a:rPr>
              <a:t># Incurs Python overhead when calling</a:t>
            </a:r>
            <a:endParaRPr lang="en-US" sz="20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</a:rPr>
              <a:t>from math import sin as pysin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chemeClr val="accent2"/>
                </a:solidFill>
                <a:latin typeface="Courier New" pitchFamily="49" charset="0"/>
              </a:rPr>
              <a:t># NumPy’s sin ufunc: fast for arrays, slower for scalars</a:t>
            </a:r>
            <a:endParaRPr lang="en-US" sz="20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</a:rPr>
              <a:t>from numpy import sin as npsin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chemeClr val="accent2"/>
                </a:solidFill>
                <a:latin typeface="Courier New" pitchFamily="49" charset="0"/>
              </a:rPr>
              <a:t># uses C stdlib’s sin from math.h: no Python overhead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</a:rPr>
              <a:t>from libc.math </a:t>
            </a:r>
            <a:r>
              <a:rPr lang="en-US" sz="2000" b="1" i="0" dirty="0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</a:rPr>
              <a:t> sin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>
                <a:solidFill>
                  <a:srgbClr val="000099"/>
                </a:solidFill>
                <a:latin typeface="Courier New" pitchFamily="49" charset="0"/>
              </a:rPr>
              <a:t># other headers are supported</a:t>
            </a:r>
            <a:endParaRPr lang="en-US" sz="20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>
                <a:solidFill>
                  <a:srgbClr val="000000"/>
                </a:solidFill>
                <a:latin typeface="Courier New" pitchFamily="49" charset="0"/>
              </a:rPr>
              <a:t>from libc.stdlib </a:t>
            </a:r>
            <a:r>
              <a:rPr lang="en-US" sz="20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2000" b="1" i="0" dirty="0" err="1">
                <a:solidFill>
                  <a:srgbClr val="000000"/>
                </a:solidFill>
                <a:latin typeface="Courier New" pitchFamily="49" charset="0"/>
              </a:rPr>
              <a:t> malloc, free </a:t>
            </a:r>
          </a:p>
        </p:txBody>
      </p:sp>
    </p:spTree>
    <p:extLst>
      <p:ext uri="{BB962C8B-B14F-4D97-AF65-F5344CB8AC3E}">
        <p14:creationId xmlns:p14="http://schemas.microsoft.com/office/powerpoint/2010/main" val="2009875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19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cimport</a:t>
            </a:r>
            <a:r>
              <a:rPr lang="en-US">
                <a:latin typeface="Arial" charset="0"/>
              </a:rPr>
              <a:t> and </a:t>
            </a:r>
            <a:r>
              <a:rPr lang="en-US" b="1">
                <a:latin typeface="Courier"/>
                <a:cs typeface="Courier"/>
              </a:rPr>
              <a:t>pxd</a:t>
            </a:r>
            <a:r>
              <a:rPr lang="en-US">
                <a:latin typeface="Arial" charset="0"/>
              </a:rPr>
              <a:t> files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2"/>
            <a:ext cx="8229600" cy="384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95400"/>
            <a:ext cx="843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>
                <a:solidFill>
                  <a:schemeClr val="tx1"/>
                </a:solidFill>
              </a:rPr>
              <a:t>To reuse Cython code in multiple files, create a 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pxd</a:t>
            </a:r>
            <a:r>
              <a:rPr lang="en-US" sz="2000" i="0">
                <a:solidFill>
                  <a:schemeClr val="tx1"/>
                </a:solidFill>
              </a:rPr>
              <a:t> file of declarations for a corresponding 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pyx</a:t>
            </a:r>
            <a:r>
              <a:rPr lang="en-US" sz="2000" i="0">
                <a:solidFill>
                  <a:schemeClr val="tx1"/>
                </a:solidFill>
              </a:rPr>
              <a:t> file and 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cimport</a:t>
            </a:r>
            <a:r>
              <a:rPr lang="en-US" sz="2000" i="0">
                <a:solidFill>
                  <a:schemeClr val="tx1"/>
                </a:solidFill>
              </a:rPr>
              <a:t> it elsewhere.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" y="2057400"/>
            <a:ext cx="41910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FIB.PXD – LIKE C HEADER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2514600"/>
            <a:ext cx="419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cdef int fib(int n)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24400" y="2057400"/>
            <a:ext cx="41910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USES_FIB.PYX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2590800"/>
            <a:ext cx="4114800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chemeClr val="accent2"/>
                </a:solidFill>
                <a:latin typeface="Courier New" pitchFamily="49" charset="0"/>
              </a:rPr>
              <a:t># Access fib() in fib.pyx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from fib </a:t>
            </a:r>
            <a:r>
              <a:rPr lang="en-US" sz="14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 fib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def uses_fib(int n):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    print "calling fib(%d)" % n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    res = fib(n)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    print "fib(%d) = %d" % (n, res)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    return res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5756" y="51816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PXD FILES PROVIDED WITH CYTHON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756" y="5589938"/>
            <a:ext cx="838200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from libc.stdlib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malloc, free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 std library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numpy as cnp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numpy C-API</a:t>
            </a: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from libcpp.vector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vector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C++ std::vector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200" y="2895600"/>
            <a:ext cx="41910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FIB.PYX – LIKE C IMPL.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" y="3352800"/>
            <a:ext cx="4191000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cdef int fib(int n):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    cdef int a, b, i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    a, b = 1, 1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    return 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2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by example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                                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a,b = 0,1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return a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244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/ C++                                                                                              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49800" y="1801811"/>
            <a:ext cx="4318000" cy="23129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int fib(int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int tmp, i, a=0, b=1;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tmp = a; a += b; b =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6A49898-32C4-4E64-ACAE-F5C518DFFB8C}" type="slidenum">
              <a:rPr lang="en-US"/>
              <a:pPr/>
              <a:t>20</a:t>
            </a:fld>
            <a:endParaRPr lang="en-US"/>
          </a:p>
        </p:txBody>
      </p:sp>
      <p:sp>
        <p:nvSpPr>
          <p:cNvPr id="4136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8667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Wrapping external C functions</a:t>
            </a: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739900"/>
            <a:ext cx="8426450" cy="26924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# First, "include" the header file you need.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cdef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extern from "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string.h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":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# Describe the interface for the functions used.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 err="1">
                <a:latin typeface="Courier New" pitchFamily="49" charset="0"/>
              </a:rPr>
              <a:t>	 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r>
              <a:rPr lang="en-US" sz="1600" b="1" dirty="0">
                <a:latin typeface="Courier New" pitchFamily="49" charset="0"/>
              </a:rPr>
              <a:t>(char *c)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 err="1">
                <a:latin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get_len</a:t>
            </a:r>
            <a:r>
              <a:rPr lang="en-US" sz="1600" b="1" dirty="0">
                <a:latin typeface="Courier New" pitchFamily="49" charset="0"/>
              </a:rPr>
              <a:t>(char *message):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#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can now be used from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Cython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code (but not Python)…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latin typeface="Courier New" pitchFamily="49" charset="0"/>
              </a:rPr>
              <a:t>    return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r>
              <a:rPr lang="en-US" sz="1600" b="1" dirty="0">
                <a:latin typeface="Courier New" pitchFamily="49" charset="0"/>
              </a:rPr>
              <a:t>(message)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301625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LEN_EXTERN.PYX</a:t>
            </a: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381000" y="4914900"/>
            <a:ext cx="8388350" cy="1087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import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len_extern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len_extern.strlen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Traceback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(most recent call last):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AttributeError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'module' object has no attribute '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strlen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'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len_extern.get_len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woohoo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!")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00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334963" y="451485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1B50E6E-094F-4452-9843-6DCFD5F946FF}" type="slidenum">
              <a:rPr lang="en-US"/>
              <a:pPr/>
              <a:t>21</a:t>
            </a:fld>
            <a:endParaRPr lang="en-US"/>
          </a:p>
        </p:txBody>
      </p:sp>
      <p:sp>
        <p:nvSpPr>
          <p:cNvPr id="4147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6225"/>
            <a:ext cx="7772400" cy="8667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Wrapping external C structures</a:t>
            </a: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603375"/>
            <a:ext cx="8426450" cy="4338637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 err="1">
                <a:latin typeface="Courier New" pitchFamily="49" charset="0"/>
              </a:rPr>
              <a:t>cdef</a:t>
            </a:r>
            <a:r>
              <a:rPr lang="en-US" sz="1400" b="1" dirty="0">
                <a:latin typeface="Courier New" pitchFamily="49" charset="0"/>
              </a:rPr>
              <a:t> extern from "</a:t>
            </a:r>
            <a:r>
              <a:rPr lang="en-US" sz="1400" b="1" dirty="0" err="1">
                <a:latin typeface="Courier New" pitchFamily="49" charset="0"/>
              </a:rPr>
              <a:t>time.h</a:t>
            </a:r>
            <a:r>
              <a:rPr lang="en-US" sz="1400" b="1" dirty="0">
                <a:latin typeface="Courier New" pitchFamily="49" charset="0"/>
              </a:rPr>
              <a:t>":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    # Declare only what is necessary from `tm` structure.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struct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tm: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tm_mday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# Day of the month: 1-31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tm_mon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# Months *since*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january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: 0-11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tm_year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# Years since 1900</a:t>
            </a: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ctypedef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long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time_t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tm* </a:t>
            </a:r>
            <a:r>
              <a:rPr lang="en-US" sz="1400" b="1" dirty="0" err="1">
                <a:latin typeface="Courier New" pitchFamily="49" charset="0"/>
              </a:rPr>
              <a:t>localtime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*timer)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time(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*</a:t>
            </a:r>
            <a:r>
              <a:rPr lang="en-US" sz="1400" b="1" dirty="0" err="1">
                <a:latin typeface="Courier New" pitchFamily="49" charset="0"/>
              </a:rPr>
              <a:t>tloc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 err="1">
                <a:latin typeface="Courier New" pitchFamily="49" charset="0"/>
              </a:rPr>
              <a:t>def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get_date</a:t>
            </a:r>
            <a:r>
              <a:rPr lang="en-US" sz="1400" b="1" dirty="0">
                <a:latin typeface="Courier New" pitchFamily="49" charset="0"/>
              </a:rPr>
              <a:t>():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8A"/>
                </a:solidFill>
                <a:latin typeface="Courier New" pitchFamily="49" charset="0"/>
              </a:rPr>
              <a:t>""" </a:t>
            </a:r>
            <a:r>
              <a:rPr lang="en-US" sz="1400" b="1" dirty="0">
                <a:solidFill>
                  <a:srgbClr val="00008A"/>
                </a:solidFill>
                <a:latin typeface="Courier New" pitchFamily="49" charset="0"/>
              </a:rPr>
              <a:t>Return a tuple with the current day, month, and year</a:t>
            </a:r>
            <a:r>
              <a:rPr lang="en-US" sz="1400" b="1" dirty="0" smtClean="0">
                <a:solidFill>
                  <a:srgbClr val="00008A"/>
                </a:solidFill>
                <a:latin typeface="Courier New" pitchFamily="49" charset="0"/>
              </a:rPr>
              <a:t>."""</a:t>
            </a:r>
            <a:endParaRPr lang="en-US" sz="1400" b="1" dirty="0">
              <a:solidFill>
                <a:srgbClr val="00008A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cdef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t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cdef</a:t>
            </a:r>
            <a:r>
              <a:rPr lang="en-US" sz="1400" b="1" dirty="0">
                <a:latin typeface="Courier New" pitchFamily="49" charset="0"/>
              </a:rPr>
              <a:t> tm* </a:t>
            </a:r>
            <a:r>
              <a:rPr lang="en-US" sz="1400" b="1" dirty="0" err="1">
                <a:latin typeface="Courier New" pitchFamily="49" charset="0"/>
              </a:rPr>
              <a:t>ts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t = time(NULL)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ts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</a:rPr>
              <a:t>localtime</a:t>
            </a:r>
            <a:r>
              <a:rPr lang="en-US" sz="1400" b="1" dirty="0">
                <a:latin typeface="Courier New" pitchFamily="49" charset="0"/>
              </a:rPr>
              <a:t>(&amp;t)   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return </a:t>
            </a:r>
            <a:r>
              <a:rPr lang="en-US" sz="1400" b="1" dirty="0" err="1">
                <a:latin typeface="Courier New" pitchFamily="49" charset="0"/>
              </a:rPr>
              <a:t>ts.tm_mday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ts.tm_mon</a:t>
            </a:r>
            <a:r>
              <a:rPr lang="en-US" sz="1400" b="1" dirty="0" smtClean="0">
                <a:latin typeface="Courier New" pitchFamily="49" charset="0"/>
              </a:rPr>
              <a:t> + 1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ts.tm_year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314325" y="11938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TIME_EXTERN.PYX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284163" y="6281738"/>
            <a:ext cx="8426450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extern_time.get_date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400" i="0" dirty="0">
                <a:solidFill>
                  <a:srgbClr val="000000"/>
                </a:solidFill>
                <a:latin typeface="Courier New" pitchFamily="49" charset="0"/>
              </a:rPr>
              <a:t>8</a:t>
            </a:r>
            <a:r>
              <a:rPr lang="en-US" sz="1400" i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400" i="0" dirty="0">
                <a:solidFill>
                  <a:srgbClr val="000000"/>
                </a:solidFill>
                <a:latin typeface="Courier New" pitchFamily="49" charset="0"/>
              </a:rPr>
              <a:t>4</a:t>
            </a:r>
            <a:r>
              <a:rPr lang="en-US" sz="1400" i="0" dirty="0" smtClean="0">
                <a:solidFill>
                  <a:srgbClr val="000000"/>
                </a:solidFill>
                <a:latin typeface="Courier New" pitchFamily="49" charset="0"/>
              </a:rPr>
              <a:t>, 2011)</a:t>
            </a:r>
            <a:endParaRPr lang="en-US" sz="1400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258763" y="5862409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22</a:t>
            </a:fld>
            <a:endParaRPr lang="en-US"/>
          </a:p>
        </p:txBody>
      </p:sp>
      <p:sp>
        <p:nvSpPr>
          <p:cNvPr id="415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Python classes, extension types</a:t>
            </a:r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146703" y="1638766"/>
            <a:ext cx="8997298" cy="51430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Particle(object): 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  <a:sym typeface="Wingdings"/>
              </a:rPr>
              <a:t>Inherits from object; can use multiple inh.</a:t>
            </a:r>
            <a:endParaRPr lang="en-US" sz="1600" b="1" i="0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def __init__(self, m, p, v):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attributes stored in instance __dict__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self.m = float(m)  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creating / updating attribute allowed anywhere.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	self.vel = np.asarray(v)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All attributes are Python objects.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	self.pos = np.asarray(p)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def apply_impulse(self, f, t):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can be defined in or out of class.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newv = self.vel + t / self.m * f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self.pos = (newv + self.vel) * t / 2.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self.vel = newv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def speed(self):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...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37130"/>
            <a:ext cx="8740123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/ CYTHON PARTICLE CLASS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23</a:t>
            </a:fld>
            <a:endParaRPr lang="en-US"/>
          </a:p>
        </p:txBody>
      </p:sp>
      <p:sp>
        <p:nvSpPr>
          <p:cNvPr id="415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Python classes, extension types</a:t>
            </a:r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146703" y="1638766"/>
            <a:ext cx="8997298" cy="51430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cdef class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Particle:       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Creates a new type, like list, int, dict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cdef float *vel, *pos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     # attributes stored in instance’s struct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  cdef public float m       # expose variable to Python.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def __cinit__(self, float m, p, v):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allocate C-level data,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self.m = m                       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called before __init__()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self.vel = malloc(3*sizeof(float))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self.pos = malloc(3*sizeof(float))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check if vel or pos are NULL...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for i in range(3):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	self.vel[i] = v[i]; self.pos[i] = p[i]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cpdef apply_impulse(self, f, t):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methods can be def, cdef, or cpdef.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def __dealloc__(self):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deallocate C arrays, called when gc’d.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if self.vel: free(self.vel)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if self.pos: free(self.pos)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37130"/>
            <a:ext cx="8740123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PARTICLE EXTENSION TYPE IN CYTHON</a:t>
            </a:r>
          </a:p>
        </p:txBody>
      </p:sp>
    </p:spTree>
    <p:extLst>
      <p:ext uri="{BB962C8B-B14F-4D97-AF65-F5344CB8AC3E}">
        <p14:creationId xmlns:p14="http://schemas.microsoft.com/office/powerpoint/2010/main" val="6942141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24</a:t>
            </a:fld>
            <a:endParaRPr lang="en-US"/>
          </a:p>
        </p:txBody>
      </p:sp>
      <p:sp>
        <p:nvSpPr>
          <p:cNvPr id="415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Python classes, extension types</a:t>
            </a:r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146702" y="1676400"/>
            <a:ext cx="4120498" cy="5029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vec = arange(3.)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 = Particle(1.0, vec, vec)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access attributes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print p.vel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array([0., 1., 2.]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p.apply_impulse(vec, 1.0)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p.vel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array([0., 2., 4.])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set new attributes.</a:t>
            </a:r>
            <a:endParaRPr lang="en-US" sz="1600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p.charge = 4.0</a:t>
            </a:r>
            <a:endParaRPr lang="en-US" sz="1600" b="1" i="0" dirty="0" err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52401" y="1219200"/>
            <a:ext cx="40386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CLASS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95801" y="1676400"/>
            <a:ext cx="46482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vec = arange(3.)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 = Particle(1.0, vec, vec)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attributes are private by default</a:t>
            </a: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print p.vel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AttributeError: 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But can access if readonly/public.</a:t>
            </a:r>
            <a:endParaRPr lang="en-US" sz="1600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print p.m</a:t>
            </a:r>
            <a:endParaRPr lang="en-US" sz="1600" b="1" i="0" dirty="0" err="1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1.0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call def or cpdef methods.</a:t>
            </a:r>
            <a:endParaRPr lang="en-US" sz="1600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p.apply_impulse(vec, 1.0)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Cannot set new attributes.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p.charge = 4.0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AttributeError: ...</a:t>
            </a:r>
            <a:endParaRPr lang="en-US" sz="1600" i="0" dirty="0" err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19600" y="1219200"/>
            <a:ext cx="46482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EXTENSION TYPE</a:t>
            </a:r>
          </a:p>
        </p:txBody>
      </p:sp>
    </p:spTree>
    <p:extLst>
      <p:ext uri="{BB962C8B-B14F-4D97-AF65-F5344CB8AC3E}">
        <p14:creationId xmlns:p14="http://schemas.microsoft.com/office/powerpoint/2010/main" val="27096865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752600"/>
            <a:ext cx="87630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class Particle {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public: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Particle(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float m, float c, float *p, float *v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~Particle();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float getMass();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setMass(float m);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float getCharge();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const float *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getVel();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       const float *getPos();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applyImpulse(float *f, float t);</a:t>
            </a:r>
            <a:endParaRPr lang="en-US" sz="1600" b="1" i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2087" y="13716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>
                <a:solidFill>
                  <a:srgbClr val="FFFFFF"/>
                </a:solidFill>
                <a:cs typeface="Courier New" pitchFamily="49" charset="0"/>
              </a:rPr>
              <a:t>PARTICLE</a:t>
            </a: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_EXTERN.H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Wrap </a:t>
            </a:r>
            <a:r>
              <a:rPr lang="en-US" dirty="0" smtClean="0">
                <a:latin typeface="+mn-lt"/>
                <a:cs typeface="Courier"/>
              </a:rPr>
              <a:t>C++ </a:t>
            </a:r>
            <a:r>
              <a:rPr lang="en-US" dirty="0" smtClean="0">
                <a:latin typeface="Arial" charset="0"/>
              </a:rPr>
              <a:t>class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369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26</a:t>
            </a:fld>
            <a:endParaRPr lang="en-US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954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PARTICLE.PYX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703" y="1752600"/>
            <a:ext cx="8997298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extern from ”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particle_extern.h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cppclass _Particle “Particle”: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_Particle(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float m, float c, float *p, float *v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float getMass()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setMass(float m)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float getCharge()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const float *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getVel()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const float *getPos()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applyImpulse(float *f, float t)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continued on next slide...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Wrap C++ class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27</a:t>
            </a:fld>
            <a:endParaRPr lang="en-US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954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PARTICLE.PYX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703" y="1752600"/>
            <a:ext cx="8997298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class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Particle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_Particle *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thisptr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ptr to C++ instance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__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cinit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__(self, m, c, float[::1] p, float[::1] v):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if p.shape[0] != 3 or v.shape[0] != 3: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    raise ValueError(“...”)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self.thisptr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= new _Particle(m, c, &amp;p[0], &amp;v[0])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__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dealloc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__(self):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del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self.thisptr</a:t>
            </a:r>
            <a:endParaRPr lang="en-US" sz="1600" b="1" i="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applyImpulse(self, float[::1] v, float t):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self.thisptr.applyImpulse(&amp;v[0], t)</a:t>
            </a:r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Wrap C++ class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680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28</a:t>
            </a:fld>
            <a:endParaRPr lang="en-US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954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PARTICLE.PYX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703" y="1752600"/>
            <a:ext cx="8997298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...continued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property mass: 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Cython-style properties.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def __get__(self):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return self.thisptr.getMass()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def __set__(self, m):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self.thisptr.setMass(m)</a:t>
            </a:r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Wrap C++ class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37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6540" y="4419600"/>
            <a:ext cx="9332260" cy="2060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5" y="1676400"/>
            <a:ext cx="8763000" cy="331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distutils.core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import setup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Cython.Distutils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import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build_ext</a:t>
            </a:r>
            <a:endParaRPr lang="en-US" sz="1600" b="1" i="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distutils.extension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import </a:t>
            </a: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Extension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sources = [‘particle.pyx’, particle_extern.cpp’]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(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ext_modules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=[Extension(”particle",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					sources=sources, 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language="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c++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)],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cmdclass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= {'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build_ext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':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build_ext</a:t>
            </a: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600" b="1" i="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" y="12192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smtClean="0">
                <a:solidFill>
                  <a:srgbClr val="FFFFFF"/>
                </a:solidFill>
                <a:cs typeface="Courier New" pitchFamily="49" charset="0"/>
              </a:rPr>
              <a:t>SETUP.PY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Classes from C++ libraries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8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3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by example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                                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a,b = 0,1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return a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244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/ C++                                                                                             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49800" y="1801811"/>
            <a:ext cx="4318000" cy="23129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int fib(int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int tmp, i, a=0, b=1;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tmp = a; a += b; b =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4267200"/>
            <a:ext cx="87630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CYTHON                                                                                        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04800" y="4724400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a,b = 0,1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</a:p>
        </p:txBody>
      </p:sp>
    </p:spTree>
    <p:extLst>
      <p:ext uri="{BB962C8B-B14F-4D97-AF65-F5344CB8AC3E}">
        <p14:creationId xmlns:p14="http://schemas.microsoft.com/office/powerpoint/2010/main" val="3596619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6540" y="4419600"/>
            <a:ext cx="9332260" cy="2060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Classes from C++ libraries</a:t>
            </a:r>
            <a:endParaRPr lang="en-US" dirty="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5529" y="1219200"/>
            <a:ext cx="8856071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FROM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702" y="1600200"/>
            <a:ext cx="89916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 = Particle(1.0, 2.0, arange(3.), arange(1., 4.))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print p.mass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access a __get__-able property.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1.0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p.mass = 5.0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assign to a __set__-able property.</a:t>
            </a:r>
            <a:endParaRPr lang="en-US" sz="1600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p.apply_impulse(arange(3.), 1.0)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del p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calls __dealloc__(), which calls C++ delete.</a:t>
            </a:r>
          </a:p>
        </p:txBody>
      </p:sp>
    </p:spTree>
    <p:extLst>
      <p:ext uri="{BB962C8B-B14F-4D97-AF65-F5344CB8AC3E}">
        <p14:creationId xmlns:p14="http://schemas.microsoft.com/office/powerpoint/2010/main" val="4195525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31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Cython, NumPy, memoryviews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2"/>
            <a:ext cx="8229600" cy="384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" y="2743200"/>
            <a:ext cx="89154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 sum(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double[::1] a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): 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a: contiguous 1D buffer of doubles.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cdef double s = 0.0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cdef int i, n = a.shape[0]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s += a[i]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return s</a:t>
            </a:r>
            <a:endParaRPr lang="en-US" sz="1600" b="1" i="0" dirty="0" err="1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670" y="45720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USE JUST LIKE NUMPY ARRAYS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70" y="4980338"/>
            <a:ext cx="83820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In[1]: from mysum import sum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In[2]: a = arange(1e6)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In[3]: %timeit sum(a)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1000 loops, best of 3: 998 us per loop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In[4]: %timeit a.sum()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1000 loops, best of 3: 991 us per loop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1219200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>
                <a:solidFill>
                  <a:schemeClr val="tx1"/>
                </a:solidFill>
                <a:latin typeface="+mn-lt"/>
              </a:rPr>
              <a:t>Typed memoryviews </a:t>
            </a:r>
            <a:r>
              <a:rPr lang="en-US" sz="2000" i="0" dirty="0" err="1">
                <a:solidFill>
                  <a:schemeClr val="tx1"/>
                </a:solidFill>
                <a:latin typeface="+mn-lt"/>
              </a:rPr>
              <a:t>allow efficient access to memory buffers (such as NumPy arrays) without any Python overhead.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" y="23622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TYPED MEMORYVIEWS</a:t>
            </a:r>
          </a:p>
        </p:txBody>
      </p:sp>
    </p:spTree>
    <p:extLst>
      <p:ext uri="{BB962C8B-B14F-4D97-AF65-F5344CB8AC3E}">
        <p14:creationId xmlns:p14="http://schemas.microsoft.com/office/powerpoint/2010/main" val="37064089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32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Cython, NumPy, memoryviews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2"/>
            <a:ext cx="8229600" cy="384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92" y="1676400"/>
            <a:ext cx="89154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int[:, :, :] mv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a 3D typed memoryview, can be assigned to...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1: a C-array: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 a[3][3][3]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2: a NumPy-array: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a = np.zeros((10,20,30), dtype=np.int32)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3: another memoryview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int[:, :, :] a = b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9054" y="12954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ACQUIRING BUFFERS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254" y="47244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USING MEMORYVIEWS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" y="5181600"/>
            <a:ext cx="89154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indexing like NumPy, but faster, at C-level.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mv[1,2,0]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  <a:sym typeface="Wingdings"/>
              </a:rPr>
              <a:t> integer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  <a:sym typeface="Wingdings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  <a:sym typeface="Wingdings"/>
              </a:rPr>
              <a:t># Slicing like NumPy, but faster.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  <a:sym typeface="Wingdings"/>
              </a:rPr>
              <a:t>mv[10] == mv[10, :, :] == mv[10,...]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  <a:sym typeface="Wingdings"/>
              </a:rPr>
              <a:t>#  a new memoryview.</a:t>
            </a:r>
            <a:endParaRPr lang="en-US" sz="1600" b="1" i="0" dirty="0" err="1">
              <a:solidFill>
                <a:srgbClr val="000099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632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33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Cython, NumPy, memoryviews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2"/>
            <a:ext cx="8229600" cy="384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92" y="1676400"/>
            <a:ext cx="8915400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uses strided lookup when indexing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[:, :, :]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strided_mv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acquire buffer from a non-contiguous np array.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strided_mv = arr[::2, 5:, ::-1]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faster than strided, but only works with C-contiguous buffers.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[:, :, ::1]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c_contig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c_contig = np.zeros((10, 20, 30), dtype=np.int)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c_contig = arr[:, :, :5]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non-contiguous, so ValueError at runtime.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faster than strided, only works with Fortran-contiguous.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[::1, :, :]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f_contig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f_contig = np.asfortranarray(arr)</a:t>
            </a:r>
            <a:endParaRPr lang="en-US" sz="1600" b="1" i="0" dirty="0" err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9054" y="12954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STRIDED AND CONTIGUOUS MEMORYVIEWS</a:t>
            </a:r>
          </a:p>
        </p:txBody>
      </p:sp>
    </p:spTree>
    <p:extLst>
      <p:ext uri="{BB962C8B-B14F-4D97-AF65-F5344CB8AC3E}">
        <p14:creationId xmlns:p14="http://schemas.microsoft.com/office/powerpoint/2010/main" val="23699247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34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latin typeface="Arial" charset="0"/>
              </a:rPr>
              <a:t>Profiling with annotations</a:t>
            </a:r>
            <a:endParaRPr lang="en-US" dirty="0">
              <a:latin typeface="Arial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228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FIB_ORIG.PYX</a:t>
            </a:r>
            <a:r>
              <a:rPr lang="en-US" sz="1800" b="1" i="0" dirty="0" smtClean="0">
                <a:solidFill>
                  <a:srgbClr val="FFFFFF"/>
                </a:solidFill>
                <a:cs typeface="Courier New" pitchFamily="49" charset="0"/>
              </a:rPr>
              <a:t>: NO CDEFS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28600" y="1676400"/>
            <a:ext cx="3429000" cy="2780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    return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$ cython –a fib_orig.pyx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$ open fib_orig.html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</a:p>
        </p:txBody>
      </p:sp>
      <p:pic>
        <p:nvPicPr>
          <p:cNvPr id="2" name="Picture 1" descr="Screen Shot 2013-06-23 at 11.01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52600"/>
            <a:ext cx="4457700" cy="2483988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19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FIB_ORIG.HTML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" y="3200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CREATE ANNOTATED SOURCE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419600" y="4343400"/>
            <a:ext cx="4495800" cy="9397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The darker the highlighting, the more lines of C code are required for the given line of Cython code.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15405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35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latin typeface="Arial" charset="0"/>
              </a:rPr>
              <a:t>Profiling with annotations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3" descr="Screen Shot 2013-06-23 at 11.0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52324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93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36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latin typeface="Arial" charset="0"/>
              </a:rPr>
              <a:t>Profiling with annotations</a:t>
            </a:r>
            <a:endParaRPr lang="en-US" dirty="0">
              <a:latin typeface="Arial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228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FIB.PYX</a:t>
            </a:r>
            <a:r>
              <a:rPr lang="en-US" sz="1800" b="1" i="0" dirty="0" smtClean="0">
                <a:solidFill>
                  <a:srgbClr val="FFFFFF"/>
                </a:solidFill>
                <a:cs typeface="Courier New" pitchFamily="49" charset="0"/>
              </a:rPr>
              <a:t>: WITH CDEFS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28600" y="1676400"/>
            <a:ext cx="3429000" cy="30285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$ cython –a fib.pyx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$ open fib.html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19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FIB.HTML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" y="35052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CREATE ANNOTATED SOURCE</a:t>
            </a:r>
          </a:p>
        </p:txBody>
      </p:sp>
      <p:pic>
        <p:nvPicPr>
          <p:cNvPr id="3" name="Picture 2" descr="Screen Shot 2013-06-23 at 11.09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28800"/>
            <a:ext cx="4365234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2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B1BA50-9126-4A69-8513-3B2BF85469A2}" type="slidenum">
              <a:rPr lang="en-US"/>
              <a:pPr/>
              <a:t>37</a:t>
            </a:fld>
            <a:endParaRPr lang="en-US"/>
          </a:p>
        </p:txBody>
      </p:sp>
      <p:sp>
        <p:nvSpPr>
          <p:cNvPr id="117760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915400" cy="1135063"/>
          </a:xfrm>
        </p:spPr>
        <p:txBody>
          <a:bodyPr lIns="50800" tIns="50800" rIns="132080" bIns="50800"/>
          <a:lstStyle/>
          <a:p>
            <a:pPr marL="39688" defTabSz="914400"/>
            <a:r>
              <a:rPr lang="en-US"/>
              <a:t>Capstone demo: compute Julia set</a:t>
            </a:r>
          </a:p>
        </p:txBody>
      </p:sp>
      <p:sp>
        <p:nvSpPr>
          <p:cNvPr id="117760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752600"/>
            <a:ext cx="8991600" cy="4953000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# julia_pure_python.py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def kernel(z, c, lim):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count = 0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while abs(z) &lt; lim: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z = z * z + c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count += 1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return count</a:t>
            </a:r>
          </a:p>
          <a:p>
            <a:pPr marL="382588" defTabSz="914400">
              <a:lnSpc>
                <a:spcPct val="80000"/>
              </a:lnSpc>
            </a:pPr>
            <a:endParaRPr lang="en-US" sz="1600" b="1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def compute_julia(cr, ci, N, bound, lim):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julia = np.empty((N, N), dtype=np.uint32)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grid_x = np.linspace(-bound, bound, N)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grid_y = grid_x * 1j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c = cr + 1j * ci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for i, x in enumerate(grid_x):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for j, y in enumerate(grid_y):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julia[i,j] = kernel(x+y, c, lim)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return julia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54" y="12954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PURE-PYTHON VERSION</a:t>
            </a:r>
          </a:p>
        </p:txBody>
      </p:sp>
      <p:pic>
        <p:nvPicPr>
          <p:cNvPr id="2" name="Picture 1" descr="Screen Shot 2013-06-23 at 8.39.4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15345" r="10088" b="15776"/>
          <a:stretch/>
        </p:blipFill>
        <p:spPr>
          <a:xfrm>
            <a:off x="5486400" y="1752600"/>
            <a:ext cx="3657600" cy="31052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2A3250-F466-4072-BB7C-C265CDBFE437}" type="slidenum">
              <a:rPr lang="en-US"/>
              <a:pPr/>
              <a:t>38</a:t>
            </a:fld>
            <a:endParaRPr lang="en-US"/>
          </a:p>
        </p:txBody>
      </p:sp>
      <p:sp>
        <p:nvSpPr>
          <p:cNvPr id="118169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Add Type Information</a:t>
            </a:r>
          </a:p>
        </p:txBody>
      </p:sp>
      <p:sp>
        <p:nvSpPr>
          <p:cNvPr id="118169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915400" cy="4724400"/>
          </a:xfrm>
        </p:spPr>
        <p:txBody>
          <a:bodyPr lIns="50800" tIns="50800" rIns="132080" bIns="50800"/>
          <a:lstStyle/>
          <a:p>
            <a:pPr marL="731838" lvl="1" defTabSz="914400"/>
            <a:endParaRPr lang="en-US" sz="2000" b="1">
              <a:latin typeface="Courier New" pitchFamily="49" charset="0"/>
            </a:endParaRP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def abs_sq(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zr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zi):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...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def kernel(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zr,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zi,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 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cr,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ci, 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 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lim,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sz="2000" b="1">
                <a:latin typeface="Courier New" pitchFamily="49" charset="0"/>
              </a:rPr>
              <a:t>cutoff):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cdef int count</a:t>
            </a:r>
          </a:p>
          <a:p>
            <a:pPr marL="731838" lvl="1" defTabSz="914400"/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    ...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def compute_julia(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cr,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ci,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</a:rPr>
              <a:t> N, 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        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bound,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lim,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sz="2000" b="1">
                <a:latin typeface="Courier New" pitchFamily="49" charset="0"/>
              </a:rPr>
              <a:t>cutoff):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...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B8C8B0F-7918-465C-B571-68CCD5C8B460}" type="slidenum">
              <a:rPr lang="en-US"/>
              <a:pPr/>
              <a:t>39</a:t>
            </a:fld>
            <a:endParaRPr lang="en-US"/>
          </a:p>
        </p:txBody>
      </p:sp>
      <p:sp>
        <p:nvSpPr>
          <p:cNvPr id="118374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Use Cython C Functions</a:t>
            </a:r>
          </a:p>
        </p:txBody>
      </p:sp>
      <p:sp>
        <p:nvSpPr>
          <p:cNvPr id="118374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764463" cy="4106863"/>
          </a:xfrm>
        </p:spPr>
        <p:txBody>
          <a:bodyPr lIns="50800" tIns="50800" rIns="132080" bIns="50800"/>
          <a:lstStyle/>
          <a:p>
            <a:pPr marL="731838" lvl="1" defTabSz="914400"/>
            <a:endParaRPr lang="en-US" sz="2400" b="1">
              <a:solidFill>
                <a:srgbClr val="FF0000"/>
              </a:solidFill>
              <a:latin typeface="Courier New" pitchFamily="49" charset="0"/>
            </a:endParaRPr>
          </a:p>
          <a:p>
            <a:pPr marL="731838" lvl="1" defTabSz="914400"/>
            <a:endParaRPr lang="en-US" sz="2400" b="1">
              <a:solidFill>
                <a:srgbClr val="FF0000"/>
              </a:solidFill>
              <a:latin typeface="Courier New" pitchFamily="49" charset="0"/>
            </a:endParaRPr>
          </a:p>
          <a:p>
            <a:pPr marL="731838" lvl="1" defTabSz="914400"/>
            <a:endParaRPr lang="en-US" sz="2400" b="1">
              <a:solidFill>
                <a:srgbClr val="FF0000"/>
              </a:solidFill>
              <a:latin typeface="Courier New" pitchFamily="49" charset="0"/>
            </a:endParaRPr>
          </a:p>
          <a:p>
            <a:pPr marL="731838" lvl="1" defTabSz="914400"/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cdef float </a:t>
            </a:r>
            <a:r>
              <a:rPr lang="en-US" sz="2400" b="1">
                <a:latin typeface="Courier New" pitchFamily="49" charset="0"/>
              </a:rPr>
              <a:t>abs_sq(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...</a:t>
            </a:r>
            <a:r>
              <a:rPr lang="en-US" sz="2400" b="1">
                <a:latin typeface="Courier New" pitchFamily="49" charset="0"/>
              </a:rPr>
              <a:t>):</a:t>
            </a:r>
          </a:p>
          <a:p>
            <a:pPr marL="731838" lvl="1" defTabSz="914400"/>
            <a:r>
              <a:rPr lang="en-US" sz="2400" b="1">
                <a:latin typeface="Courier New" pitchFamily="49" charset="0"/>
              </a:rPr>
              <a:t>    ...</a:t>
            </a:r>
          </a:p>
          <a:p>
            <a:pPr marL="731838" lvl="1" defTabSz="914400"/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cdef int</a:t>
            </a:r>
            <a:r>
              <a:rPr lang="en-US" sz="2400" b="1">
                <a:latin typeface="Courier New" pitchFamily="49" charset="0"/>
              </a:rPr>
              <a:t> kernel(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...</a:t>
            </a:r>
            <a:r>
              <a:rPr lang="en-US" sz="2400" b="1">
                <a:latin typeface="Courier New" pitchFamily="49" charset="0"/>
              </a:rPr>
              <a:t>):</a:t>
            </a:r>
          </a:p>
          <a:p>
            <a:pPr marL="731838" lvl="1" defTabSz="914400"/>
            <a:r>
              <a:rPr lang="en-US" sz="2400" b="1">
                <a:latin typeface="Courier New" pitchFamily="49" charset="0"/>
              </a:rPr>
              <a:t>    ...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4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by example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                                    1x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a,b = 0,1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244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/ C++                            70x faster                                                                  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49800" y="1801811"/>
            <a:ext cx="4318000" cy="23129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int fib(int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int tmp, i, a=0, b=1;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tmp = a; a += b; b =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4267200"/>
            <a:ext cx="87630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CYTHON                                                                                         70x faster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04800" y="4724400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a,b = 0,1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</a:p>
        </p:txBody>
      </p:sp>
    </p:spTree>
    <p:extLst>
      <p:ext uri="{BB962C8B-B14F-4D97-AF65-F5344CB8AC3E}">
        <p14:creationId xmlns:p14="http://schemas.microsoft.com/office/powerpoint/2010/main" val="28051599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22B6A5-88E7-42DE-A958-7FAF7C6BB0BD}" type="slidenum">
              <a:rPr lang="en-US"/>
              <a:pPr/>
              <a:t>40</a:t>
            </a:fld>
            <a:endParaRPr lang="en-US"/>
          </a:p>
        </p:txBody>
      </p:sp>
      <p:sp>
        <p:nvSpPr>
          <p:cNvPr id="119398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Use typed memoryviews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52400" y="1447800"/>
            <a:ext cx="8991600" cy="410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defTabSz="914400"/>
            <a:r>
              <a:rPr lang="en-US" sz="2400" b="1" i="0">
                <a:latin typeface="Courier"/>
                <a:cs typeface="Courier"/>
              </a:rPr>
              <a:t>def compute_julia(...):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</a:t>
            </a:r>
            <a:r>
              <a:rPr lang="en-US" sz="2400" b="1" i="0">
                <a:solidFill>
                  <a:srgbClr val="FF0000"/>
                </a:solidFill>
                <a:latin typeface="Courier"/>
                <a:cs typeface="Courier"/>
              </a:rPr>
              <a:t>cdef int[:,::1] julia </a:t>
            </a:r>
            <a:r>
              <a:rPr lang="en-US" sz="2400" b="1" i="0">
                <a:solidFill>
                  <a:srgbClr val="000099"/>
                </a:solidFill>
                <a:latin typeface="Courier"/>
                <a:cs typeface="Courier"/>
              </a:rPr>
              <a:t># 2D, C-contiguous.</a:t>
            </a:r>
          </a:p>
          <a:p>
            <a:pPr marL="382588" defTabSz="914400"/>
            <a:r>
              <a:rPr lang="en-US" sz="2400" b="1" i="0">
                <a:solidFill>
                  <a:srgbClr val="FF0000"/>
                </a:solidFill>
                <a:latin typeface="Courier"/>
                <a:cs typeface="Courier"/>
              </a:rPr>
              <a:t>  cdef float[::1] grid  </a:t>
            </a:r>
            <a:r>
              <a:rPr lang="en-US" sz="2400" b="1" i="0">
                <a:solidFill>
                  <a:schemeClr val="accent2"/>
                </a:solidFill>
                <a:latin typeface="Courier"/>
                <a:cs typeface="Courier"/>
              </a:rPr>
              <a:t># 1D, C-contiguous.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...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julia = empty((N,N), dtype=int32)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grid = array(linspace(...), dtype=float32)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</a:t>
            </a:r>
            <a:r>
              <a:rPr lang="en-US" sz="2400" b="1" i="0">
                <a:solidFill>
                  <a:srgbClr val="000099"/>
                </a:solidFill>
                <a:latin typeface="Courier"/>
                <a:cs typeface="Courier"/>
              </a:rPr>
              <a:t># all array accesses and assignments faster.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527FE0B-AA36-4C6E-89CF-CD6636EE82E2}" type="slidenum">
              <a:rPr lang="en-US"/>
              <a:pPr/>
              <a:t>41</a:t>
            </a:fld>
            <a:endParaRPr lang="en-US"/>
          </a:p>
        </p:txBody>
      </p:sp>
      <p:sp>
        <p:nvSpPr>
          <p:cNvPr id="119603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 dirty="0" smtClean="0"/>
              <a:t>Add Cython directives</a:t>
            </a:r>
            <a:endParaRPr lang="en-US" dirty="0"/>
          </a:p>
        </p:txBody>
      </p:sp>
      <p:sp>
        <p:nvSpPr>
          <p:cNvPr id="11960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29600" cy="5257800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cimport cython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...</a:t>
            </a:r>
          </a:p>
          <a:p>
            <a:pPr marL="382588" defTabSz="914400">
              <a:lnSpc>
                <a:spcPct val="80000"/>
              </a:lnSpc>
            </a:pPr>
            <a:endParaRPr lang="en-US" sz="2400" b="1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# don’t check for out-of-bounds indexing.</a:t>
            </a:r>
            <a:endParaRPr lang="en-US" sz="2400" b="1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@cython.boundscheck(False)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</a:rPr>
              <a:t># assume no negative indexing.</a:t>
            </a: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@cython.wraparound(False)</a:t>
            </a:r>
            <a:endParaRPr lang="en-US" sz="2400" b="1">
              <a:solidFill>
                <a:srgbClr val="000099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def compute_julia(...):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    ...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22B6A5-88E7-42DE-A958-7FAF7C6BB0BD}" type="slidenum">
              <a:rPr lang="en-US"/>
              <a:pPr/>
              <a:t>42</a:t>
            </a:fld>
            <a:endParaRPr lang="en-US"/>
          </a:p>
        </p:txBody>
      </p:sp>
      <p:sp>
        <p:nvSpPr>
          <p:cNvPr id="119398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915400" cy="1135063"/>
          </a:xfrm>
        </p:spPr>
        <p:txBody>
          <a:bodyPr lIns="50800" tIns="50800" rIns="132080" bIns="50800"/>
          <a:lstStyle/>
          <a:p>
            <a:pPr marL="39688" defTabSz="914400"/>
            <a:r>
              <a:rPr lang="en-US" dirty="0" smtClean="0"/>
              <a:t>Parallelization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from cython.parallel cimport prange</a:t>
            </a:r>
          </a:p>
          <a:p>
            <a:pPr marL="382588" defTabSz="914400">
              <a:lnSpc>
                <a:spcPct val="80000"/>
              </a:lnSpc>
            </a:pPr>
            <a:endParaRPr lang="en-US" sz="2400" b="1" i="0">
              <a:solidFill>
                <a:srgbClr val="FF0000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cdef float abs_sq(...) </a:t>
            </a: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nogil</a:t>
            </a: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marL="382588" defTabSz="914400">
              <a:lnSpc>
                <a:spcPct val="80000"/>
              </a:lnSpc>
            </a:pPr>
            <a:endParaRPr lang="en-US" sz="2400" b="1" i="0">
              <a:solidFill>
                <a:schemeClr val="tx1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cdef int kernel(...) </a:t>
            </a: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nogil</a:t>
            </a: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marL="382588" defTabSz="914400">
              <a:lnSpc>
                <a:spcPct val="80000"/>
              </a:lnSpc>
            </a:pPr>
            <a:endParaRPr lang="en-US" sz="2400" b="1" i="0">
              <a:solidFill>
                <a:schemeClr val="tx1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def compute_julia_parallel(...):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2400" b="1" i="0">
                <a:solidFill>
                  <a:schemeClr val="accent2"/>
                </a:solidFill>
                <a:latin typeface="Courier New" pitchFamily="49" charset="0"/>
              </a:rPr>
              <a:t># release the GIL and run in parallel.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for i in </a:t>
            </a: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prange</a:t>
            </a: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(N, </a:t>
            </a: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nogil=True</a:t>
            </a: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4083954667"/>
      </p:ext>
    </p:extLst>
  </p:cSld>
  <p:clrMapOvr>
    <a:masterClrMapping/>
  </p:clrMapOvr>
  <p:transition xmlns:p14="http://schemas.microsoft.com/office/powerpoint/2010/main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527FE0B-AA36-4C6E-89CF-CD6636EE82E2}" type="slidenum">
              <a:rPr lang="en-US"/>
              <a:pPr/>
              <a:t>43</a:t>
            </a:fld>
            <a:endParaRPr lang="en-US"/>
          </a:p>
        </p:txBody>
      </p:sp>
      <p:sp>
        <p:nvSpPr>
          <p:cNvPr id="119603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Parallelization using OpenMP</a:t>
            </a:r>
            <a:endParaRPr lang="en-US" dirty="0"/>
          </a:p>
        </p:txBody>
      </p:sp>
      <p:sp>
        <p:nvSpPr>
          <p:cNvPr id="11960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29600" cy="5257800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endParaRPr lang="en-US" sz="2000" b="1" dirty="0">
              <a:latin typeface="Courier"/>
              <a:cs typeface="Courier"/>
            </a:endParaRPr>
          </a:p>
          <a:p>
            <a:pPr marL="382588" defTabSz="914400">
              <a:lnSpc>
                <a:spcPct val="80000"/>
              </a:lnSpc>
            </a:pPr>
            <a:endParaRPr lang="en-US" sz="2000" b="1" dirty="0">
              <a:latin typeface="Courier"/>
              <a:cs typeface="Courier"/>
            </a:endParaRPr>
          </a:p>
          <a:p>
            <a:pPr marL="382588" defTabSz="914400">
              <a:lnSpc>
                <a:spcPct val="80000"/>
              </a:lnSpc>
            </a:pPr>
            <a:endParaRPr lang="en-US" sz="2000" b="1" dirty="0">
              <a:latin typeface="Courier"/>
              <a:cs typeface="Courier"/>
            </a:endParaRPr>
          </a:p>
          <a:p>
            <a:pPr marL="382588" defTabSz="914400">
              <a:lnSpc>
                <a:spcPct val="80000"/>
              </a:lnSpc>
            </a:pPr>
            <a:endParaRPr lang="en-US" sz="2000" b="1" dirty="0">
              <a:latin typeface="Courier"/>
              <a:cs typeface="Courier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000" b="1" dirty="0">
                <a:latin typeface="Courier"/>
                <a:cs typeface="Courier"/>
              </a:rPr>
              <a:t>Extension("julia_cython", ["julia_cython.pyx"],</a:t>
            </a:r>
          </a:p>
          <a:p>
            <a:pPr marL="382588" defTabSz="914400">
              <a:lnSpc>
                <a:spcPct val="80000"/>
              </a:lnSpc>
            </a:pPr>
            <a:r>
              <a:rPr lang="en-US" sz="2000" b="1" dirty="0">
                <a:latin typeface="Courier"/>
                <a:cs typeface="Courier"/>
              </a:rPr>
              <a:t>         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extra_compile_args=[“-fopenmp”],</a:t>
            </a:r>
          </a:p>
          <a:p>
            <a:pPr marL="382588" defTabSz="914400">
              <a:lnSpc>
                <a:spcPct val="80000"/>
              </a:lnSpc>
            </a:pPr>
            <a:r>
              <a:rPr lang="en-US" sz="2000" b="1" dirty="0">
                <a:latin typeface="Courier"/>
                <a:cs typeface="Courier"/>
              </a:rPr>
              <a:t>         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extra_link_args=[“-fopenmp”]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02656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C63844-751A-4AD6-B267-C810DD8734DB}" type="slidenum">
              <a:rPr lang="en-US"/>
              <a:pPr/>
              <a:t>44</a:t>
            </a:fld>
            <a:endParaRPr lang="en-US"/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Conclusion</a:t>
            </a:r>
          </a:p>
        </p:txBody>
      </p:sp>
      <p:graphicFrame>
        <p:nvGraphicFramePr>
          <p:cNvPr id="21591" name="Group 8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07528847"/>
              </p:ext>
            </p:extLst>
          </p:nvPr>
        </p:nvGraphicFramePr>
        <p:xfrm>
          <a:off x="457200" y="1143000"/>
          <a:ext cx="8229600" cy="2463800"/>
        </p:xfrm>
        <a:graphic>
          <a:graphicData uri="http://schemas.openxmlformats.org/drawingml/2006/table">
            <a:tbl>
              <a:tblPr/>
              <a:tblGrid>
                <a:gridCol w="3962400"/>
                <a:gridCol w="2057400"/>
                <a:gridCol w="2209800"/>
              </a:tblGrid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Solution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Time (s)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Speed-up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Pure Python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630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1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1)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2.8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230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2)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2.0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320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Cython+Numpy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3)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0.40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1600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Cython+Numpy+prange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4)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0.24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2600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0151" name="Text Box 73"/>
          <p:cNvSpPr txBox="1">
            <a:spLocks noChangeArrowheads="1"/>
          </p:cNvSpPr>
          <p:nvPr/>
        </p:nvSpPr>
        <p:spPr bwMode="auto">
          <a:xfrm>
            <a:off x="457200" y="3810000"/>
            <a:ext cx="8229600" cy="87203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50800" tIns="50800" rIns="132080" bIns="50800">
            <a:spAutoFit/>
          </a:bodyPr>
          <a:lstStyle/>
          <a:p>
            <a:pPr defTabSz="914400">
              <a:spcBef>
                <a:spcPct val="0"/>
              </a:spcBef>
              <a:buClrTx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sym typeface="Arial" charset="0"/>
              </a:rPr>
              <a:t>Timing performed on a </a:t>
            </a:r>
            <a:r>
              <a:rPr lang="en-US" sz="1800" dirty="0">
                <a:solidFill>
                  <a:schemeClr val="tx1"/>
                </a:solidFill>
              </a:rPr>
              <a:t>2.3 GHz Intel Core </a:t>
            </a:r>
            <a:r>
              <a:rPr lang="en-US" sz="1800" dirty="0" smtClean="0">
                <a:solidFill>
                  <a:schemeClr val="tx1"/>
                </a:solidFill>
              </a:rPr>
              <a:t>i7 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MacBook </a:t>
            </a:r>
            <a:r>
              <a:rPr lang="en-US" sz="1800" dirty="0">
                <a:solidFill>
                  <a:srgbClr val="000000"/>
                </a:solidFill>
                <a:sym typeface="Arial" charset="0"/>
              </a:rPr>
              <a:t>Pro with 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8GB </a:t>
            </a:r>
            <a:r>
              <a:rPr lang="en-US" sz="1800" dirty="0">
                <a:solidFill>
                  <a:srgbClr val="000000"/>
                </a:solidFill>
                <a:sym typeface="Arial" charset="0"/>
              </a:rPr>
              <a:t>RAM using a 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2000x2000 </a:t>
            </a:r>
            <a:r>
              <a:rPr lang="en-US" sz="1800" dirty="0">
                <a:solidFill>
                  <a:srgbClr val="000000"/>
                </a:solidFill>
                <a:sym typeface="Arial" charset="0"/>
              </a:rPr>
              <a:t>array and an escape time of n=100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.</a:t>
            </a:r>
            <a:br>
              <a:rPr lang="en-US" sz="1800" dirty="0" smtClean="0">
                <a:solidFill>
                  <a:srgbClr val="000000"/>
                </a:solidFill>
                <a:sym typeface="Arial" charset="0"/>
              </a:rPr>
            </a:b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Arial" charset="0"/>
              </a:rPr>
              <a:t>[July 20, 2012]</a:t>
            </a:r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29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5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For the record...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86106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HAND-WRITTEN EXTENSION MODULE                                 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8509000" cy="4903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#include "Python.h"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static PyObject* fib(PyObject *self, PyObject *args) 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int n, a=0, b=1, i,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if (!PyArg_ParseTuple(args, "i", &amp;n))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return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for 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tmp=a; a+=b; b=tmp;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return Py_BuildValue("i", a);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static PyMethodDef ExampleMethods[] =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{"fib", fib, METH_VARARGS, ""},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{NULL, NULL, 0, NULL}        /* Sentinel */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PyMODINIT_FUNC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initfib(void)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(void) Py_InitModule(“fib", ExampleMethods);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031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6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For the record...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86106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HAND-WRITTEN EXTENSION MODULE                                   40x faster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8509000" cy="4903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#include "Python.h"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static PyObject* fib(PyObject *self, PyObject *args) 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int n, a=0, b=1, i,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if (!PyArg_ParseTuple(args, "i", &amp;n))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return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for 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tmp=a; a+=b; b=tmp;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return Py_BuildValue("i", a);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static PyMethodDef ExampleMethods[] =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{"fib", fib, METH_VARARGS, ""},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{NULL, NULL, 0, NULL}        /* Sentinel */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PyMODINIT_FUNC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initfib(void)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(void) Py_InitModule(“fib", ExampleMethods);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28105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E18A91-4EAF-428A-AF0B-776E918CBB8C}" type="slidenum">
              <a:rPr lang="en-US"/>
              <a:pPr/>
              <a:t>7</a:t>
            </a:fld>
            <a:endParaRPr lang="en-US"/>
          </a:p>
        </p:txBody>
      </p:sp>
      <p:sp>
        <p:nvSpPr>
          <p:cNvPr id="408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What is Cython?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08" y="1382286"/>
            <a:ext cx="88569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 smtClean="0">
                <a:solidFill>
                  <a:srgbClr val="000000"/>
                </a:solidFill>
              </a:rPr>
              <a:t>Cython</a:t>
            </a:r>
            <a:r>
              <a:rPr lang="en-US" sz="2000" b="1" i="0" dirty="0">
                <a:solidFill>
                  <a:srgbClr val="000000"/>
                </a:solidFill>
              </a:rPr>
              <a:t> </a:t>
            </a:r>
            <a:r>
              <a:rPr lang="en-US" sz="2000" b="1" i="0" dirty="0" smtClean="0">
                <a:solidFill>
                  <a:srgbClr val="000000"/>
                </a:solidFill>
              </a:rPr>
              <a:t>is a Python-like language </a:t>
            </a:r>
            <a:r>
              <a:rPr lang="en-US" sz="2000" i="0" dirty="0" smtClean="0">
                <a:solidFill>
                  <a:srgbClr val="000000"/>
                </a:solidFill>
              </a:rPr>
              <a:t>that: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0" dirty="0">
                <a:solidFill>
                  <a:srgbClr val="000000"/>
                </a:solidFill>
              </a:rPr>
              <a:t>Improves Python’s performance:</a:t>
            </a:r>
            <a:r>
              <a:rPr lang="en-US" sz="2000" i="0" dirty="0">
                <a:solidFill>
                  <a:srgbClr val="000000"/>
                </a:solidFill>
              </a:rPr>
              <a:t> 1000x speedups not uncommon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0" dirty="0">
                <a:solidFill>
                  <a:srgbClr val="000000"/>
                </a:solidFill>
              </a:rPr>
              <a:t>wraps external code:</a:t>
            </a:r>
            <a:r>
              <a:rPr lang="en-US" sz="2000" i="0" dirty="0">
                <a:solidFill>
                  <a:srgbClr val="000000"/>
                </a:solidFill>
              </a:rPr>
              <a:t> C, C++, Fortran, others...</a:t>
            </a:r>
          </a:p>
          <a:p>
            <a:r>
              <a:rPr lang="en-US" sz="2000" i="0" dirty="0" smtClean="0">
                <a:solidFill>
                  <a:srgbClr val="000000"/>
                </a:solidFill>
              </a:rPr>
              <a:t> </a:t>
            </a:r>
            <a:endParaRPr lang="en-US" sz="2000" i="0" dirty="0">
              <a:solidFill>
                <a:srgbClr val="000000"/>
              </a:solidFill>
            </a:endParaRPr>
          </a:p>
          <a:p>
            <a:r>
              <a:rPr lang="en-US" sz="2000" b="1" i="0" dirty="0" smtClean="0">
                <a:solidFill>
                  <a:srgbClr val="000000"/>
                </a:solidFill>
              </a:rPr>
              <a:t>The </a:t>
            </a:r>
            <a:r>
              <a:rPr lang="en-US" sz="2000" b="1" i="0" dirty="0" err="1" smtClean="0">
                <a:solidFill>
                  <a:srgbClr val="000000"/>
                </a:solidFill>
                <a:latin typeface="Courier"/>
                <a:cs typeface="Courier"/>
              </a:rPr>
              <a:t>cython</a:t>
            </a:r>
            <a:r>
              <a:rPr lang="en-US" sz="2000" b="1" i="0" dirty="0" smtClean="0">
                <a:solidFill>
                  <a:srgbClr val="000000"/>
                </a:solidFill>
              </a:rPr>
              <a:t> command:</a:t>
            </a:r>
          </a:p>
          <a:p>
            <a:pPr marL="342900" indent="-342900">
              <a:buFont typeface="Arial"/>
              <a:buChar char="•"/>
            </a:pPr>
            <a:r>
              <a:rPr lang="en-US" sz="2000" i="0" dirty="0" smtClean="0">
                <a:solidFill>
                  <a:srgbClr val="000000"/>
                </a:solidFill>
              </a:rPr>
              <a:t> generates optimized C or C++ from </a:t>
            </a:r>
            <a:r>
              <a:rPr lang="en-US" sz="2000" i="0" dirty="0" err="1" smtClean="0">
                <a:solidFill>
                  <a:srgbClr val="000000"/>
                </a:solidFill>
              </a:rPr>
              <a:t>Cython</a:t>
            </a:r>
            <a:r>
              <a:rPr lang="en-US" sz="2000" i="0" dirty="0" smtClean="0">
                <a:solidFill>
                  <a:srgbClr val="000000"/>
                </a:solidFill>
              </a:rPr>
              <a:t> source,</a:t>
            </a:r>
          </a:p>
          <a:p>
            <a:pPr marL="342900" indent="-342900">
              <a:buFont typeface="Arial"/>
              <a:buChar char="•"/>
            </a:pPr>
            <a:r>
              <a:rPr lang="en-US" sz="2000" i="0" dirty="0" smtClean="0">
                <a:solidFill>
                  <a:srgbClr val="000000"/>
                </a:solidFill>
              </a:rPr>
              <a:t> the C/C++ source is then compiled into a Python extension module.</a:t>
            </a:r>
          </a:p>
          <a:p>
            <a:endParaRPr lang="en-US" sz="2000" i="0" dirty="0">
              <a:solidFill>
                <a:srgbClr val="000000"/>
              </a:solidFill>
            </a:endParaRPr>
          </a:p>
          <a:p>
            <a:r>
              <a:rPr lang="en-US" sz="2000" b="1" i="0" dirty="0" err="1" smtClean="0">
                <a:solidFill>
                  <a:srgbClr val="000000"/>
                </a:solidFill>
              </a:rPr>
              <a:t>Other features:</a:t>
            </a:r>
            <a:endParaRPr lang="en-US" sz="2000" b="1" i="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0" dirty="0" smtClean="0">
                <a:solidFill>
                  <a:srgbClr val="000000"/>
                </a:solidFill>
              </a:rPr>
              <a:t>built-in support for </a:t>
            </a:r>
            <a:r>
              <a:rPr lang="en-US" sz="2000" i="0" dirty="0" err="1" smtClean="0">
                <a:solidFill>
                  <a:srgbClr val="000000"/>
                </a:solidFill>
              </a:rPr>
              <a:t>NumPy,</a:t>
            </a:r>
          </a:p>
          <a:p>
            <a:pPr marL="342900" indent="-342900">
              <a:buFont typeface="Arial"/>
              <a:buChar char="•"/>
            </a:pPr>
            <a:r>
              <a:rPr lang="en-US" sz="2000" i="0" dirty="0" err="1">
                <a:solidFill>
                  <a:srgbClr val="000000"/>
                </a:solidFill>
              </a:rPr>
              <a:t>integrates with IPython,</a:t>
            </a:r>
            <a:endParaRPr lang="en-US" sz="2000" i="0" dirty="0" err="1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0" dirty="0" err="1">
                <a:solidFill>
                  <a:srgbClr val="000000"/>
                </a:solidFill>
              </a:rPr>
              <a:t>Combine C’s performance with Python’s ease of use.</a:t>
            </a:r>
            <a:endParaRPr lang="en-US" sz="2000" b="1" i="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ctr"/>
            <a:r>
              <a:rPr lang="en-US" sz="2000" b="1" i="0" dirty="0" smtClean="0">
                <a:solidFill>
                  <a:srgbClr val="000000"/>
                </a:solidFill>
                <a:latin typeface="Courier"/>
                <a:cs typeface="Courier"/>
              </a:rPr>
              <a:t>http://</a:t>
            </a:r>
            <a:r>
              <a:rPr lang="en-US" sz="2000" b="1" i="0" dirty="0" err="1" smtClean="0">
                <a:solidFill>
                  <a:srgbClr val="000000"/>
                </a:solidFill>
                <a:latin typeface="Courier"/>
                <a:cs typeface="Courier"/>
              </a:rPr>
              <a:t>www.cython.org</a:t>
            </a:r>
            <a:r>
              <a:rPr lang="en-US" sz="2000" b="1" i="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endParaRPr lang="en-US" sz="2000" b="1" i="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8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in the wild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83429"/>
              </p:ext>
            </p:extLst>
          </p:nvPr>
        </p:nvGraphicFramePr>
        <p:xfrm>
          <a:off x="228600" y="1219200"/>
          <a:ext cx="8534400" cy="431073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44800"/>
                <a:gridCol w="2844800"/>
                <a:gridCol w="2844800"/>
              </a:tblGrid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Cython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KLOC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420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5.6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scipy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sympy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 (cythonized</a:t>
                      </a:r>
                      <a:r>
                        <a:rPr lang="en-US" baseline="0"/>
                        <a:t> python)</a:t>
                      </a:r>
                      <a:endParaRPr lang="en-US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scikits-learn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scikits-image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mpi4py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5638800"/>
            <a:ext cx="367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>
                <a:solidFill>
                  <a:schemeClr val="bg2"/>
                </a:solidFill>
              </a:rPr>
              <a:t>Projects master branches as of July 1, 2013</a:t>
            </a:r>
          </a:p>
        </p:txBody>
      </p:sp>
    </p:spTree>
    <p:extLst>
      <p:ext uri="{BB962C8B-B14F-4D97-AF65-F5344CB8AC3E}">
        <p14:creationId xmlns:p14="http://schemas.microsoft.com/office/powerpoint/2010/main" val="24080585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9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Speed up Python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152400" y="1447800"/>
            <a:ext cx="2590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152399" y="1828800"/>
            <a:ext cx="2870200" cy="124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 a,b = 0,1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 return a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43200" y="4191000"/>
            <a:ext cx="2666999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CYTHON                                                                  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743199" y="4572000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def fib(int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cdef int i, a, b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a,b = 0,1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172201" y="1295400"/>
            <a:ext cx="2465494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GENERATED C                                                                  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172199" y="1676400"/>
            <a:ext cx="2971801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static PyObject *__pyx_pf_5cyfib_cyfib(PyObject *__pyx_self, int __pyx_v_n)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int __pyx_v_a; int __pyx_v_b;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PyObject *__pyx_r = NULL; PyObject *__pyx_t_5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const char *__pyx_filename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for (__pyx_t_1=0; __pyx_t_1&lt;__pyx_t_2; __pyx_t_1+=1)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  __pyx_v_i = __pyx_t_1;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  __pyx_t_3 = (__pyx_v_a + __pyx_v_b);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  __pyx_t_4 = __pyx_v_a;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  __pyx_v_a = __pyx_t_3;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  __pyx_v_b = __pyx_t_4;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 bwMode="auto">
          <a:xfrm rot="2286123">
            <a:off x="1819747" y="3425691"/>
            <a:ext cx="914400" cy="533400"/>
          </a:xfrm>
          <a:prstGeom prst="rightArrow">
            <a:avLst>
              <a:gd name="adj1" fmla="val 50000"/>
              <a:gd name="adj2" fmla="val 47711"/>
            </a:avLst>
          </a:prstGeom>
          <a:solidFill>
            <a:schemeClr val="accent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9288519">
            <a:off x="5324400" y="3503317"/>
            <a:ext cx="914400" cy="533400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228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008A"/>
      </a:accent6>
      <a:hlink>
        <a:srgbClr val="000099"/>
      </a:hlink>
      <a:folHlink>
        <a:srgbClr val="000099"/>
      </a:folHlink>
    </a:clrScheme>
    <a:fontScheme name="Default Design">
      <a:majorFont>
        <a:latin typeface="Arial Unicode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457200" rtl="0" eaLnBrk="1" fontAlgn="base" latinLnBrk="0" hangingPunct="1">
          <a:lnSpc>
            <a:spcPct val="100000"/>
          </a:lnSpc>
          <a:spcBef>
            <a:spcPts val="7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>
            <a:tab pos="342900" algn="l"/>
            <a:tab pos="455613" algn="l"/>
            <a:tab pos="912813" algn="l"/>
            <a:tab pos="1370013" algn="l"/>
            <a:tab pos="1827213" algn="l"/>
            <a:tab pos="2284413" algn="l"/>
            <a:tab pos="2741613" algn="l"/>
            <a:tab pos="3198813" algn="l"/>
            <a:tab pos="3656013" algn="l"/>
            <a:tab pos="4113213" algn="l"/>
            <a:tab pos="4570413" algn="l"/>
            <a:tab pos="5027613" algn="l"/>
            <a:tab pos="5484813" algn="l"/>
            <a:tab pos="5942013" algn="l"/>
            <a:tab pos="6399213" algn="l"/>
            <a:tab pos="6856413" algn="l"/>
            <a:tab pos="7313613" algn="l"/>
            <a:tab pos="7770813" algn="l"/>
            <a:tab pos="8228013" algn="l"/>
            <a:tab pos="8685213" algn="l"/>
            <a:tab pos="9142413" algn="l"/>
          </a:tabLst>
          <a:defRPr kumimoji="0" lang="en-GB" sz="3200" b="0" i="1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457200" rtl="0" eaLnBrk="1" fontAlgn="base" latinLnBrk="0" hangingPunct="1">
          <a:lnSpc>
            <a:spcPct val="100000"/>
          </a:lnSpc>
          <a:spcBef>
            <a:spcPts val="7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>
            <a:tab pos="342900" algn="l"/>
            <a:tab pos="455613" algn="l"/>
            <a:tab pos="912813" algn="l"/>
            <a:tab pos="1370013" algn="l"/>
            <a:tab pos="1827213" algn="l"/>
            <a:tab pos="2284413" algn="l"/>
            <a:tab pos="2741613" algn="l"/>
            <a:tab pos="3198813" algn="l"/>
            <a:tab pos="3656013" algn="l"/>
            <a:tab pos="4113213" algn="l"/>
            <a:tab pos="4570413" algn="l"/>
            <a:tab pos="5027613" algn="l"/>
            <a:tab pos="5484813" algn="l"/>
            <a:tab pos="5942013" algn="l"/>
            <a:tab pos="6399213" algn="l"/>
            <a:tab pos="6856413" algn="l"/>
            <a:tab pos="7313613" algn="l"/>
            <a:tab pos="7770813" algn="l"/>
            <a:tab pos="8228013" algn="l"/>
            <a:tab pos="8685213" algn="l"/>
            <a:tab pos="9142413" algn="l"/>
          </a:tabLst>
          <a:defRPr kumimoji="0" lang="en-GB" sz="3200" b="0" i="1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i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008A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15583</TotalTime>
  <Words>4655</Words>
  <Application>Microsoft Macintosh PowerPoint</Application>
  <PresentationFormat>Letter Paper (8.5x11 in)</PresentationFormat>
  <Paragraphs>918</Paragraphs>
  <Slides>44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 Design</vt:lpstr>
      <vt:lpstr>PowerPoint Presentation</vt:lpstr>
      <vt:lpstr>Cython by example</vt:lpstr>
      <vt:lpstr>Cython by example</vt:lpstr>
      <vt:lpstr>Cython by example</vt:lpstr>
      <vt:lpstr>For the record...</vt:lpstr>
      <vt:lpstr>For the record...</vt:lpstr>
      <vt:lpstr>What is Cython?</vt:lpstr>
      <vt:lpstr>Cython in the wild</vt:lpstr>
      <vt:lpstr>Speed up Python</vt:lpstr>
      <vt:lpstr>Wrap C / C++</vt:lpstr>
      <vt:lpstr>Cython + IPython</vt:lpstr>
      <vt:lpstr>Cython pyx files</vt:lpstr>
      <vt:lpstr>Compiling with distutils</vt:lpstr>
      <vt:lpstr>Compiling an extension module</vt:lpstr>
      <vt:lpstr>pyximport</vt:lpstr>
      <vt:lpstr>cdef: declare C-level object</vt:lpstr>
      <vt:lpstr>def, cdef, cpdef</vt:lpstr>
      <vt:lpstr>cimport: access C stdlib functions</vt:lpstr>
      <vt:lpstr>cimport and pxd files</vt:lpstr>
      <vt:lpstr>Wrapping external C functions</vt:lpstr>
      <vt:lpstr>Wrapping external C structures</vt:lpstr>
      <vt:lpstr>Python classes, extension types</vt:lpstr>
      <vt:lpstr>Python classes, extension types</vt:lpstr>
      <vt:lpstr>Python classes, extension types</vt:lpstr>
      <vt:lpstr>Wrap C++ class</vt:lpstr>
      <vt:lpstr>Wrap C++ class</vt:lpstr>
      <vt:lpstr>Wrap C++ class</vt:lpstr>
      <vt:lpstr>Wrap C++ class</vt:lpstr>
      <vt:lpstr>Classes from C++ libraries</vt:lpstr>
      <vt:lpstr>Classes from C++ libraries</vt:lpstr>
      <vt:lpstr>Cython, NumPy, memoryviews</vt:lpstr>
      <vt:lpstr>Cython, NumPy, memoryviews</vt:lpstr>
      <vt:lpstr>Cython, NumPy, memoryviews</vt:lpstr>
      <vt:lpstr>Profiling with annotations</vt:lpstr>
      <vt:lpstr>Profiling with annotations</vt:lpstr>
      <vt:lpstr>Profiling with annotations</vt:lpstr>
      <vt:lpstr>Capstone demo: compute Julia set</vt:lpstr>
      <vt:lpstr>Add Type Information</vt:lpstr>
      <vt:lpstr>Use Cython C Functions</vt:lpstr>
      <vt:lpstr>Use typed memoryviews</vt:lpstr>
      <vt:lpstr>Add Cython directives</vt:lpstr>
      <vt:lpstr>Parallelization using OpenMP</vt:lpstr>
      <vt:lpstr>Parallelization using OpenMP</vt:lpstr>
      <vt:lpstr>Conclusion</vt:lpstr>
    </vt:vector>
  </TitlesOfParts>
  <Company>Amenity/Applewhite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Amenity/Applewhite</dc:creator>
  <cp:lastModifiedBy>Kurt Smith</cp:lastModifiedBy>
  <cp:revision>319</cp:revision>
  <cp:lastPrinted>2009-06-09T18:57:23Z</cp:lastPrinted>
  <dcterms:created xsi:type="dcterms:W3CDTF">2009-06-10T17:36:19Z</dcterms:created>
  <dcterms:modified xsi:type="dcterms:W3CDTF">2013-11-13T22:19:58Z</dcterms:modified>
</cp:coreProperties>
</file>