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avi" ContentType="video/avi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  <p:sldId id="269" r:id="rId12"/>
    <p:sldId id="273" r:id="rId13"/>
    <p:sldId id="266" r:id="rId14"/>
    <p:sldId id="267" r:id="rId15"/>
    <p:sldId id="268" r:id="rId16"/>
    <p:sldId id="270" r:id="rId17"/>
    <p:sldId id="271" r:id="rId18"/>
    <p:sldId id="272" r:id="rId19"/>
    <p:sldId id="275" r:id="rId20"/>
    <p:sldId id="274" r:id="rId21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47" autoAdjust="0"/>
    <p:restoredTop sz="94681" autoAdjust="0"/>
  </p:normalViewPr>
  <p:slideViewPr>
    <p:cSldViewPr>
      <p:cViewPr>
        <p:scale>
          <a:sx n="89" d="100"/>
          <a:sy n="89" d="100"/>
        </p:scale>
        <p:origin x="-2526" y="-9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87E68-BE98-47F7-8F11-F3872155DCF2}" type="datetimeFigureOut">
              <a:rPr lang="cs-CZ" smtClean="0"/>
              <a:t>27.7.2017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AA17-C18D-4A1D-914A-FBEFFE6A5FD5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36886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87E68-BE98-47F7-8F11-F3872155DCF2}" type="datetimeFigureOut">
              <a:rPr lang="cs-CZ" smtClean="0"/>
              <a:t>27.7.2017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AA17-C18D-4A1D-914A-FBEFFE6A5FD5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44303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87E68-BE98-47F7-8F11-F3872155DCF2}" type="datetimeFigureOut">
              <a:rPr lang="cs-CZ" smtClean="0"/>
              <a:t>27.7.2017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AA17-C18D-4A1D-914A-FBEFFE6A5FD5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59621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87E68-BE98-47F7-8F11-F3872155DCF2}" type="datetimeFigureOut">
              <a:rPr lang="cs-CZ" smtClean="0"/>
              <a:t>27.7.2017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AA17-C18D-4A1D-914A-FBEFFE6A5FD5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25578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87E68-BE98-47F7-8F11-F3872155DCF2}" type="datetimeFigureOut">
              <a:rPr lang="cs-CZ" smtClean="0"/>
              <a:t>27.7.2017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AA17-C18D-4A1D-914A-FBEFFE6A5FD5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3971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87E68-BE98-47F7-8F11-F3872155DCF2}" type="datetimeFigureOut">
              <a:rPr lang="cs-CZ" smtClean="0"/>
              <a:t>27.7.2017</a:t>
            </a:fld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AA17-C18D-4A1D-914A-FBEFFE6A5FD5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49537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87E68-BE98-47F7-8F11-F3872155DCF2}" type="datetimeFigureOut">
              <a:rPr lang="cs-CZ" smtClean="0"/>
              <a:t>27.7.2017</a:t>
            </a:fld>
            <a:endParaRPr lang="cs-CZ" dirty="0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AA17-C18D-4A1D-914A-FBEFFE6A5FD5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2127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87E68-BE98-47F7-8F11-F3872155DCF2}" type="datetimeFigureOut">
              <a:rPr lang="cs-CZ" smtClean="0"/>
              <a:t>27.7.2017</a:t>
            </a:fld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AA17-C18D-4A1D-914A-FBEFFE6A5FD5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52838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87E68-BE98-47F7-8F11-F3872155DCF2}" type="datetimeFigureOut">
              <a:rPr lang="cs-CZ" smtClean="0"/>
              <a:t>27.7.2017</a:t>
            </a:fld>
            <a:endParaRPr lang="cs-CZ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AA17-C18D-4A1D-914A-FBEFFE6A5FD5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57681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87E68-BE98-47F7-8F11-F3872155DCF2}" type="datetimeFigureOut">
              <a:rPr lang="cs-CZ" smtClean="0"/>
              <a:t>27.7.2017</a:t>
            </a:fld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AA17-C18D-4A1D-914A-FBEFFE6A5FD5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52367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87E68-BE98-47F7-8F11-F3872155DCF2}" type="datetimeFigureOut">
              <a:rPr lang="cs-CZ" smtClean="0"/>
              <a:t>27.7.2017</a:t>
            </a:fld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AA17-C18D-4A1D-914A-FBEFFE6A5FD5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18159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87E68-BE98-47F7-8F11-F3872155DCF2}" type="datetimeFigureOut">
              <a:rPr lang="cs-CZ" smtClean="0"/>
              <a:t>27.7.2017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2AA17-C18D-4A1D-914A-FBEFFE6A5FD5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88681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smtClean="0"/>
              <a:t>SXR tomography on AUG</a:t>
            </a:r>
            <a:endParaRPr lang="en-US" noProof="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 smtClean="0"/>
              <a:t>Tomáš Odstrčil</a:t>
            </a:r>
          </a:p>
          <a:p>
            <a:r>
              <a:rPr lang="en-US" noProof="0" dirty="0" smtClean="0"/>
              <a:t>todstrci@ipp.mpg.de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446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noProof="0" dirty="0" smtClean="0"/>
              <a:t>Outputs</a:t>
            </a:r>
            <a:endParaRPr lang="en-US" sz="4000" noProof="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95536" y="2753544"/>
            <a:ext cx="4402832" cy="4104456"/>
          </a:xfrm>
        </p:spPr>
        <p:txBody>
          <a:bodyPr>
            <a:normAutofit/>
          </a:bodyPr>
          <a:lstStyle/>
          <a:p>
            <a:r>
              <a:rPr lang="en-US" sz="2000" noProof="0" dirty="0" smtClean="0"/>
              <a:t>Emissivity_1.5-5.1_rec_31595.npz</a:t>
            </a:r>
          </a:p>
          <a:p>
            <a:pPr lvl="1"/>
            <a:r>
              <a:rPr lang="en-US" sz="1600" b="1" noProof="0" dirty="0" smtClean="0"/>
              <a:t>gres:</a:t>
            </a:r>
            <a:r>
              <a:rPr lang="en-US" sz="1600" noProof="0" dirty="0" smtClean="0"/>
              <a:t> 3D array, emissivity profile, float16! </a:t>
            </a:r>
            <a:br>
              <a:rPr lang="en-US" sz="1600" noProof="0" dirty="0" smtClean="0"/>
            </a:br>
            <a:r>
              <a:rPr lang="en-US" sz="1600" noProof="0" dirty="0" smtClean="0"/>
              <a:t>must by renormalized by </a:t>
            </a:r>
            <a:r>
              <a:rPr lang="en-US" sz="1600" b="1" noProof="0" dirty="0" smtClean="0"/>
              <a:t>gres_norm</a:t>
            </a:r>
          </a:p>
          <a:p>
            <a:pPr lvl="1"/>
            <a:r>
              <a:rPr lang="en-US" sz="1600" noProof="0" dirty="0" smtClean="0"/>
              <a:t>BdMat: average boundary matrix</a:t>
            </a:r>
          </a:p>
          <a:p>
            <a:pPr lvl="1"/>
            <a:r>
              <a:rPr lang="en-US" sz="1600" noProof="0" dirty="0" smtClean="0"/>
              <a:t>Input_parameters – used settings </a:t>
            </a:r>
            <a:endParaRPr lang="cs-CZ" sz="1600" noProof="0" dirty="0" smtClean="0"/>
          </a:p>
          <a:p>
            <a:pPr lvl="1"/>
            <a:r>
              <a:rPr lang="cs-CZ" sz="1600" dirty="0" err="1" smtClean="0"/>
              <a:t>Grid</a:t>
            </a:r>
            <a:r>
              <a:rPr lang="cs-CZ" sz="1600" dirty="0" smtClean="0"/>
              <a:t> </a:t>
            </a:r>
            <a:r>
              <a:rPr lang="cs-CZ" sz="1600" dirty="0" err="1" smtClean="0"/>
              <a:t>points</a:t>
            </a:r>
            <a:r>
              <a:rPr lang="cs-CZ" sz="1600" dirty="0" smtClean="0"/>
              <a:t> </a:t>
            </a:r>
            <a:r>
              <a:rPr lang="cs-CZ" sz="1600" dirty="0" err="1" smtClean="0"/>
              <a:t>centrods</a:t>
            </a:r>
            <a:endParaRPr lang="en-US" sz="1600" noProof="0" dirty="0" smtClean="0"/>
          </a:p>
          <a:p>
            <a:r>
              <a:rPr lang="en-US" sz="2000" noProof="0" dirty="0" smtClean="0"/>
              <a:t>postprocessing_31595.npz</a:t>
            </a:r>
          </a:p>
          <a:p>
            <a:endParaRPr lang="en-US" sz="2000" noProof="0" dirty="0" smtClean="0"/>
          </a:p>
          <a:p>
            <a:r>
              <a:rPr lang="en-US" sz="2000" noProof="0" dirty="0" smtClean="0"/>
              <a:t>And many other files… </a:t>
            </a:r>
            <a:r>
              <a:rPr lang="en-US" sz="2000" noProof="0" dirty="0" smtClean="0">
                <a:sym typeface="Wingdings" pitchFamily="2" charset="2"/>
              </a:rPr>
              <a:t></a:t>
            </a:r>
            <a:r>
              <a:rPr lang="en-US" sz="2000" noProof="0" dirty="0" smtClean="0"/>
              <a:t>	</a:t>
            </a:r>
          </a:p>
        </p:txBody>
      </p:sp>
      <p:sp>
        <p:nvSpPr>
          <p:cNvPr id="4" name="Obdélník 3"/>
          <p:cNvSpPr/>
          <p:nvPr/>
        </p:nvSpPr>
        <p:spPr>
          <a:xfrm>
            <a:off x="827584" y="1412776"/>
            <a:ext cx="71287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Everything stored in </a:t>
            </a:r>
            <a:r>
              <a:rPr lang="en-US" b="1" dirty="0" smtClean="0"/>
              <a:t>~/tomography/tmp/</a:t>
            </a:r>
          </a:p>
          <a:p>
            <a:r>
              <a:rPr lang="en-US" dirty="0" smtClean="0"/>
              <a:t>When high quality output is enabled also to </a:t>
            </a:r>
            <a:r>
              <a:rPr lang="en-US" b="1" dirty="0" smtClean="0"/>
              <a:t>~/tomography/Output/</a:t>
            </a:r>
          </a:p>
          <a:p>
            <a:r>
              <a:rPr lang="en-US" dirty="0" smtClean="0"/>
              <a:t>Possibility to write shotfiles, but not integrated in GUI…</a:t>
            </a:r>
          </a:p>
          <a:p>
            <a:r>
              <a:rPr lang="en-US" dirty="0" smtClean="0"/>
              <a:t>Possibility to write ASCII files, but not integrated in GUI…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7984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noProof="0" dirty="0" smtClean="0"/>
              <a:t>Example: SXR reconstruction</a:t>
            </a:r>
            <a:endParaRPr lang="en-US" sz="4000" noProof="0" dirty="0"/>
          </a:p>
        </p:txBody>
      </p:sp>
      <p:pic>
        <p:nvPicPr>
          <p:cNvPr id="4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053" y="2857404"/>
            <a:ext cx="3173906" cy="4054760"/>
          </a:xfrm>
          <a:prstGeom prst="rect">
            <a:avLst/>
          </a:prstGeom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996952"/>
            <a:ext cx="5364026" cy="3775664"/>
          </a:xfrm>
          <a:prstGeom prst="rect">
            <a:avLst/>
          </a:prstGeom>
        </p:spPr>
      </p:pic>
      <p:sp>
        <p:nvSpPr>
          <p:cNvPr id="6" name="Zástupný symbol pro obsah 2"/>
          <p:cNvSpPr txBox="1">
            <a:spLocks/>
          </p:cNvSpPr>
          <p:nvPr/>
        </p:nvSpPr>
        <p:spPr>
          <a:xfrm>
            <a:off x="457200" y="126876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Hollow-peaked-hollow profile</a:t>
            </a:r>
          </a:p>
          <a:p>
            <a:r>
              <a:rPr lang="en-US" sz="2000" dirty="0" smtClean="0"/>
              <a:t>Measured brightness mapped on the radial coordinate</a:t>
            </a:r>
          </a:p>
          <a:p>
            <a:r>
              <a:rPr lang="en-US" sz="2000" b="1" dirty="0" smtClean="0"/>
              <a:t>Direct comparison between features in data and tomography</a:t>
            </a:r>
            <a:r>
              <a:rPr lang="en-US" sz="2000" dirty="0" smtClean="0"/>
              <a:t>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0987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79" y="2636912"/>
            <a:ext cx="5657800" cy="4243350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noProof="0" dirty="0" smtClean="0"/>
              <a:t>Example: Bolometers</a:t>
            </a:r>
            <a:endParaRPr lang="en-US" sz="4000" noProof="0" dirty="0"/>
          </a:p>
        </p:txBody>
      </p:sp>
      <p:sp>
        <p:nvSpPr>
          <p:cNvPr id="6" name="Zástupný symbol pro obsah 2"/>
          <p:cNvSpPr txBox="1">
            <a:spLocks/>
          </p:cNvSpPr>
          <p:nvPr/>
        </p:nvSpPr>
        <p:spPr>
          <a:xfrm>
            <a:off x="457200" y="126876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Special setting necessary! use this command options</a:t>
            </a:r>
          </a:p>
          <a:p>
            <a:pPr marL="0" indent="0">
              <a:buNone/>
            </a:pPr>
            <a:r>
              <a:rPr lang="en-US" sz="2000" i="1" dirty="0" smtClean="0"/>
              <a:t>pytomo -t 11 -S 7 --positive_constrain -B 200 -u 30 -d 30 --boundary 0  </a:t>
            </a:r>
            <a:br>
              <a:rPr lang="en-US" sz="2000" i="1" dirty="0" smtClean="0"/>
            </a:br>
            <a:r>
              <a:rPr lang="en-US" sz="2000" i="1" dirty="0" smtClean="0"/>
              <a:t>--lambda_solver 0.4 --postprocessing -x 100 -y 150 -s -G  34154</a:t>
            </a:r>
          </a:p>
          <a:p>
            <a:r>
              <a:rPr lang="en-US" sz="2000" dirty="0" smtClean="0"/>
              <a:t>It can be set as default option in the configuration file </a:t>
            </a:r>
          </a:p>
          <a:p>
            <a:endParaRPr lang="en-US" sz="2000" dirty="0"/>
          </a:p>
        </p:txBody>
      </p:sp>
      <p:pic>
        <p:nvPicPr>
          <p:cNvPr id="8" name="Obráze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642246"/>
            <a:ext cx="3024336" cy="42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06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noProof="0" dirty="0" smtClean="0"/>
              <a:t>Example: 1/1, 2/2? and 3/2 mode</a:t>
            </a:r>
            <a:endParaRPr lang="en-US" sz="4000" noProof="0" dirty="0"/>
          </a:p>
        </p:txBody>
      </p:sp>
      <p:pic>
        <p:nvPicPr>
          <p:cNvPr id="4" name="movie_29222_1.9046-1.9048_rec_.avi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l="39400" t="26370" r="39963" b="39981"/>
          <a:stretch/>
        </p:blipFill>
        <p:spPr>
          <a:xfrm>
            <a:off x="6300192" y="1412776"/>
            <a:ext cx="1725008" cy="2327395"/>
          </a:xfr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3660800"/>
            <a:ext cx="3531288" cy="2942739"/>
          </a:xfrm>
          <a:prstGeom prst="rect">
            <a:avLst/>
          </a:prstGeom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692" y="2780928"/>
            <a:ext cx="5723303" cy="3954866"/>
          </a:xfrm>
          <a:prstGeom prst="rect">
            <a:avLst/>
          </a:prstGeom>
        </p:spPr>
      </p:pic>
      <p:sp>
        <p:nvSpPr>
          <p:cNvPr id="7" name="Zástupný symbol pro obsah 2"/>
          <p:cNvSpPr txBox="1">
            <a:spLocks/>
          </p:cNvSpPr>
          <p:nvPr/>
        </p:nvSpPr>
        <p:spPr>
          <a:xfrm>
            <a:off x="457200" y="126876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Reconstruction</a:t>
            </a:r>
            <a:r>
              <a:rPr lang="cs-CZ" sz="2000" dirty="0" smtClean="0"/>
              <a:t> 29222 </a:t>
            </a:r>
            <a:r>
              <a:rPr lang="cs-CZ" sz="2000" dirty="0" err="1" smtClean="0"/>
              <a:t>at</a:t>
            </a:r>
            <a:r>
              <a:rPr lang="cs-CZ" sz="2000" smtClean="0"/>
              <a:t> 1.9046s</a:t>
            </a:r>
            <a:endParaRPr lang="en-US" sz="2000" dirty="0" smtClean="0"/>
          </a:p>
          <a:p>
            <a:r>
              <a:rPr lang="en-US" sz="2000" dirty="0" smtClean="0"/>
              <a:t>SVD analysis</a:t>
            </a:r>
          </a:p>
          <a:p>
            <a:r>
              <a:rPr lang="en-US" sz="2000" dirty="0" smtClean="0"/>
              <a:t>Mode numbers profile </a:t>
            </a:r>
          </a:p>
          <a:p>
            <a:r>
              <a:rPr lang="en-US" sz="2000" dirty="0" smtClean="0"/>
              <a:t>M =  1 , 2 ,3</a:t>
            </a:r>
            <a:endParaRPr lang="en-US" sz="2000" dirty="0"/>
          </a:p>
        </p:txBody>
      </p:sp>
      <p:sp>
        <p:nvSpPr>
          <p:cNvPr id="11" name="Šipka dolů 10"/>
          <p:cNvSpPr/>
          <p:nvPr/>
        </p:nvSpPr>
        <p:spPr>
          <a:xfrm>
            <a:off x="4858665" y="4749960"/>
            <a:ext cx="360040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Šipka dolů 11"/>
          <p:cNvSpPr/>
          <p:nvPr/>
        </p:nvSpPr>
        <p:spPr>
          <a:xfrm>
            <a:off x="3815916" y="4741334"/>
            <a:ext cx="360040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Šipka dolů 12"/>
          <p:cNvSpPr/>
          <p:nvPr/>
        </p:nvSpPr>
        <p:spPr>
          <a:xfrm>
            <a:off x="1755062" y="5020937"/>
            <a:ext cx="360040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Šipka dolů 13"/>
          <p:cNvSpPr/>
          <p:nvPr/>
        </p:nvSpPr>
        <p:spPr>
          <a:xfrm>
            <a:off x="2769254" y="5013176"/>
            <a:ext cx="360040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Šipka dolů 14"/>
          <p:cNvSpPr/>
          <p:nvPr/>
        </p:nvSpPr>
        <p:spPr>
          <a:xfrm>
            <a:off x="3995936" y="3140968"/>
            <a:ext cx="360040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Šipka dolů 15"/>
          <p:cNvSpPr/>
          <p:nvPr/>
        </p:nvSpPr>
        <p:spPr>
          <a:xfrm>
            <a:off x="5004048" y="3140968"/>
            <a:ext cx="360040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Šipka dolů 16"/>
          <p:cNvSpPr/>
          <p:nvPr/>
        </p:nvSpPr>
        <p:spPr>
          <a:xfrm rot="10800000">
            <a:off x="6118673" y="6364075"/>
            <a:ext cx="360040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Šipka dolů 20"/>
          <p:cNvSpPr/>
          <p:nvPr/>
        </p:nvSpPr>
        <p:spPr>
          <a:xfrm>
            <a:off x="1880084" y="3138958"/>
            <a:ext cx="360040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Šipka dolů 21"/>
          <p:cNvSpPr/>
          <p:nvPr/>
        </p:nvSpPr>
        <p:spPr>
          <a:xfrm>
            <a:off x="2915816" y="3138958"/>
            <a:ext cx="360040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Šipka dolů 23"/>
          <p:cNvSpPr/>
          <p:nvPr/>
        </p:nvSpPr>
        <p:spPr>
          <a:xfrm>
            <a:off x="6306911" y="5165621"/>
            <a:ext cx="360040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Šipka dolů 24"/>
          <p:cNvSpPr/>
          <p:nvPr/>
        </p:nvSpPr>
        <p:spPr>
          <a:xfrm>
            <a:off x="1880084" y="2924944"/>
            <a:ext cx="360040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Šipka dolů 25"/>
          <p:cNvSpPr/>
          <p:nvPr/>
        </p:nvSpPr>
        <p:spPr>
          <a:xfrm>
            <a:off x="2913072" y="2923264"/>
            <a:ext cx="360040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Šipka dolů 26"/>
          <p:cNvSpPr/>
          <p:nvPr/>
        </p:nvSpPr>
        <p:spPr>
          <a:xfrm>
            <a:off x="1907704" y="4653136"/>
            <a:ext cx="360040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Šipka dolů 27"/>
          <p:cNvSpPr/>
          <p:nvPr/>
        </p:nvSpPr>
        <p:spPr>
          <a:xfrm>
            <a:off x="2940648" y="4661520"/>
            <a:ext cx="360040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Šipka dolů 28"/>
          <p:cNvSpPr/>
          <p:nvPr/>
        </p:nvSpPr>
        <p:spPr>
          <a:xfrm>
            <a:off x="6967460" y="4797152"/>
            <a:ext cx="360040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99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4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63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64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5" fill="hold">
                      <p:stCondLst>
                        <p:cond delay="0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8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21" grpId="0" animBg="1"/>
      <p:bldP spid="21" grpId="1" animBg="1"/>
      <p:bldP spid="22" grpId="0" animBg="1"/>
      <p:bldP spid="22" grpId="1" animBg="1"/>
      <p:bldP spid="24" grpId="0" animBg="1"/>
      <p:bldP spid="24" grpId="1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noProof="0" dirty="0" smtClean="0"/>
              <a:t>Example: Impurity analysis</a:t>
            </a:r>
            <a:endParaRPr lang="en-US" sz="4000" noProof="0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1" y="1124744"/>
            <a:ext cx="8145133" cy="2808312"/>
          </a:xfrm>
          <a:prstGeom prst="rect">
            <a:avLst/>
          </a:prstGeo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1" y="3933056"/>
            <a:ext cx="8130835" cy="2981206"/>
          </a:xfrm>
          <a:prstGeom prst="rect">
            <a:avLst/>
          </a:prstGeom>
        </p:spPr>
      </p:pic>
      <p:sp>
        <p:nvSpPr>
          <p:cNvPr id="7" name="TextovéPole 6"/>
          <p:cNvSpPr txBox="1"/>
          <p:nvPr/>
        </p:nvSpPr>
        <p:spPr>
          <a:xfrm>
            <a:off x="4644008" y="1412776"/>
            <a:ext cx="4248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 smtClean="0"/>
              <a:t>Overestimated </a:t>
            </a:r>
          </a:p>
          <a:p>
            <a:r>
              <a:rPr lang="cs-CZ" sz="1400" dirty="0" smtClean="0"/>
              <a:t>errorbars!</a:t>
            </a:r>
            <a:endParaRPr lang="en-US" sz="1400" dirty="0"/>
          </a:p>
        </p:txBody>
      </p:sp>
      <p:sp>
        <p:nvSpPr>
          <p:cNvPr id="8" name="TextovéPole 7"/>
          <p:cNvSpPr txBox="1"/>
          <p:nvPr/>
        </p:nvSpPr>
        <p:spPr>
          <a:xfrm>
            <a:off x="7380312" y="2924944"/>
            <a:ext cx="4248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 smtClean="0"/>
              <a:t>Overestimated </a:t>
            </a:r>
          </a:p>
          <a:p>
            <a:r>
              <a:rPr lang="cs-CZ" sz="1400" dirty="0" smtClean="0"/>
              <a:t>errorbars!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7036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noProof="0" dirty="0" smtClean="0"/>
              <a:t>Example: Poloidal asymmetries</a:t>
            </a:r>
            <a:endParaRPr lang="en-US" sz="4000" noProof="0" dirty="0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6992"/>
            <a:ext cx="8388029" cy="3385169"/>
          </a:xfrm>
          <a:prstGeom prst="rect">
            <a:avLst/>
          </a:prstGeom>
        </p:spPr>
      </p:pic>
      <p:sp>
        <p:nvSpPr>
          <p:cNvPr id="8" name="Zástupný symbol pro obsah 2"/>
          <p:cNvSpPr txBox="1">
            <a:spLocks/>
          </p:cNvSpPr>
          <p:nvPr/>
        </p:nvSpPr>
        <p:spPr>
          <a:xfrm>
            <a:off x="457200" y="126876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In-out and up-down asymmetry </a:t>
            </a:r>
          </a:p>
          <a:p>
            <a:r>
              <a:rPr lang="en-US" sz="2000" b="1" dirty="0" smtClean="0"/>
              <a:t>Simple</a:t>
            </a:r>
            <a:r>
              <a:rPr lang="en-US" sz="2000" dirty="0" smtClean="0"/>
              <a:t> model for centrifugal asymmetry</a:t>
            </a:r>
          </a:p>
          <a:p>
            <a:r>
              <a:rPr lang="en-US" sz="2000" i="1" dirty="0" smtClean="0"/>
              <a:t>If I will find a time, I will implement a new version...  </a:t>
            </a:r>
            <a:endParaRPr lang="en-US" sz="2000" i="1" dirty="0"/>
          </a:p>
        </p:txBody>
      </p:sp>
      <p:pic>
        <p:nvPicPr>
          <p:cNvPr id="10" name="Obráze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615" y="1124744"/>
            <a:ext cx="2619196" cy="34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29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noProof="0" dirty="0" smtClean="0"/>
              <a:t>Example: Sawtooths</a:t>
            </a:r>
            <a:endParaRPr lang="en-US" sz="4000" noProof="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noProof="0" dirty="0" smtClean="0"/>
              <a:t>Discharge 32595 - current scan from 0.6-1MA</a:t>
            </a:r>
          </a:p>
          <a:p>
            <a:r>
              <a:rPr lang="en-US" sz="2000" noProof="0" dirty="0" smtClean="0"/>
              <a:t>More than 95% crashes detected</a:t>
            </a:r>
          </a:p>
          <a:p>
            <a:r>
              <a:rPr lang="cs-CZ" sz="2000" noProof="0" dirty="0" err="1" smtClean="0"/>
              <a:t>High</a:t>
            </a:r>
            <a:r>
              <a:rPr lang="cs-CZ" sz="2000" noProof="0" dirty="0" smtClean="0"/>
              <a:t> </a:t>
            </a:r>
            <a:r>
              <a:rPr lang="cs-CZ" sz="2000" noProof="0" dirty="0" err="1" smtClean="0"/>
              <a:t>fidelity</a:t>
            </a:r>
            <a:r>
              <a:rPr lang="cs-CZ" sz="2000" noProof="0" dirty="0" smtClean="0"/>
              <a:t> </a:t>
            </a:r>
            <a:r>
              <a:rPr lang="cs-CZ" sz="2000" noProof="0" dirty="0" err="1" smtClean="0"/>
              <a:t>of</a:t>
            </a:r>
            <a:r>
              <a:rPr lang="cs-CZ" sz="2000" noProof="0" dirty="0" smtClean="0"/>
              <a:t> </a:t>
            </a:r>
            <a:r>
              <a:rPr lang="en-US" sz="2000" noProof="0" dirty="0" smtClean="0"/>
              <a:t>inversion radius</a:t>
            </a:r>
          </a:p>
          <a:p>
            <a:r>
              <a:rPr lang="en-US" sz="2000" noProof="0" dirty="0" smtClean="0"/>
              <a:t>Limitations – hollow profiles are difficult </a:t>
            </a:r>
          </a:p>
          <a:p>
            <a:endParaRPr lang="en-US" sz="2000" noProof="0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597" y="2996952"/>
            <a:ext cx="9144000" cy="391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45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noProof="0" dirty="0" smtClean="0"/>
              <a:t>For experts: config file</a:t>
            </a:r>
            <a:endParaRPr lang="en-US" sz="4000" noProof="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noProof="0" dirty="0" smtClean="0"/>
              <a:t>Default value for very option in GUI </a:t>
            </a:r>
          </a:p>
          <a:p>
            <a:r>
              <a:rPr lang="en-US" sz="2000" noProof="0" dirty="0" smtClean="0"/>
              <a:t>For example</a:t>
            </a:r>
          </a:p>
          <a:p>
            <a:pPr lvl="1"/>
            <a:r>
              <a:rPr lang="en-US" sz="1600" noProof="0" dirty="0" smtClean="0"/>
              <a:t>Shotfile with mag. equilibrium data </a:t>
            </a:r>
          </a:p>
          <a:p>
            <a:pPr lvl="1"/>
            <a:r>
              <a:rPr lang="en-US" sz="1600" noProof="0" dirty="0" smtClean="0"/>
              <a:t>Generator of phantom profiles </a:t>
            </a:r>
          </a:p>
          <a:p>
            <a:pPr lvl="1"/>
            <a:r>
              <a:rPr lang="en-US" sz="1600" noProof="0" dirty="0" smtClean="0"/>
              <a:t>Radial coordinate rho</a:t>
            </a:r>
            <a:r>
              <a:rPr lang="en-US" sz="1600" baseline="-25000" noProof="0" dirty="0" smtClean="0"/>
              <a:t>pol</a:t>
            </a:r>
            <a:r>
              <a:rPr lang="en-US" sz="1600" noProof="0" dirty="0" smtClean="0"/>
              <a:t>, r/a, r</a:t>
            </a:r>
            <a:r>
              <a:rPr lang="en-US" sz="1600" baseline="-25000" noProof="0" dirty="0" smtClean="0"/>
              <a:t>V</a:t>
            </a:r>
          </a:p>
          <a:p>
            <a:pPr lvl="1"/>
            <a:r>
              <a:rPr lang="en-US" sz="1600" noProof="0" dirty="0" smtClean="0"/>
              <a:t>Parameters for sawtooths detector</a:t>
            </a:r>
          </a:p>
          <a:p>
            <a:pPr lvl="1"/>
            <a:r>
              <a:rPr lang="en-US" sz="1600" noProof="0" dirty="0" smtClean="0"/>
              <a:t>Background subtraction options</a:t>
            </a:r>
          </a:p>
          <a:p>
            <a:r>
              <a:rPr lang="en-US" sz="2000" noProof="0" dirty="0" smtClean="0"/>
              <a:t>Plotting options</a:t>
            </a:r>
          </a:p>
          <a:p>
            <a:pPr lvl="1"/>
            <a:r>
              <a:rPr lang="en-US" sz="1600" noProof="0" dirty="0" smtClean="0"/>
              <a:t>Rescale emissivity for each plot separately </a:t>
            </a:r>
          </a:p>
          <a:p>
            <a:pPr lvl="1"/>
            <a:r>
              <a:rPr lang="en-US" sz="1600" noProof="0" dirty="0" smtClean="0"/>
              <a:t>Show LOS, magnetic surfaces, theta star</a:t>
            </a:r>
          </a:p>
          <a:p>
            <a:pPr lvl="1"/>
            <a:r>
              <a:rPr lang="en-US" sz="1600" noProof="0" dirty="0" smtClean="0"/>
              <a:t>Use contours for emissivity, color map</a:t>
            </a:r>
          </a:p>
          <a:p>
            <a:pPr lvl="1"/>
            <a:r>
              <a:rPr lang="en-US" sz="1600" noProof="0" dirty="0" smtClean="0"/>
              <a:t>Plot brightness as function of rho tangential</a:t>
            </a:r>
          </a:p>
          <a:p>
            <a:pPr lvl="1"/>
            <a:r>
              <a:rPr lang="en-US" sz="1600" noProof="0" dirty="0" smtClean="0"/>
              <a:t>SVD chromos in frequency domain</a:t>
            </a:r>
          </a:p>
          <a:p>
            <a:pPr lvl="1"/>
            <a:r>
              <a:rPr lang="en-US" sz="1600" noProof="0" dirty="0" smtClean="0"/>
              <a:t>Number of SVD components</a:t>
            </a:r>
          </a:p>
          <a:p>
            <a:pPr lvl="1"/>
            <a:endParaRPr lang="en-US" sz="1600" noProof="0" dirty="0"/>
          </a:p>
        </p:txBody>
      </p:sp>
    </p:spTree>
    <p:extLst>
      <p:ext uri="{BB962C8B-B14F-4D97-AF65-F5344CB8AC3E}">
        <p14:creationId xmlns:p14="http://schemas.microsoft.com/office/powerpoint/2010/main" val="222974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noProof="0" dirty="0" smtClean="0"/>
              <a:t>For experts: command line</a:t>
            </a:r>
            <a:endParaRPr lang="en-US" sz="4000" noProof="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noProof="0" dirty="0" smtClean="0"/>
              <a:t>Every option in GUI has also command line alternative </a:t>
            </a:r>
          </a:p>
          <a:p>
            <a:r>
              <a:rPr lang="en-US" sz="2400" b="1" noProof="0" dirty="0" smtClean="0"/>
              <a:t>pytomo --help </a:t>
            </a:r>
            <a:r>
              <a:rPr lang="en-US" sz="2400" noProof="0" dirty="0" smtClean="0"/>
              <a:t>for complete list of options</a:t>
            </a:r>
          </a:p>
          <a:p>
            <a:r>
              <a:rPr lang="en-US" sz="2400" noProof="0" dirty="0" smtClean="0"/>
              <a:t>Example</a:t>
            </a:r>
          </a:p>
          <a:p>
            <a:pPr lvl="1"/>
            <a:r>
              <a:rPr lang="en-US" sz="2000" i="1" noProof="0" dirty="0" smtClean="0"/>
              <a:t>pytomo 30579  --tmin 4 --tmax 5 -s -u 5 -d 5  </a:t>
            </a:r>
          </a:p>
          <a:p>
            <a:pPr lvl="1"/>
            <a:r>
              <a:rPr lang="en-US" sz="2000" noProof="0" dirty="0" smtClean="0"/>
              <a:t>run w/o gui from 4 to 5s smooth and downsample over 5</a:t>
            </a:r>
            <a:r>
              <a:rPr lang="cs-CZ" sz="2000" noProof="0" dirty="0" smtClean="0"/>
              <a:t> </a:t>
            </a:r>
            <a:r>
              <a:rPr lang="en-US" sz="2000" noProof="0" dirty="0" smtClean="0"/>
              <a:t>frames, plot separate plots</a:t>
            </a:r>
          </a:p>
          <a:p>
            <a:r>
              <a:rPr lang="en-US" sz="2400" b="1" noProof="0" dirty="0" smtClean="0"/>
              <a:t>Batch processing </a:t>
            </a:r>
            <a:r>
              <a:rPr lang="en-US" sz="2400" noProof="0" dirty="0" smtClean="0"/>
              <a:t>of discharges is possible</a:t>
            </a:r>
          </a:p>
          <a:p>
            <a:pPr lvl="1"/>
            <a:r>
              <a:rPr lang="en-US" sz="2000" noProof="0" dirty="0" smtClean="0"/>
              <a:t>Missing robust and reliable </a:t>
            </a:r>
            <a:r>
              <a:rPr lang="en-US" sz="2000" b="1" noProof="0" dirty="0" smtClean="0"/>
              <a:t>detection of corrupted channels</a:t>
            </a:r>
          </a:p>
          <a:p>
            <a:pPr lvl="1"/>
            <a:r>
              <a:rPr lang="en-US" sz="2000" noProof="0" dirty="0" smtClean="0"/>
              <a:t>Sometimes optimal regularization is not found</a:t>
            </a:r>
          </a:p>
        </p:txBody>
      </p:sp>
    </p:spTree>
    <p:extLst>
      <p:ext uri="{BB962C8B-B14F-4D97-AF65-F5344CB8AC3E}">
        <p14:creationId xmlns:p14="http://schemas.microsoft.com/office/powerpoint/2010/main" val="42944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4000" noProof="0" dirty="0" smtClean="0"/>
              <a:t>Geometry </a:t>
            </a:r>
            <a:r>
              <a:rPr lang="cs-CZ" sz="4000" noProof="0" dirty="0" err="1" smtClean="0"/>
              <a:t>calibration</a:t>
            </a:r>
            <a:endParaRPr lang="en-US" sz="4000" noProof="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cs-CZ" sz="2000" noProof="0" dirty="0" err="1" smtClean="0"/>
              <a:t>Accurate</a:t>
            </a:r>
            <a:r>
              <a:rPr lang="cs-CZ" sz="2000" noProof="0" dirty="0" smtClean="0"/>
              <a:t> </a:t>
            </a:r>
            <a:r>
              <a:rPr lang="cs-CZ" sz="2000" noProof="0" dirty="0" err="1" smtClean="0"/>
              <a:t>knowledge</a:t>
            </a:r>
            <a:r>
              <a:rPr lang="cs-CZ" sz="2000" noProof="0" dirty="0" smtClean="0"/>
              <a:t> </a:t>
            </a:r>
            <a:r>
              <a:rPr lang="cs-CZ" sz="2000" noProof="0" dirty="0" err="1" smtClean="0"/>
              <a:t>of</a:t>
            </a:r>
            <a:r>
              <a:rPr lang="cs-CZ" sz="2000" noProof="0" dirty="0" smtClean="0"/>
              <a:t> </a:t>
            </a:r>
            <a:r>
              <a:rPr lang="cs-CZ" sz="2000" noProof="0" dirty="0" err="1" smtClean="0"/>
              <a:t>the</a:t>
            </a:r>
            <a:r>
              <a:rPr lang="cs-CZ" sz="2000" noProof="0" dirty="0" smtClean="0"/>
              <a:t> geometry </a:t>
            </a:r>
            <a:r>
              <a:rPr lang="cs-CZ" sz="2000" noProof="0" dirty="0" err="1" smtClean="0"/>
              <a:t>of</a:t>
            </a:r>
            <a:r>
              <a:rPr lang="cs-CZ" sz="2000" noProof="0" dirty="0" smtClean="0"/>
              <a:t> SXR </a:t>
            </a:r>
            <a:r>
              <a:rPr lang="cs-CZ" sz="2000" noProof="0" dirty="0" err="1" smtClean="0"/>
              <a:t>diagnostic</a:t>
            </a:r>
            <a:r>
              <a:rPr lang="cs-CZ" sz="2000" noProof="0" dirty="0" smtClean="0"/>
              <a:t> </a:t>
            </a:r>
            <a:r>
              <a:rPr lang="cs-CZ" sz="2000" noProof="0" dirty="0" err="1" smtClean="0"/>
              <a:t>is</a:t>
            </a:r>
            <a:r>
              <a:rPr lang="cs-CZ" sz="2000" noProof="0" dirty="0" smtClean="0"/>
              <a:t> </a:t>
            </a:r>
            <a:r>
              <a:rPr lang="cs-CZ" sz="2000" noProof="0" dirty="0" err="1" smtClean="0"/>
              <a:t>essencial</a:t>
            </a:r>
            <a:r>
              <a:rPr lang="cs-CZ" sz="2000" noProof="0" dirty="0" smtClean="0"/>
              <a:t> </a:t>
            </a:r>
            <a:r>
              <a:rPr lang="cs-CZ" sz="2000" noProof="0" dirty="0" err="1" smtClean="0"/>
              <a:t>for</a:t>
            </a:r>
            <a:r>
              <a:rPr lang="cs-CZ" sz="2000" noProof="0" dirty="0" smtClean="0"/>
              <a:t> </a:t>
            </a:r>
            <a:r>
              <a:rPr lang="cs-CZ" sz="2000" noProof="0" dirty="0" err="1" smtClean="0"/>
              <a:t>reconstructions</a:t>
            </a:r>
            <a:endParaRPr lang="cs-CZ" sz="2000" noProof="0" dirty="0" smtClean="0"/>
          </a:p>
          <a:p>
            <a:r>
              <a:rPr lang="cs-CZ" sz="2000" dirty="0" err="1" smtClean="0"/>
              <a:t>Accuracy</a:t>
            </a:r>
            <a:r>
              <a:rPr lang="cs-CZ" sz="2000" dirty="0" smtClean="0"/>
              <a:t> </a:t>
            </a:r>
            <a:r>
              <a:rPr lang="cs-CZ" sz="2000" dirty="0" err="1" smtClean="0"/>
              <a:t>of</a:t>
            </a:r>
            <a:r>
              <a:rPr lang="cs-CZ" sz="2000" dirty="0" smtClean="0"/>
              <a:t> in-</a:t>
            </a:r>
            <a:r>
              <a:rPr lang="cs-CZ" sz="2000" dirty="0" err="1" smtClean="0"/>
              <a:t>situ</a:t>
            </a:r>
            <a:r>
              <a:rPr lang="cs-CZ" sz="2000" dirty="0" smtClean="0"/>
              <a:t> </a:t>
            </a:r>
            <a:r>
              <a:rPr lang="cs-CZ" sz="2000" dirty="0" err="1" smtClean="0"/>
              <a:t>measurements</a:t>
            </a:r>
            <a:r>
              <a:rPr lang="cs-CZ" sz="2000" dirty="0" smtClean="0"/>
              <a:t> </a:t>
            </a:r>
            <a:r>
              <a:rPr lang="cs-CZ" sz="2000" dirty="0" err="1" smtClean="0"/>
              <a:t>is</a:t>
            </a:r>
            <a:r>
              <a:rPr lang="cs-CZ" sz="2000" dirty="0" smtClean="0"/>
              <a:t> </a:t>
            </a:r>
            <a:r>
              <a:rPr lang="cs-CZ" sz="2000" dirty="0" err="1" smtClean="0"/>
              <a:t>usually</a:t>
            </a:r>
            <a:r>
              <a:rPr lang="cs-CZ" sz="2000" dirty="0" smtClean="0"/>
              <a:t> </a:t>
            </a:r>
            <a:r>
              <a:rPr lang="cs-CZ" sz="2000" dirty="0" err="1" smtClean="0"/>
              <a:t>insufficient</a:t>
            </a:r>
            <a:endParaRPr lang="cs-CZ" sz="2000" dirty="0" smtClean="0"/>
          </a:p>
          <a:p>
            <a:r>
              <a:rPr lang="cs-CZ" sz="2000" noProof="0" dirty="0" err="1" smtClean="0"/>
              <a:t>Therefore</a:t>
            </a:r>
            <a:r>
              <a:rPr lang="cs-CZ" sz="2000" noProof="0" dirty="0" smtClean="0"/>
              <a:t> a </a:t>
            </a:r>
            <a:r>
              <a:rPr lang="cs-CZ" sz="2000" noProof="0" dirty="0" err="1" smtClean="0"/>
              <a:t>self-consistent</a:t>
            </a:r>
            <a:r>
              <a:rPr lang="cs-CZ" sz="2000" noProof="0" dirty="0" smtClean="0"/>
              <a:t> </a:t>
            </a:r>
            <a:r>
              <a:rPr lang="cs-CZ" sz="2000" noProof="0" dirty="0" err="1" smtClean="0"/>
              <a:t>calibation</a:t>
            </a:r>
            <a:r>
              <a:rPr lang="cs-CZ" sz="2000" noProof="0" dirty="0" smtClean="0"/>
              <a:t> </a:t>
            </a:r>
            <a:r>
              <a:rPr lang="cs-CZ" sz="2000" noProof="0" dirty="0" err="1" smtClean="0"/>
              <a:t>is</a:t>
            </a:r>
            <a:r>
              <a:rPr lang="cs-CZ" sz="2000" noProof="0" dirty="0" smtClean="0"/>
              <a:t> </a:t>
            </a:r>
            <a:r>
              <a:rPr lang="cs-CZ" sz="2000" noProof="0" dirty="0" err="1" smtClean="0"/>
              <a:t>necessary</a:t>
            </a:r>
            <a:r>
              <a:rPr lang="cs-CZ" sz="2000" noProof="0" dirty="0" smtClean="0"/>
              <a:t> and </a:t>
            </a:r>
            <a:r>
              <a:rPr lang="cs-CZ" sz="2000" b="1" noProof="0" dirty="0" err="1" smtClean="0"/>
              <a:t>must</a:t>
            </a:r>
            <a:r>
              <a:rPr lang="cs-CZ" sz="2000" b="1" noProof="0" dirty="0" smtClean="0"/>
              <a:t> by </a:t>
            </a:r>
            <a:r>
              <a:rPr lang="cs-CZ" sz="2000" b="1" noProof="0" dirty="0" err="1" smtClean="0"/>
              <a:t>performed</a:t>
            </a:r>
            <a:r>
              <a:rPr lang="cs-CZ" sz="2000" b="1" noProof="0" dirty="0" smtClean="0"/>
              <a:t> </a:t>
            </a:r>
            <a:r>
              <a:rPr lang="cs-CZ" sz="2000" b="1" noProof="0" dirty="0" err="1" smtClean="0"/>
              <a:t>after</a:t>
            </a:r>
            <a:r>
              <a:rPr lang="cs-CZ" sz="2000" b="1" noProof="0" dirty="0" smtClean="0"/>
              <a:t> </a:t>
            </a:r>
            <a:r>
              <a:rPr lang="cs-CZ" sz="2000" b="1" noProof="0" dirty="0" err="1" smtClean="0"/>
              <a:t>every</a:t>
            </a:r>
            <a:r>
              <a:rPr lang="cs-CZ" sz="2000" b="1" noProof="0" dirty="0" smtClean="0"/>
              <a:t> </a:t>
            </a:r>
            <a:r>
              <a:rPr lang="cs-CZ" sz="2000" b="1" noProof="0" dirty="0" err="1" smtClean="0"/>
              <a:t>opening</a:t>
            </a:r>
            <a:r>
              <a:rPr lang="cs-CZ" sz="2000" b="1" noProof="0" dirty="0" smtClean="0"/>
              <a:t> </a:t>
            </a:r>
            <a:r>
              <a:rPr lang="cs-CZ" sz="2000" noProof="0" dirty="0" err="1" smtClean="0"/>
              <a:t>or</a:t>
            </a:r>
            <a:r>
              <a:rPr lang="cs-CZ" sz="2000" noProof="0" dirty="0" smtClean="0"/>
              <a:t> </a:t>
            </a:r>
            <a:r>
              <a:rPr lang="cs-CZ" sz="2000" noProof="0" dirty="0" err="1" smtClean="0"/>
              <a:t>even</a:t>
            </a:r>
            <a:r>
              <a:rPr lang="cs-CZ" sz="2000" noProof="0" dirty="0" smtClean="0"/>
              <a:t> more </a:t>
            </a:r>
            <a:r>
              <a:rPr lang="cs-CZ" sz="2000" noProof="0" dirty="0" err="1" smtClean="0"/>
              <a:t>often</a:t>
            </a:r>
            <a:r>
              <a:rPr lang="cs-CZ" sz="2000" noProof="0" dirty="0" smtClean="0"/>
              <a:t> </a:t>
            </a:r>
            <a:r>
              <a:rPr lang="cs-CZ" sz="2000" noProof="0" dirty="0" err="1" smtClean="0"/>
              <a:t>of</a:t>
            </a:r>
            <a:r>
              <a:rPr lang="cs-CZ" sz="2000" noProof="0" dirty="0" smtClean="0"/>
              <a:t> a </a:t>
            </a:r>
            <a:r>
              <a:rPr lang="cs-CZ" sz="2000" noProof="0" dirty="0" err="1" smtClean="0"/>
              <a:t>systematical</a:t>
            </a:r>
            <a:r>
              <a:rPr lang="cs-CZ" sz="2000" noProof="0" dirty="0" smtClean="0"/>
              <a:t> </a:t>
            </a:r>
            <a:r>
              <a:rPr lang="cs-CZ" sz="2000" noProof="0" dirty="0" err="1" smtClean="0"/>
              <a:t>discrepancies</a:t>
            </a:r>
            <a:r>
              <a:rPr lang="cs-CZ" sz="2000" noProof="0" dirty="0" smtClean="0"/>
              <a:t> in </a:t>
            </a:r>
            <a:r>
              <a:rPr lang="cs-CZ" sz="2000" noProof="0" dirty="0" err="1" smtClean="0"/>
              <a:t>backprojected</a:t>
            </a:r>
            <a:r>
              <a:rPr lang="cs-CZ" sz="2000" noProof="0" dirty="0" smtClean="0"/>
              <a:t> </a:t>
            </a:r>
            <a:r>
              <a:rPr lang="cs-CZ" sz="2000" noProof="0" dirty="0" err="1" smtClean="0"/>
              <a:t>brightness</a:t>
            </a:r>
            <a:r>
              <a:rPr lang="cs-CZ" sz="2000" noProof="0" dirty="0" smtClean="0"/>
              <a:t> </a:t>
            </a:r>
            <a:r>
              <a:rPr lang="cs-CZ" sz="2000" noProof="0" dirty="0" err="1" smtClean="0"/>
              <a:t>occures</a:t>
            </a:r>
            <a:endParaRPr lang="cs-CZ" sz="2000" noProof="0" dirty="0" smtClean="0"/>
          </a:p>
          <a:p>
            <a:r>
              <a:rPr lang="cs-CZ" sz="2000" noProof="0" dirty="0" smtClean="0"/>
              <a:t> 1) </a:t>
            </a:r>
            <a:r>
              <a:rPr lang="cs-CZ" sz="2000" noProof="0" dirty="0" err="1" smtClean="0"/>
              <a:t>select</a:t>
            </a:r>
            <a:r>
              <a:rPr lang="cs-CZ" sz="2000" noProof="0" dirty="0" smtClean="0"/>
              <a:t> a set </a:t>
            </a:r>
            <a:r>
              <a:rPr lang="cs-CZ" sz="2000" noProof="0" dirty="0" err="1" smtClean="0"/>
              <a:t>of</a:t>
            </a:r>
            <a:r>
              <a:rPr lang="cs-CZ" sz="2000" noProof="0" dirty="0" smtClean="0"/>
              <a:t> </a:t>
            </a:r>
            <a:r>
              <a:rPr lang="cs-CZ" sz="2000" noProof="0" dirty="0" err="1" smtClean="0"/>
              <a:t>dicharges</a:t>
            </a:r>
            <a:r>
              <a:rPr lang="cs-CZ" sz="2000" noProof="0" dirty="0" smtClean="0"/>
              <a:t> </a:t>
            </a:r>
            <a:r>
              <a:rPr lang="cs-CZ" sz="2000" noProof="0" dirty="0" err="1" smtClean="0"/>
              <a:t>from</a:t>
            </a:r>
            <a:r>
              <a:rPr lang="cs-CZ" sz="2000" noProof="0" dirty="0" smtClean="0"/>
              <a:t> </a:t>
            </a:r>
            <a:r>
              <a:rPr lang="cs-CZ" sz="2000" noProof="0" dirty="0" err="1" smtClean="0"/>
              <a:t>peaked</a:t>
            </a:r>
            <a:r>
              <a:rPr lang="cs-CZ" sz="2000" noProof="0" dirty="0" smtClean="0"/>
              <a:t> to </a:t>
            </a:r>
            <a:r>
              <a:rPr lang="cs-CZ" sz="2000" noProof="0" dirty="0" err="1" smtClean="0"/>
              <a:t>flat</a:t>
            </a:r>
            <a:r>
              <a:rPr lang="cs-CZ" sz="2000" noProof="0" dirty="0" smtClean="0"/>
              <a:t> </a:t>
            </a:r>
            <a:r>
              <a:rPr lang="cs-CZ" sz="2000" b="1" noProof="0" dirty="0" err="1" smtClean="0"/>
              <a:t>without</a:t>
            </a:r>
            <a:r>
              <a:rPr lang="cs-CZ" sz="2000" b="1" noProof="0" dirty="0" smtClean="0"/>
              <a:t> poloidal </a:t>
            </a:r>
            <a:r>
              <a:rPr lang="cs-CZ" sz="2000" b="1" noProof="0" dirty="0" err="1" smtClean="0"/>
              <a:t>asymmetry</a:t>
            </a:r>
            <a:r>
              <a:rPr lang="cs-CZ" sz="2000" b="1" noProof="0" dirty="0" smtClean="0"/>
              <a:t>!  </a:t>
            </a:r>
          </a:p>
          <a:p>
            <a:r>
              <a:rPr lang="cs-CZ" sz="2000" noProof="0" dirty="0" smtClean="0"/>
              <a:t>2) set </a:t>
            </a:r>
            <a:r>
              <a:rPr lang="cs-CZ" sz="2000" noProof="0" dirty="0" err="1" smtClean="0"/>
              <a:t>this</a:t>
            </a:r>
            <a:r>
              <a:rPr lang="cs-CZ" sz="2000" noProof="0" dirty="0" smtClean="0"/>
              <a:t> </a:t>
            </a:r>
            <a:r>
              <a:rPr lang="cs-CZ" sz="2000" noProof="0" dirty="0" err="1" smtClean="0"/>
              <a:t>dicharges</a:t>
            </a:r>
            <a:r>
              <a:rPr lang="cs-CZ" sz="2000" dirty="0" smtClean="0"/>
              <a:t>, </a:t>
            </a:r>
            <a:r>
              <a:rPr lang="cs-CZ" sz="2000" dirty="0" err="1" smtClean="0"/>
              <a:t>times</a:t>
            </a:r>
            <a:r>
              <a:rPr lang="cs-CZ" sz="2000" dirty="0" smtClean="0"/>
              <a:t> and </a:t>
            </a:r>
            <a:r>
              <a:rPr lang="cs-CZ" sz="2000" dirty="0" err="1" smtClean="0"/>
              <a:t>other</a:t>
            </a:r>
            <a:r>
              <a:rPr lang="cs-CZ" sz="2000" dirty="0" smtClean="0"/>
              <a:t> </a:t>
            </a:r>
            <a:r>
              <a:rPr lang="cs-CZ" sz="2000" dirty="0" err="1" smtClean="0"/>
              <a:t>parameters</a:t>
            </a:r>
            <a:r>
              <a:rPr lang="cs-CZ" sz="2000" dirty="0" smtClean="0"/>
              <a:t> </a:t>
            </a:r>
            <a:r>
              <a:rPr lang="cs-CZ" sz="2000" noProof="0" dirty="0" smtClean="0"/>
              <a:t>in </a:t>
            </a:r>
            <a:r>
              <a:rPr lang="cs-CZ" sz="2000" noProof="0" dirty="0" err="1" smtClean="0"/>
              <a:t>the</a:t>
            </a:r>
            <a:r>
              <a:rPr lang="cs-CZ" sz="2000" noProof="0" dirty="0" smtClean="0"/>
              <a:t> </a:t>
            </a:r>
            <a:r>
              <a:rPr lang="cs-CZ" sz="2000" noProof="0" dirty="0" err="1" smtClean="0"/>
              <a:t>script</a:t>
            </a:r>
            <a:r>
              <a:rPr lang="cs-CZ" sz="2000" noProof="0" dirty="0" smtClean="0"/>
              <a:t> </a:t>
            </a:r>
            <a:r>
              <a:rPr lang="cs-CZ" sz="2000" i="1" noProof="0" dirty="0" smtClean="0"/>
              <a:t>detector_optimization.py</a:t>
            </a:r>
          </a:p>
          <a:p>
            <a:r>
              <a:rPr lang="cs-CZ" sz="2000" noProof="0" dirty="0" smtClean="0"/>
              <a:t>3) run </a:t>
            </a:r>
            <a:r>
              <a:rPr lang="cs-CZ" sz="2000" noProof="0" dirty="0" err="1" smtClean="0"/>
              <a:t>the</a:t>
            </a:r>
            <a:r>
              <a:rPr lang="cs-CZ" sz="2000" noProof="0" dirty="0" smtClean="0"/>
              <a:t> </a:t>
            </a:r>
            <a:r>
              <a:rPr lang="cs-CZ" sz="2000" noProof="0" dirty="0" err="1" smtClean="0"/>
              <a:t>script</a:t>
            </a:r>
            <a:r>
              <a:rPr lang="cs-CZ" sz="2000" noProof="0" dirty="0" smtClean="0"/>
              <a:t> and </a:t>
            </a:r>
            <a:r>
              <a:rPr lang="cs-CZ" sz="2000" noProof="0" dirty="0" err="1" smtClean="0"/>
              <a:t>wait</a:t>
            </a:r>
            <a:r>
              <a:rPr lang="cs-CZ" sz="2000" noProof="0" dirty="0" smtClean="0"/>
              <a:t> </a:t>
            </a:r>
            <a:r>
              <a:rPr lang="cs-CZ" sz="2000" noProof="0" dirty="0" err="1" smtClean="0"/>
              <a:t>until</a:t>
            </a:r>
            <a:r>
              <a:rPr lang="cs-CZ" sz="2000" noProof="0" dirty="0" smtClean="0"/>
              <a:t> </a:t>
            </a:r>
            <a:r>
              <a:rPr lang="cs-CZ" sz="2000" noProof="0" dirty="0" err="1" smtClean="0"/>
              <a:t>the</a:t>
            </a:r>
            <a:r>
              <a:rPr lang="cs-CZ" sz="2000" noProof="0" dirty="0" smtClean="0"/>
              <a:t> </a:t>
            </a:r>
            <a:r>
              <a:rPr lang="cs-CZ" sz="2000" noProof="0" dirty="0" err="1" smtClean="0"/>
              <a:t>optimization</a:t>
            </a:r>
            <a:r>
              <a:rPr lang="cs-CZ" sz="2000" noProof="0" dirty="0" smtClean="0"/>
              <a:t> </a:t>
            </a:r>
            <a:r>
              <a:rPr lang="cs-CZ" sz="2000" noProof="0" dirty="0" err="1" smtClean="0"/>
              <a:t>is</a:t>
            </a:r>
            <a:r>
              <a:rPr lang="cs-CZ" sz="2000" noProof="0" dirty="0" smtClean="0"/>
              <a:t> </a:t>
            </a:r>
            <a:r>
              <a:rPr lang="cs-CZ" sz="2000" noProof="0" dirty="0" err="1" smtClean="0"/>
              <a:t>finished</a:t>
            </a:r>
            <a:endParaRPr lang="cs-CZ" sz="2000" noProof="0" dirty="0" smtClean="0"/>
          </a:p>
          <a:p>
            <a:r>
              <a:rPr lang="cs-CZ" sz="2000" noProof="0" dirty="0" smtClean="0"/>
              <a:t>4) </a:t>
            </a:r>
            <a:r>
              <a:rPr lang="cs-CZ" sz="2000" noProof="0" dirty="0" err="1" smtClean="0"/>
              <a:t>check</a:t>
            </a:r>
            <a:r>
              <a:rPr lang="cs-CZ" sz="2000" noProof="0" dirty="0" smtClean="0"/>
              <a:t> </a:t>
            </a:r>
            <a:r>
              <a:rPr lang="cs-CZ" sz="2000" noProof="0" dirty="0" err="1" smtClean="0"/>
              <a:t>results</a:t>
            </a:r>
            <a:r>
              <a:rPr lang="cs-CZ" sz="2000" noProof="0" dirty="0" smtClean="0"/>
              <a:t>, </a:t>
            </a:r>
            <a:r>
              <a:rPr lang="cs-CZ" sz="2000" noProof="0" dirty="0" err="1" smtClean="0"/>
              <a:t>save</a:t>
            </a:r>
            <a:r>
              <a:rPr lang="cs-CZ" sz="2000" noProof="0" dirty="0" smtClean="0"/>
              <a:t> </a:t>
            </a:r>
            <a:r>
              <a:rPr lang="cs-CZ" sz="2000" noProof="0" dirty="0" err="1" smtClean="0"/>
              <a:t>correction</a:t>
            </a:r>
            <a:r>
              <a:rPr lang="cs-CZ" sz="2000" noProof="0" dirty="0" smtClean="0"/>
              <a:t> </a:t>
            </a:r>
            <a:r>
              <a:rPr lang="cs-CZ" sz="2000" noProof="0" dirty="0" err="1" smtClean="0"/>
              <a:t>factors</a:t>
            </a:r>
            <a:r>
              <a:rPr lang="cs-CZ" sz="2000" noProof="0" dirty="0" smtClean="0"/>
              <a:t> and </a:t>
            </a:r>
            <a:r>
              <a:rPr lang="cs-CZ" sz="2000" noProof="0" dirty="0" err="1" smtClean="0"/>
              <a:t>repeat</a:t>
            </a:r>
            <a:r>
              <a:rPr lang="cs-CZ" sz="2000" noProof="0" dirty="0" smtClean="0"/>
              <a:t> </a:t>
            </a:r>
            <a:r>
              <a:rPr lang="cs-CZ" sz="2000" noProof="0" dirty="0" err="1" smtClean="0"/>
              <a:t>of</a:t>
            </a:r>
            <a:r>
              <a:rPr lang="cs-CZ" sz="2000" noProof="0" dirty="0" smtClean="0"/>
              <a:t> </a:t>
            </a:r>
            <a:r>
              <a:rPr lang="cs-CZ" sz="2000" noProof="0" dirty="0" err="1" smtClean="0"/>
              <a:t>other</a:t>
            </a:r>
            <a:r>
              <a:rPr lang="cs-CZ" sz="2000" noProof="0" dirty="0" smtClean="0"/>
              <a:t> </a:t>
            </a:r>
            <a:r>
              <a:rPr lang="cs-CZ" sz="2000" noProof="0" dirty="0" err="1" smtClean="0"/>
              <a:t>discharge</a:t>
            </a:r>
            <a:endParaRPr lang="cs-CZ" sz="2000" noProof="0" dirty="0" smtClean="0"/>
          </a:p>
          <a:p>
            <a:endParaRPr lang="en-US" sz="2000" i="1" noProof="0" dirty="0" smtClean="0"/>
          </a:p>
        </p:txBody>
      </p:sp>
    </p:spTree>
    <p:extLst>
      <p:ext uri="{BB962C8B-B14F-4D97-AF65-F5344CB8AC3E}">
        <p14:creationId xmlns:p14="http://schemas.microsoft.com/office/powerpoint/2010/main" val="57522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Installation</a:t>
            </a:r>
            <a:endParaRPr lang="en-US" noProof="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noProof="0" dirty="0" smtClean="0"/>
              <a:t>Not necessary, can be directly started </a:t>
            </a:r>
            <a:br>
              <a:rPr lang="en-US" noProof="0" dirty="0" smtClean="0"/>
            </a:br>
            <a:r>
              <a:rPr lang="en-US" noProof="0" dirty="0" smtClean="0"/>
              <a:t>on Linux clusters by command</a:t>
            </a:r>
            <a:br>
              <a:rPr lang="en-US" noProof="0" dirty="0" smtClean="0"/>
            </a:br>
            <a:r>
              <a:rPr lang="en-US" noProof="0" dirty="0" smtClean="0"/>
              <a:t>	</a:t>
            </a:r>
            <a:r>
              <a:rPr lang="en-US" b="1" noProof="0" dirty="0" smtClean="0">
                <a:latin typeface="Arno Pro Caption" pitchFamily="18" charset="0"/>
              </a:rPr>
              <a:t>pytomo </a:t>
            </a:r>
          </a:p>
          <a:p>
            <a:endParaRPr lang="en-US" b="1" noProof="0" dirty="0" smtClean="0">
              <a:latin typeface="Arno Pro Caption" pitchFamily="18" charset="0"/>
            </a:endParaRPr>
          </a:p>
          <a:p>
            <a:r>
              <a:rPr lang="en-US" noProof="0" dirty="0" smtClean="0"/>
              <a:t>Installation from IPP gitlab</a:t>
            </a:r>
          </a:p>
          <a:p>
            <a:pPr marL="0" indent="0">
              <a:buNone/>
            </a:pPr>
            <a:r>
              <a:rPr lang="en-US" sz="2200" noProof="0" dirty="0" smtClean="0">
                <a:latin typeface="Courier New" pitchFamily="49" charset="0"/>
                <a:cs typeface="Courier New" pitchFamily="49" charset="0"/>
              </a:rPr>
              <a:t>module load git</a:t>
            </a:r>
          </a:p>
          <a:p>
            <a:pPr marL="0" indent="0">
              <a:buNone/>
            </a:pPr>
            <a:r>
              <a:rPr lang="en-US" sz="2200" noProof="0" dirty="0" smtClean="0">
                <a:latin typeface="Courier New" pitchFamily="49" charset="0"/>
                <a:cs typeface="Courier New" pitchFamily="49" charset="0"/>
              </a:rPr>
              <a:t>git clone http://gitlab.aug.ipp.mpg.de/todstrci/pytomo.git</a:t>
            </a:r>
          </a:p>
          <a:p>
            <a:pPr marL="0" indent="0">
              <a:buNone/>
            </a:pPr>
            <a:r>
              <a:rPr lang="en-US" sz="2200" noProof="0" dirty="0" smtClean="0">
                <a:latin typeface="Courier New" pitchFamily="49" charset="0"/>
                <a:cs typeface="Courier New" pitchFamily="49" charset="0"/>
              </a:rPr>
              <a:t>cd ./pytomo</a:t>
            </a:r>
          </a:p>
          <a:p>
            <a:pPr marL="0" indent="0">
              <a:buNone/>
            </a:pPr>
            <a:r>
              <a:rPr lang="en-US" sz="2200" noProof="0" dirty="0" smtClean="0">
                <a:latin typeface="Courier New" pitchFamily="49" charset="0"/>
                <a:cs typeface="Courier New" pitchFamily="49" charset="0"/>
              </a:rPr>
              <a:t>./pytomo.sh</a:t>
            </a:r>
          </a:p>
          <a:p>
            <a:endParaRPr lang="en-US" noProof="0" dirty="0" smtClean="0">
              <a:latin typeface="Arno Pro Captio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27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4000" dirty="0" err="1" smtClean="0"/>
              <a:t>References</a:t>
            </a:r>
            <a:endParaRPr lang="cs-CZ" sz="40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cs-CZ" sz="2000" dirty="0" smtClean="0"/>
          </a:p>
          <a:p>
            <a:r>
              <a:rPr lang="cs-CZ" sz="2000" dirty="0" smtClean="0"/>
              <a:t> Odstrčil, T., et al. "</a:t>
            </a:r>
            <a:r>
              <a:rPr lang="cs-CZ" sz="2000" i="1" dirty="0" err="1" smtClean="0"/>
              <a:t>Optimized</a:t>
            </a:r>
            <a:r>
              <a:rPr lang="cs-CZ" sz="2000" i="1" dirty="0" smtClean="0"/>
              <a:t> </a:t>
            </a:r>
            <a:r>
              <a:rPr lang="cs-CZ" sz="2000" i="1" dirty="0" err="1" smtClean="0"/>
              <a:t>tomography</a:t>
            </a:r>
            <a:r>
              <a:rPr lang="cs-CZ" sz="2000" i="1" dirty="0" smtClean="0"/>
              <a:t> </a:t>
            </a:r>
            <a:r>
              <a:rPr lang="cs-CZ" sz="2000" i="1" dirty="0" err="1" smtClean="0"/>
              <a:t>methods</a:t>
            </a:r>
            <a:r>
              <a:rPr lang="cs-CZ" sz="2000" i="1" dirty="0" smtClean="0"/>
              <a:t> </a:t>
            </a:r>
            <a:r>
              <a:rPr lang="cs-CZ" sz="2000" i="1" dirty="0" err="1" smtClean="0"/>
              <a:t>for</a:t>
            </a:r>
            <a:r>
              <a:rPr lang="cs-CZ" sz="2000" i="1" dirty="0" smtClean="0"/>
              <a:t> plasma </a:t>
            </a:r>
            <a:r>
              <a:rPr lang="cs-CZ" sz="2000" i="1" dirty="0" err="1" smtClean="0"/>
              <a:t>emissivity</a:t>
            </a:r>
            <a:r>
              <a:rPr lang="cs-CZ" sz="2000" i="1" dirty="0" smtClean="0"/>
              <a:t> </a:t>
            </a:r>
            <a:r>
              <a:rPr lang="cs-CZ" sz="2000" i="1" dirty="0" err="1" smtClean="0"/>
              <a:t>reconstruction</a:t>
            </a:r>
            <a:r>
              <a:rPr lang="cs-CZ" sz="2000" i="1" dirty="0" smtClean="0"/>
              <a:t>  </a:t>
            </a:r>
            <a:r>
              <a:rPr lang="cs-CZ" sz="2000" i="1" dirty="0" err="1" smtClean="0"/>
              <a:t>at</a:t>
            </a:r>
            <a:r>
              <a:rPr lang="cs-CZ" sz="2000" i="1" dirty="0" smtClean="0"/>
              <a:t> </a:t>
            </a:r>
            <a:r>
              <a:rPr lang="cs-CZ" sz="2000" i="1" dirty="0" err="1" smtClean="0"/>
              <a:t>the</a:t>
            </a:r>
            <a:r>
              <a:rPr lang="cs-CZ" sz="2000" i="1" dirty="0" smtClean="0"/>
              <a:t> ASDEX Upgrade tokamak</a:t>
            </a:r>
            <a:r>
              <a:rPr lang="cs-CZ" sz="2000" dirty="0" smtClean="0"/>
              <a:t>." </a:t>
            </a:r>
            <a:r>
              <a:rPr lang="cs-CZ" sz="2000" dirty="0" err="1" smtClean="0"/>
              <a:t>Review</a:t>
            </a:r>
            <a:r>
              <a:rPr lang="cs-CZ" sz="2000" dirty="0" smtClean="0"/>
              <a:t> </a:t>
            </a:r>
            <a:r>
              <a:rPr lang="cs-CZ" sz="2000" dirty="0" err="1" smtClean="0"/>
              <a:t>of</a:t>
            </a:r>
            <a:r>
              <a:rPr lang="cs-CZ" sz="2000" dirty="0" smtClean="0"/>
              <a:t> </a:t>
            </a:r>
            <a:r>
              <a:rPr lang="cs-CZ" sz="2000" dirty="0" err="1" smtClean="0"/>
              <a:t>Scientific</a:t>
            </a:r>
            <a:r>
              <a:rPr lang="cs-CZ" sz="2000" dirty="0" smtClean="0"/>
              <a:t> Instruments 87.12 (2016): 123505.</a:t>
            </a:r>
          </a:p>
          <a:p>
            <a:pPr marL="0" indent="0">
              <a:buNone/>
            </a:pPr>
            <a:endParaRPr lang="cs-CZ" sz="2000" dirty="0" smtClean="0"/>
          </a:p>
          <a:p>
            <a:r>
              <a:rPr lang="cs-CZ" sz="2000" dirty="0" smtClean="0"/>
              <a:t> Odstrčil, M., et al. "</a:t>
            </a:r>
            <a:r>
              <a:rPr lang="cs-CZ" sz="2000" i="1" dirty="0" err="1" smtClean="0"/>
              <a:t>Modern</a:t>
            </a:r>
            <a:r>
              <a:rPr lang="cs-CZ" sz="2000" i="1" dirty="0" smtClean="0"/>
              <a:t> </a:t>
            </a:r>
            <a:r>
              <a:rPr lang="cs-CZ" sz="2000" i="1" dirty="0" err="1" smtClean="0"/>
              <a:t>numerical</a:t>
            </a:r>
            <a:r>
              <a:rPr lang="cs-CZ" sz="2000" i="1" dirty="0" smtClean="0"/>
              <a:t> </a:t>
            </a:r>
            <a:r>
              <a:rPr lang="cs-CZ" sz="2000" i="1" dirty="0" err="1" smtClean="0"/>
              <a:t>methods</a:t>
            </a:r>
            <a:r>
              <a:rPr lang="cs-CZ" sz="2000" i="1" dirty="0" smtClean="0"/>
              <a:t> </a:t>
            </a:r>
            <a:r>
              <a:rPr lang="cs-CZ" sz="2000" i="1" dirty="0" err="1" smtClean="0"/>
              <a:t>for</a:t>
            </a:r>
            <a:r>
              <a:rPr lang="cs-CZ" sz="2000" i="1" dirty="0" smtClean="0"/>
              <a:t> plasma </a:t>
            </a:r>
            <a:r>
              <a:rPr lang="cs-CZ" sz="2000" i="1" dirty="0" err="1" smtClean="0"/>
              <a:t>tomography</a:t>
            </a:r>
            <a:r>
              <a:rPr lang="cs-CZ" sz="2000" i="1" dirty="0" smtClean="0"/>
              <a:t> </a:t>
            </a:r>
            <a:r>
              <a:rPr lang="cs-CZ" sz="2000" i="1" dirty="0" err="1" smtClean="0"/>
              <a:t>optimisation</a:t>
            </a:r>
            <a:r>
              <a:rPr lang="cs-CZ" sz="2000" dirty="0" smtClean="0"/>
              <a:t>.„    </a:t>
            </a:r>
            <a:r>
              <a:rPr lang="cs-CZ" sz="2000" dirty="0" err="1" smtClean="0"/>
              <a:t>Nuclear</a:t>
            </a:r>
            <a:r>
              <a:rPr lang="cs-CZ" sz="2000" dirty="0" smtClean="0"/>
              <a:t> Instruments and </a:t>
            </a:r>
            <a:r>
              <a:rPr lang="cs-CZ" sz="2000" dirty="0" err="1" smtClean="0"/>
              <a:t>Methods</a:t>
            </a:r>
            <a:r>
              <a:rPr lang="cs-CZ" sz="2000" dirty="0" smtClean="0"/>
              <a:t> in </a:t>
            </a:r>
            <a:r>
              <a:rPr lang="cs-CZ" sz="2000" dirty="0" err="1" smtClean="0"/>
              <a:t>Physics</a:t>
            </a:r>
            <a:r>
              <a:rPr lang="cs-CZ" sz="2000" dirty="0" smtClean="0"/>
              <a:t> </a:t>
            </a:r>
            <a:r>
              <a:rPr lang="cs-CZ" sz="2000" dirty="0" err="1" smtClean="0"/>
              <a:t>Research</a:t>
            </a:r>
            <a:r>
              <a:rPr lang="cs-CZ" sz="2000" dirty="0" smtClean="0"/>
              <a:t> </a:t>
            </a:r>
            <a:r>
              <a:rPr lang="cs-CZ" sz="2000" dirty="0" err="1" smtClean="0"/>
              <a:t>Section</a:t>
            </a:r>
            <a:r>
              <a:rPr lang="cs-CZ" sz="2000" dirty="0" smtClean="0"/>
              <a:t> A: </a:t>
            </a:r>
            <a:r>
              <a:rPr lang="cs-CZ" sz="2000" dirty="0" err="1" smtClean="0"/>
              <a:t>Accelerators</a:t>
            </a:r>
            <a:r>
              <a:rPr lang="cs-CZ" sz="2000" dirty="0" smtClean="0"/>
              <a:t>, </a:t>
            </a:r>
            <a:r>
              <a:rPr lang="cs-CZ" sz="2000" dirty="0" err="1" smtClean="0"/>
              <a:t>Spectrometers</a:t>
            </a:r>
            <a:r>
              <a:rPr lang="cs-CZ" sz="2000" dirty="0" smtClean="0"/>
              <a:t>,   </a:t>
            </a:r>
            <a:r>
              <a:rPr lang="cs-CZ" sz="2000" dirty="0" err="1" smtClean="0"/>
              <a:t>Detectors</a:t>
            </a:r>
            <a:r>
              <a:rPr lang="cs-CZ" sz="2000" dirty="0" smtClean="0"/>
              <a:t> and </a:t>
            </a:r>
            <a:r>
              <a:rPr lang="cs-CZ" sz="2000" dirty="0" err="1" smtClean="0"/>
              <a:t>Associated</a:t>
            </a:r>
            <a:r>
              <a:rPr lang="cs-CZ" sz="2000" dirty="0" smtClean="0"/>
              <a:t> </a:t>
            </a:r>
            <a:r>
              <a:rPr lang="cs-CZ" sz="2000" dirty="0" err="1" smtClean="0"/>
              <a:t>Equipment</a:t>
            </a:r>
            <a:r>
              <a:rPr lang="cs-CZ" sz="2000" dirty="0" smtClean="0"/>
              <a:t> 686 (2012): 156-161.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259957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Basic use </a:t>
            </a:r>
            <a:endParaRPr lang="en-US" noProof="0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268760"/>
            <a:ext cx="6101996" cy="4392488"/>
          </a:xfrm>
        </p:spPr>
      </p:pic>
      <p:sp>
        <p:nvSpPr>
          <p:cNvPr id="9" name="TextovéPole 8"/>
          <p:cNvSpPr txBox="1"/>
          <p:nvPr/>
        </p:nvSpPr>
        <p:spPr>
          <a:xfrm>
            <a:off x="35496" y="3645024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1) Select diagnostic</a:t>
            </a:r>
            <a:endParaRPr lang="en-US" dirty="0"/>
          </a:p>
        </p:txBody>
      </p:sp>
      <p:sp>
        <p:nvSpPr>
          <p:cNvPr id="10" name="TextovéPole 9"/>
          <p:cNvSpPr txBox="1"/>
          <p:nvPr/>
        </p:nvSpPr>
        <p:spPr>
          <a:xfrm>
            <a:off x="35496" y="4593902"/>
            <a:ext cx="18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2) Select discharge and time range</a:t>
            </a:r>
            <a:endParaRPr lang="en-US" dirty="0"/>
          </a:p>
        </p:txBody>
      </p:sp>
      <p:sp>
        <p:nvSpPr>
          <p:cNvPr id="11" name="TextovéPole 10"/>
          <p:cNvSpPr txBox="1"/>
          <p:nvPr/>
        </p:nvSpPr>
        <p:spPr>
          <a:xfrm>
            <a:off x="1745686" y="5978471"/>
            <a:ext cx="2844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3)  Check data, </a:t>
            </a:r>
            <a:r>
              <a:rPr lang="en-US" b="1" dirty="0" smtClean="0">
                <a:solidFill>
                  <a:srgbClr val="FF0000"/>
                </a:solidFill>
              </a:rPr>
              <a:t>remove corrupted LOS</a:t>
            </a:r>
            <a:r>
              <a:rPr lang="en-US" dirty="0" smtClean="0"/>
              <a:t>, downsample </a:t>
            </a:r>
            <a:endParaRPr lang="en-US" dirty="0"/>
          </a:p>
        </p:txBody>
      </p:sp>
      <p:sp>
        <p:nvSpPr>
          <p:cNvPr id="12" name="TextovéPole 11"/>
          <p:cNvSpPr txBox="1"/>
          <p:nvPr/>
        </p:nvSpPr>
        <p:spPr>
          <a:xfrm>
            <a:off x="6372200" y="6088926"/>
            <a:ext cx="2844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4)  Press </a:t>
            </a:r>
            <a:r>
              <a:rPr lang="cs-CZ" b="1" dirty="0" smtClean="0"/>
              <a:t>start</a:t>
            </a:r>
            <a:endParaRPr lang="cs-CZ" b="1" dirty="0"/>
          </a:p>
        </p:txBody>
      </p:sp>
      <p:sp>
        <p:nvSpPr>
          <p:cNvPr id="13" name="Šipka doprava 12"/>
          <p:cNvSpPr/>
          <p:nvPr/>
        </p:nvSpPr>
        <p:spPr>
          <a:xfrm rot="858410">
            <a:off x="706570" y="4504107"/>
            <a:ext cx="1368152" cy="1743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4" name="Šipka doprava 13"/>
          <p:cNvSpPr/>
          <p:nvPr/>
        </p:nvSpPr>
        <p:spPr>
          <a:xfrm rot="20723594">
            <a:off x="1118839" y="5258441"/>
            <a:ext cx="1076024" cy="1634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5" name="Šipka nahoru 14"/>
          <p:cNvSpPr/>
          <p:nvPr/>
        </p:nvSpPr>
        <p:spPr>
          <a:xfrm>
            <a:off x="2987824" y="5489025"/>
            <a:ext cx="216024" cy="4894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6" name="Šipka nahoru 15"/>
          <p:cNvSpPr/>
          <p:nvPr/>
        </p:nvSpPr>
        <p:spPr>
          <a:xfrm>
            <a:off x="7020272" y="5607443"/>
            <a:ext cx="216024" cy="4894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7795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Zástupný symbol pro obsah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786" r="40972"/>
          <a:stretch/>
        </p:blipFill>
        <p:spPr>
          <a:xfrm>
            <a:off x="33701" y="5539980"/>
            <a:ext cx="3601866" cy="1327141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Data selection</a:t>
            </a:r>
            <a:endParaRPr lang="en-US" noProof="0" dirty="0"/>
          </a:p>
        </p:txBody>
      </p:sp>
      <p:sp>
        <p:nvSpPr>
          <p:cNvPr id="6" name="Zástupný symbol pro obsah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noProof="0" dirty="0" smtClean="0"/>
              <a:t>Check very carefully</a:t>
            </a:r>
            <a:br>
              <a:rPr lang="en-US" sz="2000" noProof="0" dirty="0" smtClean="0"/>
            </a:br>
            <a:r>
              <a:rPr lang="en-US" sz="2000" noProof="0" dirty="0" smtClean="0"/>
              <a:t>for </a:t>
            </a:r>
            <a:r>
              <a:rPr lang="en-US" sz="2000" b="1" noProof="0" dirty="0" smtClean="0"/>
              <a:t>corrupted</a:t>
            </a:r>
            <a:r>
              <a:rPr lang="en-US" sz="2000" noProof="0" dirty="0" smtClean="0"/>
              <a:t> or very </a:t>
            </a:r>
            <a:r>
              <a:rPr lang="en-US" sz="2000" b="1" noProof="0" dirty="0" smtClean="0"/>
              <a:t>noisy</a:t>
            </a:r>
            <a:r>
              <a:rPr lang="en-US" sz="2000" noProof="0" dirty="0" smtClean="0"/>
              <a:t/>
            </a:r>
            <a:br>
              <a:rPr lang="en-US" sz="2000" noProof="0" dirty="0" smtClean="0"/>
            </a:br>
            <a:r>
              <a:rPr lang="en-US" sz="2000" b="1" noProof="0" dirty="0" smtClean="0"/>
              <a:t>channels</a:t>
            </a:r>
            <a:r>
              <a:rPr lang="en-US" sz="2000" noProof="0" dirty="0" smtClean="0"/>
              <a:t> and remove them</a:t>
            </a:r>
          </a:p>
          <a:p>
            <a:r>
              <a:rPr lang="en-US" sz="2000" noProof="0" dirty="0" smtClean="0"/>
              <a:t>Select </a:t>
            </a:r>
            <a:r>
              <a:rPr lang="en-US" sz="2000" b="1" noProof="0" dirty="0" smtClean="0"/>
              <a:t>one time point </a:t>
            </a:r>
            <a:r>
              <a:rPr lang="en-US" sz="2000" noProof="0" dirty="0" smtClean="0"/>
              <a:t>to </a:t>
            </a:r>
            <a:br>
              <a:rPr lang="en-US" sz="2000" noProof="0" dirty="0" smtClean="0"/>
            </a:br>
            <a:r>
              <a:rPr lang="en-US" sz="2000" noProof="0" dirty="0" smtClean="0"/>
              <a:t>visualize 1D profile and check </a:t>
            </a:r>
            <a:br>
              <a:rPr lang="en-US" sz="2000" noProof="0" dirty="0" smtClean="0"/>
            </a:br>
            <a:r>
              <a:rPr lang="en-US" sz="2000" noProof="0" dirty="0" smtClean="0"/>
              <a:t>very carefully for </a:t>
            </a:r>
            <a:r>
              <a:rPr lang="en-US" sz="2000" b="1" noProof="0" dirty="0" smtClean="0"/>
              <a:t>jumps</a:t>
            </a:r>
            <a:r>
              <a:rPr lang="en-US" sz="2000" noProof="0" dirty="0" smtClean="0"/>
              <a:t> in signal</a:t>
            </a:r>
            <a:br>
              <a:rPr lang="en-US" sz="2000" noProof="0" dirty="0" smtClean="0"/>
            </a:br>
            <a:r>
              <a:rPr lang="en-US" sz="2000" noProof="0" dirty="0" smtClean="0"/>
              <a:t>and suspicious</a:t>
            </a:r>
            <a:r>
              <a:rPr lang="en-US" sz="2000" b="1" noProof="0" dirty="0" smtClean="0"/>
              <a:t> values</a:t>
            </a:r>
            <a:br>
              <a:rPr lang="en-US" sz="2000" b="1" noProof="0" dirty="0" smtClean="0"/>
            </a:br>
            <a:r>
              <a:rPr lang="en-US" sz="2000" b="1" noProof="0" dirty="0" smtClean="0"/>
              <a:t>close to zero</a:t>
            </a:r>
          </a:p>
          <a:p>
            <a:r>
              <a:rPr lang="en-US" sz="2000" i="1" noProof="0" dirty="0" smtClean="0"/>
              <a:t>In future, also possibility for </a:t>
            </a:r>
            <a:br>
              <a:rPr lang="en-US" sz="2000" i="1" noProof="0" dirty="0" smtClean="0"/>
            </a:br>
            <a:r>
              <a:rPr lang="en-US" sz="2000" i="1" noProof="0" dirty="0" smtClean="0"/>
              <a:t>FFT analysis will be included</a:t>
            </a:r>
          </a:p>
          <a:p>
            <a:endParaRPr lang="en-US" sz="2000" noProof="0" dirty="0"/>
          </a:p>
        </p:txBody>
      </p:sp>
      <p:pic>
        <p:nvPicPr>
          <p:cNvPr id="7" name="Obráze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628800"/>
            <a:ext cx="4190949" cy="4365104"/>
          </a:xfrm>
          <a:prstGeom prst="rect">
            <a:avLst/>
          </a:prstGeom>
        </p:spPr>
      </p:pic>
      <p:sp>
        <p:nvSpPr>
          <p:cNvPr id="8" name="TextovéPole 7"/>
          <p:cNvSpPr txBox="1"/>
          <p:nvPr/>
        </p:nvSpPr>
        <p:spPr>
          <a:xfrm>
            <a:off x="4211960" y="6003630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1) Moving average, 2) decimate signal </a:t>
            </a:r>
            <a:endParaRPr lang="en-US" dirty="0"/>
          </a:p>
        </p:txBody>
      </p:sp>
      <p:sp>
        <p:nvSpPr>
          <p:cNvPr id="9" name="Šipka doprava 8"/>
          <p:cNvSpPr/>
          <p:nvPr/>
        </p:nvSpPr>
        <p:spPr>
          <a:xfrm rot="16462509">
            <a:off x="5111071" y="5752146"/>
            <a:ext cx="485938" cy="1837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0" name="Šipka doprava 9"/>
          <p:cNvSpPr/>
          <p:nvPr/>
        </p:nvSpPr>
        <p:spPr>
          <a:xfrm rot="15453164">
            <a:off x="6847385" y="5754423"/>
            <a:ext cx="485938" cy="1837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1" name="Šipka doprava 10"/>
          <p:cNvSpPr/>
          <p:nvPr/>
        </p:nvSpPr>
        <p:spPr>
          <a:xfrm rot="19971165">
            <a:off x="4122122" y="5189112"/>
            <a:ext cx="499907" cy="1837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2" name="TextovéPole 11"/>
          <p:cNvSpPr txBox="1"/>
          <p:nvPr/>
        </p:nvSpPr>
        <p:spPr>
          <a:xfrm>
            <a:off x="2771800" y="4922600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/>
              <a:t>List of </a:t>
            </a:r>
            <a:br>
              <a:rPr lang="cs-CZ" dirty="0" smtClean="0"/>
            </a:br>
            <a:r>
              <a:rPr lang="cs-CZ" dirty="0" smtClean="0"/>
              <a:t>wrong LOS</a:t>
            </a:r>
            <a:endParaRPr lang="cs-CZ" dirty="0"/>
          </a:p>
        </p:txBody>
      </p:sp>
      <p:sp>
        <p:nvSpPr>
          <p:cNvPr id="15" name="Obdélník 14"/>
          <p:cNvSpPr/>
          <p:nvPr/>
        </p:nvSpPr>
        <p:spPr>
          <a:xfrm>
            <a:off x="611560" y="6372962"/>
            <a:ext cx="2664296" cy="3684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6" name="Obdélník 15"/>
          <p:cNvSpPr/>
          <p:nvPr/>
        </p:nvSpPr>
        <p:spPr>
          <a:xfrm>
            <a:off x="5243892" y="5378894"/>
            <a:ext cx="302078" cy="2192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7" name="Obdélník 16"/>
          <p:cNvSpPr/>
          <p:nvPr/>
        </p:nvSpPr>
        <p:spPr>
          <a:xfrm>
            <a:off x="6815623" y="5371944"/>
            <a:ext cx="302078" cy="2192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8" name="Obdélník 17"/>
          <p:cNvSpPr/>
          <p:nvPr/>
        </p:nvSpPr>
        <p:spPr>
          <a:xfrm>
            <a:off x="5203000" y="5009911"/>
            <a:ext cx="1457231" cy="2192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Šipka doprava 18"/>
          <p:cNvSpPr/>
          <p:nvPr/>
        </p:nvSpPr>
        <p:spPr>
          <a:xfrm rot="19369515">
            <a:off x="3665953" y="5731324"/>
            <a:ext cx="664171" cy="505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9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Reconstruction options</a:t>
            </a:r>
            <a:endParaRPr lang="en-US" noProof="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8651304" cy="4525963"/>
          </a:xfrm>
        </p:spPr>
        <p:txBody>
          <a:bodyPr>
            <a:normAutofit/>
          </a:bodyPr>
          <a:lstStyle/>
          <a:p>
            <a:r>
              <a:rPr lang="en-US" sz="2000" noProof="0" dirty="0" smtClean="0"/>
              <a:t>Smoothing</a:t>
            </a:r>
          </a:p>
          <a:p>
            <a:pPr lvl="1"/>
            <a:r>
              <a:rPr lang="en-US" sz="1800" noProof="0" dirty="0" smtClean="0"/>
              <a:t>Isotropic MFI</a:t>
            </a:r>
          </a:p>
          <a:p>
            <a:pPr lvl="1"/>
            <a:r>
              <a:rPr lang="en-US" sz="1800" b="1" noProof="0" dirty="0" smtClean="0"/>
              <a:t>Anisotropic</a:t>
            </a:r>
            <a:r>
              <a:rPr lang="en-US" sz="1800" noProof="0" dirty="0" smtClean="0"/>
              <a:t> MFI – </a:t>
            </a:r>
            <a:r>
              <a:rPr lang="en-US" sz="1800" b="1" noProof="0" dirty="0" smtClean="0"/>
              <a:t>best for SXR </a:t>
            </a:r>
          </a:p>
          <a:p>
            <a:pPr lvl="1"/>
            <a:r>
              <a:rPr lang="en-US" sz="1800" noProof="0" dirty="0" smtClean="0"/>
              <a:t>Isotropic MNGR – very peaked or </a:t>
            </a:r>
            <a:br>
              <a:rPr lang="en-US" sz="1800" noProof="0" dirty="0" smtClean="0"/>
            </a:br>
            <a:r>
              <a:rPr lang="en-US" sz="1800" noProof="0" dirty="0" smtClean="0"/>
              <a:t>off-axis SXR profiles</a:t>
            </a:r>
          </a:p>
          <a:p>
            <a:pPr lvl="1"/>
            <a:r>
              <a:rPr lang="en-US" sz="1800" noProof="0" dirty="0" smtClean="0"/>
              <a:t>Anisotropic IMGES – best for divertor reconstruction </a:t>
            </a:r>
          </a:p>
          <a:p>
            <a:r>
              <a:rPr lang="en-US" sz="2000" noProof="0" dirty="0" smtClean="0"/>
              <a:t>Resolution – </a:t>
            </a:r>
            <a:r>
              <a:rPr lang="en-US" sz="1800" noProof="0" dirty="0" smtClean="0"/>
              <a:t>up to 200x300, time scales linearly with num. pixels</a:t>
            </a:r>
          </a:p>
          <a:p>
            <a:r>
              <a:rPr lang="en-US" sz="2000" noProof="0" dirty="0" smtClean="0"/>
              <a:t>Allow boundary – </a:t>
            </a:r>
            <a:r>
              <a:rPr lang="en-US" sz="1800" noProof="0" dirty="0" smtClean="0"/>
              <a:t>press reconstruction to zero at boundary </a:t>
            </a:r>
            <a:r>
              <a:rPr lang="en-US" sz="1800" b="1" noProof="0" dirty="0" smtClean="0"/>
              <a:t>(turn off for bolometers)</a:t>
            </a:r>
          </a:p>
          <a:p>
            <a:r>
              <a:rPr lang="en-US" sz="2000" noProof="0" dirty="0" smtClean="0"/>
              <a:t>Anisotropic ration – </a:t>
            </a:r>
            <a:r>
              <a:rPr lang="en-US" sz="1800" noProof="0" dirty="0" smtClean="0"/>
              <a:t>ratio between parallel and radial smoothing</a:t>
            </a:r>
          </a:p>
          <a:p>
            <a:r>
              <a:rPr lang="en-US" sz="2000" noProof="0" dirty="0" smtClean="0"/>
              <a:t>Scale error bars </a:t>
            </a:r>
          </a:p>
          <a:p>
            <a:pPr lvl="1"/>
            <a:r>
              <a:rPr lang="en-US" sz="1600" noProof="0" dirty="0" smtClean="0"/>
              <a:t>Scale error bars by a constant factor </a:t>
            </a:r>
          </a:p>
          <a:p>
            <a:pPr lvl="1"/>
            <a:r>
              <a:rPr lang="en-US" sz="1600" noProof="0" dirty="0" smtClean="0"/>
              <a:t>Do </a:t>
            </a:r>
            <a:r>
              <a:rPr lang="en-US" sz="1600" b="1" noProof="0" dirty="0" smtClean="0"/>
              <a:t>not affect reconstruction</a:t>
            </a:r>
            <a:r>
              <a:rPr lang="en-US" sz="1600" noProof="0" dirty="0" smtClean="0"/>
              <a:t> with GCV and PRESS method</a:t>
            </a:r>
            <a:endParaRPr lang="en-US" sz="2000" noProof="0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43" t="72555" r="437"/>
          <a:stretch/>
        </p:blipFill>
        <p:spPr>
          <a:xfrm>
            <a:off x="4932040" y="1556792"/>
            <a:ext cx="4115337" cy="173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11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Output panel</a:t>
            </a:r>
            <a:endParaRPr lang="en-US" noProof="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noProof="0" dirty="0" smtClean="0"/>
              <a:t>Enable output</a:t>
            </a:r>
          </a:p>
          <a:p>
            <a:pPr lvl="1"/>
            <a:r>
              <a:rPr lang="en-US" sz="1600" noProof="0" dirty="0" smtClean="0"/>
              <a:t>Save high quality plots (i.e. pdf)</a:t>
            </a:r>
          </a:p>
          <a:p>
            <a:pPr lvl="1"/>
            <a:r>
              <a:rPr lang="en-US" sz="1600" noProof="0" dirty="0" smtClean="0"/>
              <a:t>Save also all other results to Output path</a:t>
            </a:r>
          </a:p>
          <a:p>
            <a:endParaRPr lang="en-US" sz="2200" noProof="0" dirty="0" smtClean="0"/>
          </a:p>
          <a:p>
            <a:r>
              <a:rPr lang="en-US" sz="2000" noProof="0" dirty="0" smtClean="0"/>
              <a:t>Separate plots</a:t>
            </a:r>
          </a:p>
          <a:p>
            <a:pPr lvl="1"/>
            <a:r>
              <a:rPr lang="en-US" sz="1600" b="1" noProof="0" dirty="0" smtClean="0"/>
              <a:t>Plot emissivity </a:t>
            </a:r>
            <a:r>
              <a:rPr lang="en-US" sz="1600" noProof="0" dirty="0" smtClean="0"/>
              <a:t>and brightness for </a:t>
            </a:r>
            <a:br>
              <a:rPr lang="en-US" sz="1600" noProof="0" dirty="0" smtClean="0"/>
            </a:br>
            <a:r>
              <a:rPr lang="en-US" sz="1600" noProof="0" dirty="0" smtClean="0"/>
              <a:t>each time point</a:t>
            </a:r>
          </a:p>
          <a:p>
            <a:pPr lvl="1"/>
            <a:r>
              <a:rPr lang="en-US" sz="1600" b="1" noProof="0" dirty="0" smtClean="0"/>
              <a:t>Can be slow!!</a:t>
            </a:r>
          </a:p>
          <a:p>
            <a:r>
              <a:rPr lang="en-US" sz="2000" noProof="0" dirty="0" smtClean="0"/>
              <a:t>Remove Background – subtract average of all reconstruction or for 10% of time evolution (details in config file)</a:t>
            </a:r>
          </a:p>
          <a:p>
            <a:endParaRPr lang="en-US" sz="2000" noProof="0" dirty="0" smtClean="0"/>
          </a:p>
          <a:p>
            <a:r>
              <a:rPr lang="en-US" sz="2000" noProof="0" dirty="0" smtClean="0"/>
              <a:t>Plot in loglin scale </a:t>
            </a:r>
          </a:p>
          <a:p>
            <a:pPr lvl="1"/>
            <a:r>
              <a:rPr lang="en-US" sz="1600" noProof="0" dirty="0" smtClean="0"/>
              <a:t>Nonlinear transformation by arcsinh(x/x</a:t>
            </a:r>
            <a:r>
              <a:rPr lang="en-US" sz="1600" baseline="-25000" noProof="0" dirty="0" smtClean="0"/>
              <a:t>0</a:t>
            </a:r>
            <a:r>
              <a:rPr lang="en-US" sz="1600" noProof="0" dirty="0" smtClean="0"/>
              <a:t>)</a:t>
            </a:r>
          </a:p>
          <a:p>
            <a:pPr lvl="1"/>
            <a:r>
              <a:rPr lang="en-US" sz="1600" noProof="0" dirty="0" smtClean="0"/>
              <a:t>For visualizing pedestal region and discharge with a large emissivity range</a:t>
            </a:r>
            <a:endParaRPr lang="en-US" sz="1600" noProof="0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555" r="46873"/>
          <a:stretch/>
        </p:blipFill>
        <p:spPr>
          <a:xfrm>
            <a:off x="4932040" y="1988840"/>
            <a:ext cx="4088725" cy="152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0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Actions panel</a:t>
            </a:r>
            <a:endParaRPr lang="en-US" noProof="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4258816" cy="5213176"/>
          </a:xfrm>
        </p:spPr>
        <p:txBody>
          <a:bodyPr>
            <a:normAutofit/>
          </a:bodyPr>
          <a:lstStyle/>
          <a:p>
            <a:r>
              <a:rPr lang="en-US" sz="2000" noProof="0" dirty="0" smtClean="0"/>
              <a:t>SVD </a:t>
            </a:r>
          </a:p>
          <a:p>
            <a:pPr lvl="1"/>
            <a:r>
              <a:rPr lang="en-US" sz="1800" noProof="0" dirty="0" smtClean="0"/>
              <a:t>Remove 1. SVD component </a:t>
            </a:r>
            <a:br>
              <a:rPr lang="en-US" sz="1800" noProof="0" dirty="0" smtClean="0"/>
            </a:br>
            <a:r>
              <a:rPr lang="en-US" sz="1800" noProof="0" dirty="0" smtClean="0"/>
              <a:t>from the reconstructions</a:t>
            </a:r>
          </a:p>
          <a:p>
            <a:pPr lvl="1"/>
            <a:r>
              <a:rPr lang="en-US" sz="1800" noProof="0" dirty="0" smtClean="0"/>
              <a:t>Perform SVD analysis</a:t>
            </a:r>
          </a:p>
          <a:p>
            <a:r>
              <a:rPr lang="en-US" sz="2000" noProof="0" dirty="0" smtClean="0"/>
              <a:t>Post processing </a:t>
            </a:r>
          </a:p>
          <a:p>
            <a:pPr lvl="1"/>
            <a:r>
              <a:rPr lang="en-US" sz="1800" noProof="0" dirty="0" smtClean="0"/>
              <a:t>Details about </a:t>
            </a:r>
            <a:r>
              <a:rPr lang="en-US" sz="1800" b="1" noProof="0" dirty="0" smtClean="0"/>
              <a:t>convergence</a:t>
            </a:r>
            <a:r>
              <a:rPr lang="en-US" sz="1800" noProof="0" dirty="0" smtClean="0"/>
              <a:t>, </a:t>
            </a:r>
            <a:br>
              <a:rPr lang="en-US" sz="1800" noProof="0" dirty="0" smtClean="0"/>
            </a:br>
            <a:r>
              <a:rPr lang="en-US" sz="1800" noProof="0" dirty="0" smtClean="0"/>
              <a:t>plasma position, emissivity</a:t>
            </a:r>
          </a:p>
          <a:p>
            <a:r>
              <a:rPr lang="en-US" sz="2000" noProof="0" dirty="0" smtClean="0"/>
              <a:t>Asymmetry </a:t>
            </a:r>
          </a:p>
          <a:p>
            <a:pPr lvl="1"/>
            <a:r>
              <a:rPr lang="en-US" sz="1800" noProof="0" dirty="0" smtClean="0"/>
              <a:t>Calculate poloidal asymmetry</a:t>
            </a:r>
          </a:p>
          <a:p>
            <a:pPr lvl="1"/>
            <a:r>
              <a:rPr lang="en-US" sz="1800" noProof="0" dirty="0" smtClean="0"/>
              <a:t>Compared with </a:t>
            </a:r>
            <a:r>
              <a:rPr lang="en-US" sz="1800" b="1" noProof="0" dirty="0" smtClean="0"/>
              <a:t>simplifies </a:t>
            </a:r>
            <a:r>
              <a:rPr lang="en-US" sz="1800" noProof="0" dirty="0" smtClean="0"/>
              <a:t>centrifugal model</a:t>
            </a:r>
          </a:p>
          <a:p>
            <a:r>
              <a:rPr lang="en-US" sz="2000" noProof="0" dirty="0" smtClean="0"/>
              <a:t>Sawtooths </a:t>
            </a:r>
          </a:p>
          <a:p>
            <a:pPr lvl="1"/>
            <a:r>
              <a:rPr lang="en-US" sz="1600" noProof="0" dirty="0" smtClean="0"/>
              <a:t>Identify sawtooths times</a:t>
            </a:r>
          </a:p>
          <a:p>
            <a:pPr lvl="1"/>
            <a:r>
              <a:rPr lang="en-US" sz="1600" noProof="0" dirty="0" smtClean="0"/>
              <a:t>Frequency and inversion radius</a:t>
            </a:r>
          </a:p>
          <a:p>
            <a:pPr lvl="1"/>
            <a:r>
              <a:rPr lang="en-US" sz="1600" noProof="0" dirty="0" smtClean="0"/>
              <a:t>Run the tomography for SXR_slow diag</a:t>
            </a:r>
            <a:br>
              <a:rPr lang="en-US" sz="1600" noProof="0" dirty="0" smtClean="0"/>
            </a:br>
            <a:r>
              <a:rPr lang="en-US" sz="1600" b="1" noProof="0" dirty="0" smtClean="0"/>
              <a:t>without</a:t>
            </a:r>
            <a:r>
              <a:rPr lang="en-US" sz="1600" noProof="0" dirty="0" smtClean="0"/>
              <a:t> </a:t>
            </a:r>
            <a:r>
              <a:rPr lang="en-US" sz="1600" b="1" noProof="0" dirty="0" smtClean="0"/>
              <a:t>downsampling</a:t>
            </a:r>
            <a:endParaRPr lang="en-US" sz="1600" b="1" noProof="0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374" t="67596" r="45203"/>
          <a:stretch/>
        </p:blipFill>
        <p:spPr>
          <a:xfrm>
            <a:off x="4139952" y="1700808"/>
            <a:ext cx="4912236" cy="1615445"/>
          </a:xfrm>
          <a:prstGeom prst="rect">
            <a:avLst/>
          </a:prstGeom>
        </p:spPr>
      </p:pic>
      <p:sp>
        <p:nvSpPr>
          <p:cNvPr id="5" name="Zástupný symbol pro obsah 2"/>
          <p:cNvSpPr txBox="1">
            <a:spLocks/>
          </p:cNvSpPr>
          <p:nvPr/>
        </p:nvSpPr>
        <p:spPr>
          <a:xfrm>
            <a:off x="4840744" y="3316253"/>
            <a:ext cx="4258816" cy="5213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Poloidal mode number</a:t>
            </a:r>
          </a:p>
          <a:p>
            <a:pPr lvl="1"/>
            <a:r>
              <a:rPr lang="en-US" sz="1600" dirty="0" smtClean="0"/>
              <a:t>Estimate position and M-number of all modes in the reconstruction</a:t>
            </a:r>
          </a:p>
          <a:p>
            <a:pPr lvl="1"/>
            <a:r>
              <a:rPr lang="en-US" sz="1600" b="1" dirty="0" smtClean="0"/>
              <a:t>Use with caution </a:t>
            </a:r>
          </a:p>
          <a:p>
            <a:r>
              <a:rPr lang="en-US" sz="2000" dirty="0" smtClean="0"/>
              <a:t>Impurities</a:t>
            </a:r>
          </a:p>
          <a:p>
            <a:pPr lvl="1"/>
            <a:r>
              <a:rPr lang="en-US" sz="1600" dirty="0" smtClean="0"/>
              <a:t>Calculate W density</a:t>
            </a:r>
          </a:p>
          <a:p>
            <a:pPr lvl="1"/>
            <a:r>
              <a:rPr lang="en-US" sz="1600" dirty="0" smtClean="0"/>
              <a:t>Use IDA if available,  else Thomson scattering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151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Solvers panel</a:t>
            </a:r>
            <a:endParaRPr lang="en-US" noProof="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5141168"/>
          </a:xfrm>
        </p:spPr>
        <p:txBody>
          <a:bodyPr>
            <a:normAutofit fontScale="92500" lnSpcReduction="10000"/>
          </a:bodyPr>
          <a:lstStyle/>
          <a:p>
            <a:r>
              <a:rPr lang="en-US" sz="2000" noProof="0" dirty="0" smtClean="0"/>
              <a:t>Ratio presolver</a:t>
            </a:r>
          </a:p>
          <a:p>
            <a:pPr lvl="1"/>
            <a:r>
              <a:rPr lang="en-US" sz="1600" noProof="0" dirty="0" smtClean="0"/>
              <a:t>Estimate and store cross-calibration </a:t>
            </a:r>
            <a:br>
              <a:rPr lang="en-US" sz="1600" noProof="0" dirty="0" smtClean="0"/>
            </a:br>
            <a:r>
              <a:rPr lang="en-US" sz="1600" noProof="0" dirty="0" smtClean="0"/>
              <a:t>between cameras</a:t>
            </a:r>
          </a:p>
          <a:p>
            <a:pPr lvl="1"/>
            <a:r>
              <a:rPr lang="en-US" sz="1600" b="1" noProof="0" dirty="0" smtClean="0"/>
              <a:t>Run at least ones for each discharge!</a:t>
            </a:r>
          </a:p>
          <a:p>
            <a:r>
              <a:rPr lang="en-US" sz="2000" noProof="0" dirty="0" smtClean="0"/>
              <a:t>Presolvers </a:t>
            </a:r>
          </a:p>
          <a:p>
            <a:pPr lvl="1"/>
            <a:r>
              <a:rPr lang="en-US" sz="1600" i="1" noProof="0" dirty="0" smtClean="0"/>
              <a:t>Obsolete option to speed up </a:t>
            </a:r>
            <a:br>
              <a:rPr lang="en-US" sz="1600" i="1" noProof="0" dirty="0" smtClean="0"/>
            </a:br>
            <a:r>
              <a:rPr lang="en-US" sz="1600" i="1" noProof="0" dirty="0" smtClean="0"/>
              <a:t>intermediate steps in MFI regularization</a:t>
            </a:r>
          </a:p>
          <a:p>
            <a:r>
              <a:rPr lang="en-US" sz="2000" noProof="0" dirty="0" smtClean="0"/>
              <a:t>Solvers</a:t>
            </a:r>
          </a:p>
          <a:p>
            <a:pPr lvl="1"/>
            <a:r>
              <a:rPr lang="en-US" sz="1600" noProof="0" dirty="0" smtClean="0"/>
              <a:t>Tiknonov …  - original solver, chi2=1 condition, slow O(n</a:t>
            </a:r>
            <a:r>
              <a:rPr lang="en-US" sz="1600" baseline="30000" noProof="0" dirty="0" smtClean="0"/>
              <a:t>3</a:t>
            </a:r>
            <a:r>
              <a:rPr lang="en-US" sz="1600" noProof="0" dirty="0" smtClean="0"/>
              <a:t>)</a:t>
            </a:r>
          </a:p>
          <a:p>
            <a:pPr lvl="1"/>
            <a:r>
              <a:rPr lang="en-US" sz="1600" noProof="0" dirty="0" smtClean="0"/>
              <a:t>SVD, </a:t>
            </a:r>
            <a:r>
              <a:rPr lang="en-US" sz="1600" b="1" noProof="0" dirty="0" smtClean="0"/>
              <a:t>SVD2</a:t>
            </a:r>
            <a:r>
              <a:rPr lang="en-US" sz="1600" noProof="0" dirty="0" smtClean="0"/>
              <a:t>, QR, GEV, GSVD – various decomposition methods, SVD2 is the fastest</a:t>
            </a:r>
          </a:p>
          <a:p>
            <a:r>
              <a:rPr lang="en-US" sz="2000" noProof="0" dirty="0" smtClean="0"/>
              <a:t>Lambda solvers</a:t>
            </a:r>
          </a:p>
          <a:p>
            <a:pPr lvl="1"/>
            <a:r>
              <a:rPr lang="en-US" sz="1600" noProof="0" dirty="0" smtClean="0"/>
              <a:t>Select proper regularization</a:t>
            </a:r>
          </a:p>
          <a:p>
            <a:pPr lvl="1"/>
            <a:r>
              <a:rPr lang="en-US" sz="1600" b="1" noProof="0" dirty="0" smtClean="0"/>
              <a:t>GCV – preferred</a:t>
            </a:r>
            <a:r>
              <a:rPr lang="en-US" sz="1600" noProof="0" dirty="0" smtClean="0"/>
              <a:t>, </a:t>
            </a:r>
            <a:r>
              <a:rPr lang="en-US" sz="1600" b="1" noProof="0" dirty="0" smtClean="0"/>
              <a:t>PRESS</a:t>
            </a:r>
            <a:r>
              <a:rPr lang="en-US" sz="1600" noProof="0" dirty="0" smtClean="0"/>
              <a:t> – more </a:t>
            </a:r>
            <a:r>
              <a:rPr lang="en-US" sz="1600" b="1" noProof="0" dirty="0" smtClean="0"/>
              <a:t>conservative</a:t>
            </a:r>
            <a:r>
              <a:rPr lang="en-US" sz="1600" noProof="0" dirty="0" smtClean="0"/>
              <a:t> and table, AICc depends on error scale</a:t>
            </a:r>
          </a:p>
          <a:p>
            <a:pPr lvl="1"/>
            <a:r>
              <a:rPr lang="en-US" sz="1600" noProof="0" dirty="0" smtClean="0"/>
              <a:t>Manual – select optimal level by hand – when PRESS and GCV failure</a:t>
            </a:r>
          </a:p>
          <a:p>
            <a:r>
              <a:rPr lang="en-US" sz="2000" noProof="0" dirty="0" smtClean="0"/>
              <a:t>Number of blocks  </a:t>
            </a:r>
          </a:p>
          <a:p>
            <a:pPr lvl="1"/>
            <a:r>
              <a:rPr lang="en-US" sz="1600" noProof="0" dirty="0" smtClean="0"/>
              <a:t> speed up reconstruction by solving MFI for block is timeframes</a:t>
            </a:r>
          </a:p>
          <a:p>
            <a:r>
              <a:rPr lang="en-US" sz="2000" noProof="0" dirty="0" smtClean="0"/>
              <a:t>Positivity</a:t>
            </a:r>
          </a:p>
          <a:p>
            <a:pPr lvl="1"/>
            <a:r>
              <a:rPr lang="en-US" sz="1600" noProof="0" dirty="0" smtClean="0"/>
              <a:t>Number gives a weak positivity constrain, button force positivity strongly (slow, can be unstable)</a:t>
            </a:r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673" r="46667"/>
          <a:stretch/>
        </p:blipFill>
        <p:spPr>
          <a:xfrm>
            <a:off x="4788024" y="1556792"/>
            <a:ext cx="4084712" cy="150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69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Transformation panel</a:t>
            </a:r>
            <a:endParaRPr lang="en-US" noProof="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200" noProof="0" dirty="0" smtClean="0"/>
              <a:t>Constrain reconstruction on the </a:t>
            </a:r>
            <a:br>
              <a:rPr lang="en-US" sz="2200" noProof="0" dirty="0" smtClean="0"/>
            </a:br>
            <a:r>
              <a:rPr lang="en-US" sz="2200" noProof="0" dirty="0" smtClean="0"/>
              <a:t>subspace given by the various radial </a:t>
            </a:r>
            <a:br>
              <a:rPr lang="en-US" sz="2200" noProof="0" dirty="0" smtClean="0"/>
            </a:br>
            <a:r>
              <a:rPr lang="en-US" sz="2200" noProof="0" dirty="0" smtClean="0"/>
              <a:t>basis functions </a:t>
            </a:r>
          </a:p>
          <a:p>
            <a:pPr lvl="1"/>
            <a:r>
              <a:rPr lang="en-US" sz="1700" noProof="0" dirty="0" smtClean="0"/>
              <a:t>Abel – pyramid basis  </a:t>
            </a:r>
          </a:p>
          <a:p>
            <a:pPr lvl="1"/>
            <a:r>
              <a:rPr lang="en-US" sz="1700" b="1" noProof="0" dirty="0" smtClean="0"/>
              <a:t>Cormack</a:t>
            </a:r>
            <a:r>
              <a:rPr lang="en-US" sz="1700" noProof="0" dirty="0" smtClean="0"/>
              <a:t> - Zernike polynomial</a:t>
            </a:r>
          </a:p>
          <a:p>
            <a:pPr lvl="1"/>
            <a:r>
              <a:rPr lang="en-US" sz="1700" b="1" noProof="0" dirty="0" smtClean="0"/>
              <a:t>Fourier-Bessel </a:t>
            </a:r>
            <a:r>
              <a:rPr lang="en-US" sz="1700" noProof="0" dirty="0" smtClean="0"/>
              <a:t>– Bessel functions</a:t>
            </a:r>
            <a:endParaRPr lang="cs-CZ" sz="1700" noProof="0" dirty="0" smtClean="0"/>
          </a:p>
          <a:p>
            <a:endParaRPr lang="cs-CZ" sz="1600" dirty="0"/>
          </a:p>
          <a:p>
            <a:r>
              <a:rPr lang="cs-CZ" sz="2200" noProof="0" dirty="0" err="1" smtClean="0"/>
              <a:t>Radial</a:t>
            </a:r>
            <a:r>
              <a:rPr lang="cs-CZ" sz="2200" noProof="0" dirty="0" smtClean="0"/>
              <a:t> </a:t>
            </a:r>
            <a:r>
              <a:rPr lang="cs-CZ" sz="2200" noProof="0" dirty="0" err="1" smtClean="0"/>
              <a:t>order</a:t>
            </a:r>
            <a:endParaRPr lang="cs-CZ" sz="2200" noProof="0" dirty="0" smtClean="0"/>
          </a:p>
          <a:p>
            <a:pPr lvl="1"/>
            <a:r>
              <a:rPr lang="cs-CZ" sz="1700" dirty="0" err="1" smtClean="0"/>
              <a:t>Number</a:t>
            </a:r>
            <a:r>
              <a:rPr lang="cs-CZ" sz="1700" dirty="0" smtClean="0"/>
              <a:t> </a:t>
            </a:r>
            <a:r>
              <a:rPr lang="cs-CZ" sz="1700" dirty="0" err="1" smtClean="0"/>
              <a:t>of</a:t>
            </a:r>
            <a:r>
              <a:rPr lang="cs-CZ" sz="1700" dirty="0" smtClean="0"/>
              <a:t> </a:t>
            </a:r>
            <a:r>
              <a:rPr lang="cs-CZ" sz="1700" dirty="0" err="1" smtClean="0"/>
              <a:t>radial</a:t>
            </a:r>
            <a:r>
              <a:rPr lang="cs-CZ" sz="1700" dirty="0" smtClean="0"/>
              <a:t> basic </a:t>
            </a:r>
            <a:r>
              <a:rPr lang="cs-CZ" sz="1700" dirty="0" err="1" smtClean="0"/>
              <a:t>vectors</a:t>
            </a:r>
            <a:endParaRPr lang="cs-CZ" sz="1700" noProof="0" dirty="0" smtClean="0"/>
          </a:p>
          <a:p>
            <a:r>
              <a:rPr lang="cs-CZ" sz="2200" dirty="0" err="1" smtClean="0"/>
              <a:t>Angular</a:t>
            </a:r>
            <a:r>
              <a:rPr lang="cs-CZ" sz="2200" dirty="0" smtClean="0"/>
              <a:t> </a:t>
            </a:r>
            <a:r>
              <a:rPr lang="cs-CZ" sz="2200" dirty="0" err="1" smtClean="0"/>
              <a:t>order</a:t>
            </a:r>
            <a:endParaRPr lang="cs-CZ" sz="2200" dirty="0" smtClean="0"/>
          </a:p>
          <a:p>
            <a:pPr marL="742950" lvl="2" indent="-342900"/>
            <a:r>
              <a:rPr lang="cs-CZ" sz="1700" dirty="0" err="1" smtClean="0"/>
              <a:t>Number</a:t>
            </a:r>
            <a:r>
              <a:rPr lang="cs-CZ" sz="1700" dirty="0" smtClean="0"/>
              <a:t> </a:t>
            </a:r>
            <a:r>
              <a:rPr lang="cs-CZ" sz="1700" dirty="0" err="1" smtClean="0"/>
              <a:t>of</a:t>
            </a:r>
            <a:r>
              <a:rPr lang="cs-CZ" sz="1700" dirty="0" smtClean="0"/>
              <a:t> </a:t>
            </a:r>
            <a:r>
              <a:rPr lang="cs-CZ" sz="1700" dirty="0" err="1" smtClean="0"/>
              <a:t>angularbasic</a:t>
            </a:r>
            <a:r>
              <a:rPr lang="cs-CZ" sz="1700" dirty="0" smtClean="0"/>
              <a:t> </a:t>
            </a:r>
            <a:r>
              <a:rPr lang="cs-CZ" sz="1700" dirty="0" err="1" smtClean="0"/>
              <a:t>vectors</a:t>
            </a:r>
            <a:r>
              <a:rPr lang="cs-CZ" sz="1700" dirty="0" smtClean="0"/>
              <a:t> (cos and sin)</a:t>
            </a:r>
            <a:endParaRPr lang="cs-CZ" sz="1700" noProof="0" dirty="0" smtClean="0"/>
          </a:p>
          <a:p>
            <a:endParaRPr lang="cs-CZ" sz="2200" noProof="0" dirty="0" smtClean="0"/>
          </a:p>
          <a:p>
            <a:endParaRPr lang="cs-CZ" sz="1600" dirty="0"/>
          </a:p>
          <a:p>
            <a:endParaRPr lang="cs-CZ" sz="1600" noProof="0" dirty="0" smtClean="0"/>
          </a:p>
          <a:p>
            <a:r>
              <a:rPr lang="en-US" sz="2200" noProof="0" dirty="0" smtClean="0"/>
              <a:t>Divertor </a:t>
            </a:r>
          </a:p>
          <a:p>
            <a:pPr lvl="1"/>
            <a:r>
              <a:rPr lang="en-US" sz="1700" noProof="0" dirty="0" smtClean="0"/>
              <a:t>Some attempt to improve smoothing in the divertor region</a:t>
            </a:r>
            <a:endParaRPr lang="en-US" sz="1700" noProof="0" dirty="0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397" r="45530"/>
          <a:stretch/>
        </p:blipFill>
        <p:spPr>
          <a:xfrm>
            <a:off x="4283968" y="2276873"/>
            <a:ext cx="4943570" cy="183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65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1561</TotalTime>
  <Words>676</Words>
  <Application>Microsoft Office PowerPoint</Application>
  <PresentationFormat>Předvádění na obrazovce (4:3)</PresentationFormat>
  <Paragraphs>175</Paragraphs>
  <Slides>20</Slides>
  <Notes>0</Notes>
  <HiddenSlides>0</HiddenSlides>
  <MMClips>1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20</vt:i4>
      </vt:variant>
    </vt:vector>
  </HeadingPairs>
  <TitlesOfParts>
    <vt:vector size="21" baseType="lpstr">
      <vt:lpstr>Motiv systému Office</vt:lpstr>
      <vt:lpstr>SXR tomography on AUG</vt:lpstr>
      <vt:lpstr>Installation</vt:lpstr>
      <vt:lpstr>Basic use </vt:lpstr>
      <vt:lpstr>Data selection</vt:lpstr>
      <vt:lpstr>Reconstruction options</vt:lpstr>
      <vt:lpstr>Output panel</vt:lpstr>
      <vt:lpstr>Actions panel</vt:lpstr>
      <vt:lpstr>Solvers panel</vt:lpstr>
      <vt:lpstr>Transformation panel</vt:lpstr>
      <vt:lpstr>Outputs</vt:lpstr>
      <vt:lpstr>Example: SXR reconstruction</vt:lpstr>
      <vt:lpstr>Example: Bolometers</vt:lpstr>
      <vt:lpstr>Example: 1/1, 2/2? and 3/2 mode</vt:lpstr>
      <vt:lpstr>Example: Impurity analysis</vt:lpstr>
      <vt:lpstr>Example: Poloidal asymmetries</vt:lpstr>
      <vt:lpstr>Example: Sawtooths</vt:lpstr>
      <vt:lpstr>For experts: config file</vt:lpstr>
      <vt:lpstr>For experts: command line</vt:lpstr>
      <vt:lpstr>Geometry calibration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SXR tomography on AUG</dc:title>
  <dc:creator>qwertz</dc:creator>
  <cp:lastModifiedBy>qwertz</cp:lastModifiedBy>
  <cp:revision>29</cp:revision>
  <dcterms:created xsi:type="dcterms:W3CDTF">2017-06-22T09:39:13Z</dcterms:created>
  <dcterms:modified xsi:type="dcterms:W3CDTF">2017-07-27T10:45:35Z</dcterms:modified>
</cp:coreProperties>
</file>