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3_B650C678.xml" ContentType="application/vnd.ms-powerpoint.comments+xml"/>
  <Override PartName="/ppt/comments/modernComment_108_E602C655.xml" ContentType="application/vnd.ms-powerpoint.comments+xml"/>
  <Override PartName="/ppt/comments/modernComment_105_883B5E73.xml" ContentType="application/vnd.ms-powerpoint.comments+xml"/>
  <Override PartName="/ppt/comments/modernComment_106_BE3BB3B6.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57" r:id="rId4"/>
    <p:sldId id="279" r:id="rId5"/>
    <p:sldId id="258" r:id="rId6"/>
    <p:sldId id="267" r:id="rId7"/>
    <p:sldId id="259" r:id="rId8"/>
    <p:sldId id="275" r:id="rId9"/>
    <p:sldId id="260" r:id="rId10"/>
    <p:sldId id="264" r:id="rId11"/>
    <p:sldId id="261" r:id="rId12"/>
    <p:sldId id="272" r:id="rId13"/>
    <p:sldId id="262" r:id="rId14"/>
    <p:sldId id="280" r:id="rId15"/>
    <p:sldId id="268" r:id="rId16"/>
    <p:sldId id="274" r:id="rId17"/>
    <p:sldId id="270" r:id="rId18"/>
    <p:sldId id="266"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7CF5BE-DC03-A632-C109-979BF4C8650B}" name="Gregoire Cattan" initials="GC" userId="S::Gregoire.Cattan@ibm.com::e9f4286f-c489-4d7d-a5b7-905b09ede77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07" autoAdjust="0"/>
  </p:normalViewPr>
  <p:slideViewPr>
    <p:cSldViewPr snapToGrid="0">
      <p:cViewPr varScale="1">
        <p:scale>
          <a:sx n="68" d="100"/>
          <a:sy n="68" d="100"/>
        </p:scale>
        <p:origin x="219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3_B650C678.xml><?xml version="1.0" encoding="utf-8"?>
<p188:cmLst xmlns:a="http://schemas.openxmlformats.org/drawingml/2006/main" xmlns:r="http://schemas.openxmlformats.org/officeDocument/2006/relationships" xmlns:p188="http://schemas.microsoft.com/office/powerpoint/2018/8/main">
  <p188:cm id="{59B399A9-15F7-4FBC-8480-C4A189F8B49B}" authorId="{1D7CF5BE-DC03-A632-C109-979BF4C8650B}" created="2022-04-20T09:13:52.175">
    <pc:sldMkLst xmlns:pc="http://schemas.microsoft.com/office/powerpoint/2013/main/command">
      <pc:docMk/>
      <pc:sldMk cId="3058747000" sldId="259"/>
    </pc:sldMkLst>
    <p188:txBody>
      <a:bodyPr/>
      <a:lstStyle/>
      <a:p>
        <a:r>
          <a:rPr lang="en-US"/>
          <a:t>I suggest to split the information on two slides. </a:t>
        </a:r>
      </a:p>
    </p188:txBody>
  </p188:cm>
</p188:cmLst>
</file>

<file path=ppt/comments/modernComment_105_883B5E73.xml><?xml version="1.0" encoding="utf-8"?>
<p188:cmLst xmlns:a="http://schemas.openxmlformats.org/drawingml/2006/main" xmlns:r="http://schemas.openxmlformats.org/officeDocument/2006/relationships" xmlns:p188="http://schemas.microsoft.com/office/powerpoint/2018/8/main">
  <p188:cm id="{D824C98D-FA14-4E44-8C41-F03D6DD0582D}" authorId="{1D7CF5BE-DC03-A632-C109-979BF4C8650B}" created="2022-04-20T10:05:51.362">
    <ac:txMkLst xmlns:ac="http://schemas.microsoft.com/office/drawing/2013/main/command">
      <pc:docMk xmlns:pc="http://schemas.microsoft.com/office/powerpoint/2013/main/command"/>
      <pc:sldMk xmlns:pc="http://schemas.microsoft.com/office/powerpoint/2013/main/command" cId="2285592179" sldId="261"/>
      <ac:spMk id="3" creationId="{F60C3445-896D-4181-AF04-39AF8BB1C5CF}"/>
      <ac:txMk cp="0" len="60">
        <ac:context len="61" hash="1073346075"/>
      </ac:txMk>
    </ac:txMkLst>
    <p188:pos x="5170714" y="307975"/>
    <p188:txBody>
      <a:bodyPr/>
      <a:lstStyle/>
      <a:p>
        <a:r>
          <a:rPr lang="en-US"/>
          <a:t>I think we can remove this, and be more general: we entangle the data into a quantum state (feature mapping), then we run a parametrized circuit (SVM), and we measure the results (either -1 or 1 for binary classification). The whole process is repeated R times (number of shots) in order to build a distribution. </a:t>
        </a:r>
      </a:p>
    </p188:txBody>
  </p188:cm>
</p188:cmLst>
</file>

<file path=ppt/comments/modernComment_106_BE3BB3B6.xml><?xml version="1.0" encoding="utf-8"?>
<p188:cmLst xmlns:a="http://schemas.openxmlformats.org/drawingml/2006/main" xmlns:r="http://schemas.openxmlformats.org/officeDocument/2006/relationships" xmlns:p188="http://schemas.microsoft.com/office/powerpoint/2018/8/main">
  <p188:cm id="{33C428AF-5B4A-4C10-BEA8-CF20A8911DF0}" authorId="{1D7CF5BE-DC03-A632-C109-979BF4C8650B}" created="2022-04-20T10:10:31.644">
    <ac:txMkLst xmlns:ac="http://schemas.microsoft.com/office/drawing/2013/main/command">
      <pc:docMk xmlns:pc="http://schemas.microsoft.com/office/powerpoint/2013/main/command"/>
      <pc:sldMk xmlns:pc="http://schemas.microsoft.com/office/powerpoint/2013/main/command" cId="3191583670" sldId="262"/>
      <ac:spMk id="3" creationId="{58D7B792-A1B6-4741-89FE-4A45B9D36AD4}"/>
      <ac:txMk cp="183" len="11">
        <ac:context len="195" hash="1374474721"/>
      </ac:txMk>
    </ac:txMkLst>
    <p188:pos x="2198914" y="2104118"/>
    <p188:txBody>
      <a:bodyPr/>
      <a:lstStyle/>
      <a:p>
        <a:r>
          <a:rPr lang="en-US"/>
          <a:t>A necessary condition to obtain a quantum advantage is that the kernel cannot be estimated classically. This is why we need to entangle the data into a quantum state in a "non-evident" way (for example not linearly).
It is also possible we used a limited number of shots as regards the size of the feature (so we need to increase the number of shots).
Also, we just perform classification on a single dataset, where there is no outcomes as compared to a classical SVM. We could try on dataset with BCI illiteracy.</a:t>
        </a:r>
      </a:p>
    </p188:txBody>
  </p188:cm>
</p188:cmLst>
</file>

<file path=ppt/comments/modernComment_108_E602C655.xml><?xml version="1.0" encoding="utf-8"?>
<p188:cmLst xmlns:a="http://schemas.openxmlformats.org/drawingml/2006/main" xmlns:r="http://schemas.openxmlformats.org/officeDocument/2006/relationships" xmlns:p188="http://schemas.microsoft.com/office/powerpoint/2018/8/main">
  <p188:cm id="{36CD95CC-9621-4D44-B955-978172D4A4FA}" authorId="{1D7CF5BE-DC03-A632-C109-979BF4C8650B}" created="2022-04-20T09:15:18.688">
    <ac:txMkLst xmlns:ac="http://schemas.microsoft.com/office/drawing/2013/main/command">
      <pc:docMk xmlns:pc="http://schemas.microsoft.com/office/powerpoint/2013/main/command"/>
      <pc:sldMk xmlns:pc="http://schemas.microsoft.com/office/powerpoint/2013/main/command" cId="3858941525" sldId="264"/>
      <ac:spMk id="3" creationId="{27FE327E-5684-42D7-8410-879BEEAA2B42}"/>
      <ac:txMk cp="0" len="176">
        <ac:context len="177" hash="2925701470"/>
      </ac:txMk>
    </ac:txMkLst>
    <p188:pos x="3254829" y="307975"/>
    <p188:replyLst>
      <p188:reply id="{5BB78480-A39E-4A85-B603-BC37F4059A5F}" authorId="{1D7CF5BE-DC03-A632-C109-979BF4C8650B}" created="2022-04-20T09:15:37.486">
        <p188:txBody>
          <a:bodyPr/>
          <a:lstStyle/>
          <a:p>
            <a:r>
              <a:rPr lang="en-US"/>
              <a:t>But overall, I think the information you provide here are good.</a:t>
            </a:r>
          </a:p>
        </p188:txBody>
      </p188:reply>
    </p188:replyLst>
    <p188:txBody>
      <a:bodyPr/>
      <a:lstStyle/>
      <a:p>
        <a:r>
          <a:rPr lang="en-US"/>
          <a:t>You can put this into your notes, and only let the images to explain orally.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DFE8A-D39A-4202-910E-D29A2D27780F}" type="datetimeFigureOut">
              <a:rPr lang="fr-FR" smtClean="0"/>
              <a:t>07/07/2022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45902-3BB6-4ADE-A552-89F65E707350}" type="slidenum">
              <a:rPr lang="fr-FR" smtClean="0"/>
              <a:t>‹N°›</a:t>
            </a:fld>
            <a:endParaRPr lang="fr-FR"/>
          </a:p>
        </p:txBody>
      </p:sp>
    </p:spTree>
    <p:extLst>
      <p:ext uri="{BB962C8B-B14F-4D97-AF65-F5344CB8AC3E}">
        <p14:creationId xmlns:p14="http://schemas.microsoft.com/office/powerpoint/2010/main" val="414470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kern="1200" dirty="0">
                <a:solidFill>
                  <a:schemeClr val="tx1"/>
                </a:solidFill>
                <a:effectLst/>
                <a:latin typeface="+mn-lt"/>
                <a:ea typeface="+mn-ea"/>
                <a:cs typeface="+mn-cs"/>
              </a:rPr>
              <a:t>Literature on quantum computing suggests it may offer an advantage as compared with classical computing in terms of computational time and outcomes, such as for pattern recognition or when using limited training sets.</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2</a:t>
            </a:fld>
            <a:endParaRPr lang="fr-FR" dirty="0"/>
          </a:p>
        </p:txBody>
      </p:sp>
    </p:spTree>
    <p:extLst>
      <p:ext uri="{BB962C8B-B14F-4D97-AF65-F5344CB8AC3E}">
        <p14:creationId xmlns:p14="http://schemas.microsoft.com/office/powerpoint/2010/main" val="3094928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Going to the higher dimensional space called “Feature Space” is done using a “kernel”. The job of the kernel is to transform </a:t>
            </a:r>
            <a:r>
              <a:rPr lang="en-US" sz="1200" b="0" i="0" kern="1200" dirty="0">
                <a:solidFill>
                  <a:schemeClr val="tx1"/>
                </a:solidFill>
                <a:effectLst/>
                <a:latin typeface="+mn-lt"/>
                <a:ea typeface="+mn-ea"/>
                <a:cs typeface="+mn-cs"/>
              </a:rPr>
              <a:t>linearly inseparable data to linearly separable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 Quantum </a:t>
            </a:r>
            <a:r>
              <a:rPr lang="fr-FR" sz="1200" b="0" i="0" kern="1200" dirty="0" err="1">
                <a:solidFill>
                  <a:schemeClr val="tx1"/>
                </a:solidFill>
                <a:effectLst/>
                <a:latin typeface="+mn-lt"/>
                <a:ea typeface="+mn-ea"/>
                <a:cs typeface="+mn-cs"/>
              </a:rPr>
              <a:t>Feature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Map</a:t>
            </a:r>
            <a:r>
              <a:rPr lang="fr-FR" sz="1200" b="0" i="0" kern="1200" dirty="0">
                <a:solidFill>
                  <a:schemeClr val="tx1"/>
                </a:solidFill>
                <a:effectLst/>
                <a:latin typeface="+mn-lt"/>
                <a:ea typeface="+mn-ea"/>
                <a:cs typeface="+mn-cs"/>
              </a:rPr>
              <a:t> </a:t>
            </a:r>
            <a:r>
              <a:rPr lang="fr-FR" sz="1200" b="1" i="1" kern="1200" dirty="0">
                <a:solidFill>
                  <a:schemeClr val="tx1"/>
                </a:solidFill>
                <a:effectLst/>
                <a:latin typeface="+mn-lt"/>
                <a:ea typeface="+mn-ea"/>
                <a:cs typeface="+mn-cs"/>
              </a:rPr>
              <a:t>V</a:t>
            </a:r>
            <a:r>
              <a:rPr lang="fr-FR" sz="1200" b="0" i="1" kern="1200" dirty="0">
                <a:solidFill>
                  <a:schemeClr val="tx1"/>
                </a:solidFill>
                <a:effectLst/>
                <a:latin typeface="+mn-lt"/>
                <a:ea typeface="+mn-ea"/>
                <a:cs typeface="+mn-cs"/>
              </a:rPr>
              <a:t>(</a:t>
            </a:r>
            <a:r>
              <a:rPr lang="el-GR" sz="1200" b="0" i="0" kern="1200" dirty="0">
                <a:solidFill>
                  <a:schemeClr val="tx1"/>
                </a:solidFill>
                <a:effectLst/>
                <a:latin typeface="+mn-lt"/>
                <a:ea typeface="+mn-ea"/>
                <a:cs typeface="+mn-cs"/>
              </a:rPr>
              <a:t>Φ(𝑥⃗)</a:t>
            </a:r>
            <a:r>
              <a:rPr lang="el-GR" sz="1200" b="0" i="1" kern="1200" dirty="0">
                <a:solidFill>
                  <a:schemeClr val="tx1"/>
                </a:solidFill>
                <a:effectLst/>
                <a:latin typeface="+mn-lt"/>
                <a:ea typeface="+mn-ea"/>
                <a:cs typeface="+mn-cs"/>
              </a:rPr>
              <a:t>)</a:t>
            </a:r>
            <a:r>
              <a:rPr lang="el-G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converts</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classical</a:t>
            </a:r>
            <a:r>
              <a:rPr lang="fr-FR" sz="1200" b="0" i="0" kern="1200" dirty="0">
                <a:solidFill>
                  <a:schemeClr val="tx1"/>
                </a:solidFill>
                <a:effectLst/>
                <a:latin typeface="+mn-lt"/>
                <a:ea typeface="+mn-ea"/>
                <a:cs typeface="+mn-cs"/>
              </a:rPr>
              <a:t> data to quantum data. It </a:t>
            </a:r>
            <a:r>
              <a:rPr lang="en-US" sz="1200" b="0" i="0" kern="1200" dirty="0">
                <a:solidFill>
                  <a:schemeClr val="tx1"/>
                </a:solidFill>
                <a:effectLst/>
                <a:latin typeface="+mn-lt"/>
                <a:ea typeface="+mn-ea"/>
                <a:cs typeface="+mn-cs"/>
              </a:rPr>
              <a:t>m</a:t>
            </a:r>
            <a:r>
              <a:rPr lang="en-US" dirty="0"/>
              <a:t>aps to quantum Hilbert space with specific property of the dot product. </a:t>
            </a:r>
            <a:r>
              <a:rPr lang="en-US" sz="1200" b="0" i="0" kern="1200" dirty="0">
                <a:solidFill>
                  <a:schemeClr val="tx1"/>
                </a:solidFill>
                <a:effectLst/>
                <a:latin typeface="+mn-lt"/>
                <a:ea typeface="+mn-ea"/>
                <a:cs typeface="+mn-cs"/>
              </a:rPr>
              <a:t>The reason of choosing a QFM is to get the quantum advantage.</a:t>
            </a:r>
          </a:p>
          <a:p>
            <a:r>
              <a:rPr lang="en-US" sz="1200" b="0" i="0" kern="1200" dirty="0">
                <a:solidFill>
                  <a:schemeClr val="tx1"/>
                </a:solidFill>
                <a:effectLst/>
                <a:latin typeface="+mn-lt"/>
                <a:ea typeface="+mn-ea"/>
                <a:cs typeface="+mn-cs"/>
              </a:rPr>
              <a:t>Based on the QFM we construct a quantum kernel (during the training phase).</a:t>
            </a:r>
          </a:p>
          <a:p>
            <a:r>
              <a:rPr lang="en-US" sz="1200" b="0" i="0" kern="1200" dirty="0">
                <a:solidFill>
                  <a:schemeClr val="tx1"/>
                </a:solidFill>
                <a:effectLst/>
                <a:latin typeface="+mn-lt"/>
                <a:ea typeface="+mn-ea"/>
                <a:cs typeface="+mn-cs"/>
              </a:rPr>
              <a:t>The QFM is modeled using a quantum circuit and quantum operations as shown in the previous slide. </a:t>
            </a:r>
          </a:p>
          <a:p>
            <a:r>
              <a:rPr lang="en-US" sz="1200" b="0" i="0" kern="1200" dirty="0">
                <a:solidFill>
                  <a:schemeClr val="tx1"/>
                </a:solidFill>
                <a:effectLst/>
                <a:latin typeface="+mn-lt"/>
                <a:ea typeface="+mn-ea"/>
                <a:cs typeface="+mn-cs"/>
              </a:rPr>
              <a:t>A different QFM will produce a different kernel. </a:t>
            </a:r>
            <a:r>
              <a:rPr lang="en-US" dirty="0"/>
              <a:t>The default Quantum Feature Map (QFM) is </a:t>
            </a:r>
            <a:r>
              <a:rPr lang="en-US" dirty="0" err="1"/>
              <a:t>ZZFeatureMap</a:t>
            </a:r>
            <a:r>
              <a:rPr lang="en-US" dirty="0"/>
              <a:t>: https://qiskit.org/documentation/stubs/qiskit.circuit.library.ZZFeatureMap.html</a:t>
            </a:r>
          </a:p>
          <a:p>
            <a:endParaRPr lang="en-US" dirty="0"/>
          </a:p>
          <a:p>
            <a:r>
              <a:rPr lang="en-US" dirty="0"/>
              <a:t>Links and extras: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Quantum Kernel python class in </a:t>
            </a:r>
            <a:r>
              <a:rPr lang="en-US" dirty="0" err="1"/>
              <a:t>Qiskit</a:t>
            </a:r>
            <a:r>
              <a:rPr lang="en-US" dirty="0"/>
              <a:t> is:</a:t>
            </a:r>
            <a:r>
              <a:rPr lang="fr-FR" dirty="0"/>
              <a:t> </a:t>
            </a:r>
            <a:r>
              <a:rPr lang="fr-FR" dirty="0" err="1"/>
              <a:t>qiskit_machine_learning.kernels.quantum_kernel</a:t>
            </a:r>
            <a:endParaRPr lang="en-US" dirty="0"/>
          </a:p>
          <a:p>
            <a:r>
              <a:rPr lang="en-US" dirty="0"/>
              <a:t>Check also on IBM web-site: </a:t>
            </a:r>
            <a:r>
              <a:rPr lang="en-US" dirty="0" err="1"/>
              <a:t>qiskit</a:t>
            </a:r>
            <a:r>
              <a:rPr lang="en-US" dirty="0"/>
              <a:t>-tutorials/qiskit-machine-learning/03_quantum_kernel.ipynb</a:t>
            </a:r>
          </a:p>
          <a:p>
            <a:r>
              <a:rPr lang="fr-FR" dirty="0"/>
              <a:t>QSVC code: https://github.com/Qiskit/qiskit-machine-learning/blob/1f01764186ad5e6fd4b88deb4dfec1e5cbb05d03/qiskit_machine_learning/algorithms/classifiers/qsvc.py</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Article Quantum Feature Map: https://shubham-agnihotri.medium.com/quantum-machine-learning-102-qsvm-using-qiskit-731956231a54</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11</a:t>
            </a:fld>
            <a:endParaRPr lang="fr-FR"/>
          </a:p>
        </p:txBody>
      </p:sp>
    </p:spTree>
    <p:extLst>
      <p:ext uri="{BB962C8B-B14F-4D97-AF65-F5344CB8AC3E}">
        <p14:creationId xmlns:p14="http://schemas.microsoft.com/office/powerpoint/2010/main" val="93580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algorithm starts on your laptop, then the model representing the kernel and the data are sent to a real quantum computer.  The result is a kernel that is compatible with </a:t>
            </a:r>
            <a:r>
              <a:rPr lang="en-US" dirty="0" err="1"/>
              <a:t>Scikitlearn’s</a:t>
            </a:r>
            <a:r>
              <a:rPr lang="en-US" dirty="0"/>
              <a:t> implementation of Support Vector Machines.</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12</a:t>
            </a:fld>
            <a:endParaRPr lang="fr-FR"/>
          </a:p>
        </p:txBody>
      </p:sp>
    </p:spTree>
    <p:extLst>
      <p:ext uri="{BB962C8B-B14F-4D97-AF65-F5344CB8AC3E}">
        <p14:creationId xmlns:p14="http://schemas.microsoft.com/office/powerpoint/2010/main" val="123378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13</a:t>
            </a:fld>
            <a:endParaRPr lang="fr-FR"/>
          </a:p>
        </p:txBody>
      </p:sp>
    </p:spTree>
    <p:extLst>
      <p:ext uri="{BB962C8B-B14F-4D97-AF65-F5344CB8AC3E}">
        <p14:creationId xmlns:p14="http://schemas.microsoft.com/office/powerpoint/2010/main" val="484712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following pipeline “</a:t>
            </a:r>
            <a:r>
              <a:rPr lang="en-US" dirty="0" err="1"/>
              <a:t>Xdawn</a:t>
            </a:r>
            <a:r>
              <a:rPr lang="en-US" dirty="0"/>
              <a:t> spatial filter, </a:t>
            </a:r>
            <a:r>
              <a:rPr lang="fr-FR" dirty="0" err="1"/>
              <a:t>Riemannian</a:t>
            </a:r>
            <a:r>
              <a:rPr lang="fr-FR" dirty="0"/>
              <a:t> </a:t>
            </a:r>
            <a:r>
              <a:rPr lang="fr-FR" dirty="0" err="1"/>
              <a:t>Geometry</a:t>
            </a:r>
            <a:r>
              <a:rPr lang="fr-FR" dirty="0"/>
              <a:t>, </a:t>
            </a:r>
            <a:r>
              <a:rPr lang="en-US" dirty="0"/>
              <a:t>Tangent Space, PCA” is used to generate the same feature vectors before applying a simple LDA or QSVM.</a:t>
            </a:r>
          </a:p>
          <a:p>
            <a:r>
              <a:rPr lang="en-US" dirty="0"/>
              <a:t>One subject can have several recorded sessions playing the BCI game Brain Invaders.</a:t>
            </a:r>
          </a:p>
          <a:p>
            <a:r>
              <a:rPr lang="en-US" sz="1200" b="0" i="0" kern="1200" dirty="0">
                <a:solidFill>
                  <a:schemeClr val="tx1"/>
                </a:solidFill>
                <a:effectLst/>
                <a:latin typeface="+mn-lt"/>
                <a:ea typeface="+mn-ea"/>
                <a:cs typeface="+mn-cs"/>
              </a:rPr>
              <a:t>“Within-session” evaluation uses k-fold cross-validation to determine train and test sets for each separate session for each subject </a:t>
            </a:r>
            <a:r>
              <a:rPr lang="fr-FR" dirty="0"/>
              <a:t>http://moabb.neurotechx.com/docs/generated/moabb.evaluations.WithinSessionEvaluation.html</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14</a:t>
            </a:fld>
            <a:endParaRPr lang="fr-FR"/>
          </a:p>
        </p:txBody>
      </p:sp>
    </p:spTree>
    <p:extLst>
      <p:ext uri="{BB962C8B-B14F-4D97-AF65-F5344CB8AC3E}">
        <p14:creationId xmlns:p14="http://schemas.microsoft.com/office/powerpoint/2010/main" val="3997871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Evaluation of the two pipelines.</a:t>
            </a:r>
          </a:p>
          <a:p>
            <a:r>
              <a:rPr lang="en-US" dirty="0"/>
              <a:t>Both finish in 5 minutes on a regular laptop.</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15</a:t>
            </a:fld>
            <a:endParaRPr lang="fr-FR"/>
          </a:p>
        </p:txBody>
      </p:sp>
    </p:spTree>
    <p:extLst>
      <p:ext uri="{BB962C8B-B14F-4D97-AF65-F5344CB8AC3E}">
        <p14:creationId xmlns:p14="http://schemas.microsoft.com/office/powerpoint/2010/main" val="320237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Training is slow because many users are “fighting” for the same “quantum computer”. Building the Quantum Feature Map is done by performing many “Quantum jobs” (a unit of work executed on a Quantum computer).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“Shots” – the number of times the circuit is executed. More shots gives more confidence in the result, but it also takes much longer to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size of the generated feature vector (based on RG + Tangent Space) is limited to the number of available quantum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real quantum computer should perform less accurately than an emulated one. Although an emulated quantum computer can include emulation of quantum noise.</a:t>
            </a:r>
            <a:endParaRPr lang="fr-FR"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Adding more data (P300 ERP epochs) means more quantum jobs and more time to complete. But limiting the input data however means less training of the QSVM.</a:t>
            </a:r>
            <a:endParaRPr lang="fr-FR"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16</a:t>
            </a:fld>
            <a:endParaRPr lang="fr-FR"/>
          </a:p>
        </p:txBody>
      </p:sp>
    </p:spTree>
    <p:extLst>
      <p:ext uri="{BB962C8B-B14F-4D97-AF65-F5344CB8AC3E}">
        <p14:creationId xmlns:p14="http://schemas.microsoft.com/office/powerpoint/2010/main" val="373727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[1,2] Advantages of Quantum Computing</a:t>
            </a:r>
          </a:p>
          <a:p>
            <a:r>
              <a:rPr lang="en-US" dirty="0"/>
              <a:t>[3.4] Classification with the state of art method using </a:t>
            </a:r>
            <a:r>
              <a:rPr lang="fr-FR" dirty="0" err="1"/>
              <a:t>Riemannian</a:t>
            </a:r>
            <a:r>
              <a:rPr lang="fr-FR" dirty="0"/>
              <a:t> </a:t>
            </a:r>
            <a:r>
              <a:rPr lang="fr-FR" dirty="0" err="1"/>
              <a:t>geometry</a:t>
            </a:r>
            <a:r>
              <a:rPr lang="fr-FR" dirty="0"/>
              <a:t> </a:t>
            </a:r>
          </a:p>
          <a:p>
            <a:r>
              <a:rPr lang="en-US" dirty="0"/>
              <a:t>[</a:t>
            </a:r>
            <a:r>
              <a:rPr lang="fr-FR" dirty="0"/>
              <a:t>5] Quantum Support </a:t>
            </a:r>
            <a:r>
              <a:rPr lang="fr-FR" dirty="0" err="1"/>
              <a:t>Vector</a:t>
            </a:r>
            <a:r>
              <a:rPr lang="fr-FR" dirty="0"/>
              <a:t> Classifier</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17</a:t>
            </a:fld>
            <a:endParaRPr lang="fr-FR"/>
          </a:p>
        </p:txBody>
      </p:sp>
    </p:spTree>
    <p:extLst>
      <p:ext uri="{BB962C8B-B14F-4D97-AF65-F5344CB8AC3E}">
        <p14:creationId xmlns:p14="http://schemas.microsoft.com/office/powerpoint/2010/main" val="130580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err="1"/>
              <a:t>pyRieamann-qiskit</a:t>
            </a:r>
            <a:r>
              <a:rPr lang="en-US" b="0" dirty="0"/>
              <a:t> combines the 3 projects </a:t>
            </a:r>
            <a:r>
              <a:rPr lang="en-US" b="0" dirty="0" err="1"/>
              <a:t>above,so</a:t>
            </a:r>
            <a:r>
              <a:rPr lang="en-US" b="0" dirty="0"/>
              <a:t> that we can easily apply Quantum computing on EP EEG signals.</a:t>
            </a:r>
            <a:endParaRPr lang="fr-FR" b="0"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3</a:t>
            </a:fld>
            <a:endParaRPr lang="fr-FR" dirty="0"/>
          </a:p>
        </p:txBody>
      </p:sp>
    </p:spTree>
    <p:extLst>
      <p:ext uri="{BB962C8B-B14F-4D97-AF65-F5344CB8AC3E}">
        <p14:creationId xmlns:p14="http://schemas.microsoft.com/office/powerpoint/2010/main" val="202353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4</a:t>
            </a:fld>
            <a:endParaRPr lang="fr-FR" dirty="0"/>
          </a:p>
        </p:txBody>
      </p:sp>
    </p:spTree>
    <p:extLst>
      <p:ext uri="{BB962C8B-B14F-4D97-AF65-F5344CB8AC3E}">
        <p14:creationId xmlns:p14="http://schemas.microsoft.com/office/powerpoint/2010/main" val="221506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PyRiemann</a:t>
            </a:r>
            <a:r>
              <a:rPr lang="en-US" dirty="0"/>
              <a:t> provides state of the art classification of ERP signals.</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5</a:t>
            </a:fld>
            <a:endParaRPr lang="fr-FR" dirty="0"/>
          </a:p>
        </p:txBody>
      </p:sp>
    </p:spTree>
    <p:extLst>
      <p:ext uri="{BB962C8B-B14F-4D97-AF65-F5344CB8AC3E}">
        <p14:creationId xmlns:p14="http://schemas.microsoft.com/office/powerpoint/2010/main" val="199023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K-means is unsupervised in general, but here in MDM we use labeled data to build the two clusters for the classes: with or without P300 ERP. </a:t>
            </a:r>
          </a:p>
          <a:p>
            <a:r>
              <a:rPr lang="en-US" dirty="0"/>
              <a:t>We need to properly define the </a:t>
            </a:r>
            <a:r>
              <a:rPr lang="en-US" i="1" dirty="0"/>
              <a:t>distance</a:t>
            </a:r>
            <a:r>
              <a:rPr lang="en-US" dirty="0"/>
              <a:t> and </a:t>
            </a:r>
            <a:r>
              <a:rPr lang="en-US" i="1" dirty="0"/>
              <a:t>mean</a:t>
            </a:r>
            <a:r>
              <a:rPr lang="en-US" dirty="0"/>
              <a:t> we are going to use. “distance” as defined using Riemannian Geometry.</a:t>
            </a:r>
          </a:p>
          <a:p>
            <a:r>
              <a:rPr lang="en-US" dirty="0"/>
              <a:t>Inherited from the </a:t>
            </a:r>
            <a:r>
              <a:rPr lang="en-US" i="1" dirty="0"/>
              <a:t>geometric</a:t>
            </a:r>
            <a:r>
              <a:rPr lang="en-US" dirty="0"/>
              <a:t> distance, the geometric mean is an appropriate descriptor of the central tendency (expected value) for the variance, while, inherited from the Euclidean distance, the arithmetic mean is not. </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6</a:t>
            </a:fld>
            <a:endParaRPr lang="fr-FR" dirty="0"/>
          </a:p>
        </p:txBody>
      </p:sp>
    </p:spTree>
    <p:extLst>
      <p:ext uri="{BB962C8B-B14F-4D97-AF65-F5344CB8AC3E}">
        <p14:creationId xmlns:p14="http://schemas.microsoft.com/office/powerpoint/2010/main" val="58063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US" dirty="0"/>
              <a:t>From each P300 epoch we calculate a “covariance matrix”. We want to preserve the spatial information in the covariance matrix. Usually the covariance matrix is vectorized (all rows of the matrix are put one after another) to form a single input vector to be used by any classifier, but here this is avoided. The spatial covariance matrix Cp is calculated using the single trail </a:t>
            </a:r>
            <a:r>
              <a:rPr lang="en-US" dirty="0" err="1"/>
              <a:t>Xp</a:t>
            </a:r>
            <a:r>
              <a:rPr lang="en-US" dirty="0"/>
              <a:t> (channels x samples): Cp = 1 / (T-1) * </a:t>
            </a:r>
            <a:r>
              <a:rPr lang="en-US" dirty="0" err="1"/>
              <a:t>Xp</a:t>
            </a:r>
            <a:r>
              <a:rPr lang="en-US" dirty="0"/>
              <a:t> * </a:t>
            </a:r>
            <a:r>
              <a:rPr lang="en-US" dirty="0" err="1"/>
              <a:t>Xp</a:t>
            </a:r>
            <a:r>
              <a:rPr lang="en-US" dirty="0"/>
              <a:t>(transposed).</a:t>
            </a:r>
          </a:p>
          <a:p>
            <a:pPr marL="171450" indent="-171450">
              <a:buFontTx/>
              <a:buChar char="-"/>
            </a:pPr>
            <a:r>
              <a:rPr lang="en-US" dirty="0"/>
              <a:t>Cp is symmetric by definition</a:t>
            </a:r>
          </a:p>
          <a:p>
            <a:pPr marL="171450" indent="-171450">
              <a:buFontTx/>
              <a:buChar char="-"/>
            </a:pPr>
            <a:r>
              <a:rPr lang="en-US" dirty="0"/>
              <a:t>With sufficient data Cp becomes positive definitive, otherwise it must be regularized (there are known algorithms for that)</a:t>
            </a:r>
          </a:p>
          <a:p>
            <a:pPr marL="171450" indent="-171450">
              <a:buFontTx/>
              <a:buChar char="-"/>
            </a:pPr>
            <a:r>
              <a:rPr lang="en-US" dirty="0"/>
              <a:t>Next the space of SPDs creates a manifold (based on the training data)</a:t>
            </a:r>
          </a:p>
          <a:p>
            <a:pPr marL="171450" indent="-171450">
              <a:buFontTx/>
              <a:buChar char="-"/>
            </a:pPr>
            <a:r>
              <a:rPr lang="en-US" dirty="0"/>
              <a:t>This manifold becomes Riemannian manifold M by adopting an Affine Invariant Metric</a:t>
            </a:r>
          </a:p>
          <a:p>
            <a:pPr marL="171450" indent="-171450">
              <a:buFontTx/>
              <a:buChar char="-"/>
            </a:pPr>
            <a:r>
              <a:rPr lang="en-US" dirty="0"/>
              <a:t>Now we can apply Riemannian Geometry for M</a:t>
            </a:r>
          </a:p>
          <a:p>
            <a:pPr marL="171450" indent="-171450">
              <a:buFontTx/>
              <a:buChar char="-"/>
            </a:pPr>
            <a:r>
              <a:rPr lang="en-US" dirty="0"/>
              <a:t>Each Cp can be represented in M</a:t>
            </a:r>
          </a:p>
          <a:p>
            <a:pPr marL="171450" indent="-171450">
              <a:buFontTx/>
              <a:buChar char="-"/>
            </a:pPr>
            <a:r>
              <a:rPr lang="en-US" dirty="0"/>
              <a:t>For each point on the manifold M a tangent space T can be defined</a:t>
            </a:r>
          </a:p>
          <a:p>
            <a:pPr marL="171450" indent="-171450">
              <a:buFontTx/>
              <a:buChar char="-"/>
            </a:pPr>
            <a:r>
              <a:rPr lang="en-US" dirty="0"/>
              <a:t>We need to select a </a:t>
            </a:r>
            <a:r>
              <a:rPr lang="en-US" i="1" dirty="0"/>
              <a:t>reference point C </a:t>
            </a:r>
            <a:r>
              <a:rPr lang="en-US" i="0" dirty="0"/>
              <a:t>as to where to construct the tangent space T. Usually this </a:t>
            </a:r>
            <a:r>
              <a:rPr lang="en-US" i="1" dirty="0"/>
              <a:t>reference point  is</a:t>
            </a:r>
            <a:r>
              <a:rPr lang="en-US" dirty="0"/>
              <a:t> the </a:t>
            </a:r>
            <a:r>
              <a:rPr lang="en-US" i="1" dirty="0"/>
              <a:t>Geometric Mean. </a:t>
            </a:r>
            <a:r>
              <a:rPr lang="en-US" i="0" dirty="0"/>
              <a:t>The </a:t>
            </a:r>
            <a:r>
              <a:rPr lang="en-US" i="1" dirty="0"/>
              <a:t>Geometric Mean </a:t>
            </a:r>
            <a:r>
              <a:rPr lang="en-US" i="0" dirty="0"/>
              <a:t>might not be the best </a:t>
            </a:r>
            <a:r>
              <a:rPr lang="en-US" i="1" dirty="0"/>
              <a:t>reference point</a:t>
            </a:r>
            <a:r>
              <a:rPr lang="en-US" i="0" dirty="0"/>
              <a:t>, but usually is a very good choice. The Geometric mean is calculated iteratively</a:t>
            </a:r>
          </a:p>
          <a:p>
            <a:pPr marL="171450" indent="-171450">
              <a:buFontTx/>
              <a:buChar char="-"/>
            </a:pPr>
            <a:r>
              <a:rPr lang="en-US" i="0" dirty="0"/>
              <a:t>Each point on the manifold (each covariance matrix) can be projected on T using log mapping (and back using exponential mapping). A kind of optimization is C to become the identity matrix and to use parallel transport (</a:t>
            </a:r>
            <a:r>
              <a:rPr lang="fr-FR" sz="1200" b="0" i="0" kern="1200" dirty="0" err="1">
                <a:solidFill>
                  <a:schemeClr val="tx1"/>
                </a:solidFill>
                <a:effectLst/>
                <a:latin typeface="+mn-lt"/>
                <a:ea typeface="+mn-ea"/>
                <a:cs typeface="+mn-cs"/>
              </a:rPr>
              <a:t>parallel</a:t>
            </a:r>
            <a:r>
              <a:rPr lang="fr-FR" sz="1200" b="0" i="0" kern="1200" dirty="0">
                <a:solidFill>
                  <a:schemeClr val="tx1"/>
                </a:solidFill>
                <a:effectLst/>
                <a:latin typeface="+mn-lt"/>
                <a:ea typeface="+mn-ea"/>
                <a:cs typeface="+mn-cs"/>
              </a:rPr>
              <a:t> translation)</a:t>
            </a:r>
            <a:endParaRPr lang="en-US" i="0" dirty="0"/>
          </a:p>
          <a:p>
            <a:pPr marL="171450" indent="-171450">
              <a:buFontTx/>
              <a:buChar char="-"/>
            </a:pPr>
            <a:r>
              <a:rPr lang="en-US" i="0" dirty="0"/>
              <a:t>So the Riemannian distance in M is well approximated by Euclidean distance in T – so T (which is 2 dimensional) acts as a very good </a:t>
            </a:r>
            <a:r>
              <a:rPr lang="en-US" i="0" dirty="0" err="1"/>
              <a:t>approxomation</a:t>
            </a:r>
            <a:r>
              <a:rPr lang="en-US" i="0" dirty="0"/>
              <a:t> of M</a:t>
            </a:r>
          </a:p>
          <a:p>
            <a:pPr marL="171450" indent="-171450">
              <a:buFontTx/>
              <a:buChar char="-"/>
            </a:pPr>
            <a:r>
              <a:rPr lang="en-US" i="0" dirty="0"/>
              <a:t>Any classifier can be used in T</a:t>
            </a:r>
          </a:p>
          <a:p>
            <a:pPr marL="171450" indent="-171450">
              <a:buFontTx/>
              <a:buChar char="-"/>
            </a:pPr>
            <a:endParaRPr lang="en-US" i="0" dirty="0"/>
          </a:p>
          <a:p>
            <a:pPr marL="171450" indent="-171450">
              <a:buFontTx/>
              <a:buChar char="-"/>
            </a:pPr>
            <a:endParaRPr lang="en-US" i="0" dirty="0"/>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7</a:t>
            </a:fld>
            <a:endParaRPr lang="fr-FR"/>
          </a:p>
        </p:txBody>
      </p:sp>
    </p:spTree>
    <p:extLst>
      <p:ext uri="{BB962C8B-B14F-4D97-AF65-F5344CB8AC3E}">
        <p14:creationId xmlns:p14="http://schemas.microsoft.com/office/powerpoint/2010/main" val="38107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By using PyRiemann we get a good a feature vector that can be used for Classical or Quantum Classification.</a:t>
            </a:r>
            <a:endParaRPr lang="fr-FR" dirty="0"/>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8</a:t>
            </a:fld>
            <a:endParaRPr lang="fr-FR"/>
          </a:p>
        </p:txBody>
      </p:sp>
    </p:spTree>
    <p:extLst>
      <p:ext uri="{BB962C8B-B14F-4D97-AF65-F5344CB8AC3E}">
        <p14:creationId xmlns:p14="http://schemas.microsoft.com/office/powerpoint/2010/main" val="2283767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are in the exploration phase of Quantum computers. But the fact that anyone can access a real quantum computer is impressive and will help progress the domain.</a:t>
            </a:r>
          </a:p>
          <a:p>
            <a:r>
              <a:rPr lang="en-US" dirty="0" err="1"/>
              <a:t>Qiskit</a:t>
            </a:r>
            <a:r>
              <a:rPr lang="en-US" dirty="0"/>
              <a:t> framework can be used on two levels: at a low level for Quantum models (as shown on the next slide) or at a higher level where a Quantum classifier is already provided (and we can focus on the hyper parameters).</a:t>
            </a:r>
          </a:p>
          <a:p>
            <a:r>
              <a:rPr lang="en-US" dirty="0" err="1"/>
              <a:t>Qiskit</a:t>
            </a:r>
            <a:r>
              <a:rPr lang="en-US" dirty="0"/>
              <a:t> has 3 ML algorithms: QSVM (</a:t>
            </a:r>
            <a:r>
              <a:rPr lang="fr-FR" sz="1200" dirty="0"/>
              <a:t>Quantum-</a:t>
            </a:r>
            <a:r>
              <a:rPr lang="fr-FR" sz="1200" dirty="0" err="1"/>
              <a:t>enhanced</a:t>
            </a:r>
            <a:r>
              <a:rPr lang="fr-FR" sz="1200" dirty="0"/>
              <a:t> Support </a:t>
            </a:r>
            <a:r>
              <a:rPr lang="fr-FR" sz="1200" dirty="0" err="1"/>
              <a:t>Vector</a:t>
            </a:r>
            <a:r>
              <a:rPr lang="fr-FR" sz="1200" dirty="0"/>
              <a:t> Machine)</a:t>
            </a:r>
            <a:r>
              <a:rPr lang="en-US" dirty="0"/>
              <a:t> and VQC (Variational Quantum Classifier) and QGAN (Quantum Generative Adversarial Network).</a:t>
            </a: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9</a:t>
            </a:fld>
            <a:endParaRPr lang="fr-FR"/>
          </a:p>
        </p:txBody>
      </p:sp>
    </p:spTree>
    <p:extLst>
      <p:ext uri="{BB962C8B-B14F-4D97-AF65-F5344CB8AC3E}">
        <p14:creationId xmlns:p14="http://schemas.microsoft.com/office/powerpoint/2010/main" val="24649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Qiskit</a:t>
            </a:r>
            <a:r>
              <a:rPr lang="en-US" dirty="0"/>
              <a:t> we are doing Quantum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Qiskit</a:t>
            </a:r>
            <a:r>
              <a:rPr lang="en-US" dirty="0"/>
              <a:t> compiles an algorithm to a quantum circuit.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Quantum bits can be manipulated in ways that can only be described by quantum physics.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quantum bit can seen as a “quantum register”. Classical bits form “classical register”.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Quantum circuit is a combination of operations on these registers. Here the quantum circuit is comprised from the quantum bits q0, q1, q2 and a normal bit c1.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Quantum operations </a:t>
            </a:r>
            <a:r>
              <a:rPr lang="en-US" sz="1200" u="none" kern="1200" dirty="0">
                <a:solidFill>
                  <a:schemeClr val="tx1"/>
                </a:solidFill>
                <a:latin typeface="+mn-lt"/>
                <a:ea typeface="+mn-ea"/>
                <a:cs typeface="+mn-cs"/>
              </a:rPr>
              <a:t>include quantum gates</a:t>
            </a:r>
            <a:r>
              <a:rPr lang="en-US" sz="1200" b="0" i="0" kern="1200" dirty="0">
                <a:solidFill>
                  <a:schemeClr val="tx1"/>
                </a:solidFill>
                <a:effectLst/>
                <a:latin typeface="+mn-lt"/>
                <a:ea typeface="+mn-ea"/>
                <a:cs typeface="+mn-cs"/>
              </a:rPr>
              <a:t>, such as </a:t>
            </a:r>
            <a:r>
              <a:rPr lang="en-US" sz="1200" b="0" i="0" u="none" kern="1200" dirty="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Hadamard gate, as well as operations that are not quantum gates, such as the measurement operation.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Web interface you can generate either </a:t>
            </a:r>
            <a:r>
              <a:rPr lang="en-US" dirty="0" err="1"/>
              <a:t>Qiskit</a:t>
            </a:r>
            <a:r>
              <a:rPr lang="en-US" dirty="0"/>
              <a:t> python code or QASM (</a:t>
            </a:r>
            <a:r>
              <a:rPr lang="fr-FR" sz="1200" b="0" i="0" kern="1200" dirty="0">
                <a:solidFill>
                  <a:schemeClr val="tx1"/>
                </a:solidFill>
                <a:effectLst/>
                <a:latin typeface="+mn-lt"/>
                <a:ea typeface="+mn-ea"/>
                <a:cs typeface="+mn-cs"/>
              </a:rPr>
              <a:t>Open Quantum </a:t>
            </a:r>
            <a:r>
              <a:rPr lang="fr-FR" sz="1200" b="0" i="0" kern="1200" dirty="0" err="1">
                <a:solidFill>
                  <a:schemeClr val="tx1"/>
                </a:solidFill>
                <a:effectLst/>
                <a:latin typeface="+mn-lt"/>
                <a:ea typeface="+mn-ea"/>
                <a:cs typeface="+mn-cs"/>
              </a:rPr>
              <a:t>Assembly</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Language</a:t>
            </a:r>
            <a:r>
              <a:rPr lang="fr-FR" sz="1200" b="0" i="0" kern="1200" dirty="0">
                <a:solidFill>
                  <a:schemeClr val="tx1"/>
                </a:solidFill>
                <a:effectLst/>
                <a:latin typeface="+mn-lt"/>
                <a:ea typeface="+mn-ea"/>
                <a:cs typeface="+mn-cs"/>
              </a:rPr>
              <a:t>)</a:t>
            </a:r>
            <a:r>
              <a:rPr lang="en-US" dirty="0"/>
              <a:t>. </a:t>
            </a:r>
          </a:p>
          <a:p>
            <a:r>
              <a:rPr lang="en-US" sz="1200" b="0" i="0" kern="1200" dirty="0">
                <a:solidFill>
                  <a:schemeClr val="tx1"/>
                </a:solidFill>
                <a:effectLst/>
                <a:latin typeface="+mn-lt"/>
                <a:ea typeface="+mn-ea"/>
                <a:cs typeface="+mn-cs"/>
              </a:rPr>
              <a:t>Qubits are always initialized to give the output </a:t>
            </a:r>
            <a:r>
              <a:rPr lang="en-US" dirty="0"/>
              <a:t>0</a:t>
            </a:r>
            <a:r>
              <a:rPr lang="en-US" sz="1200" b="0" i="0" kern="1200" dirty="0">
                <a:solidFill>
                  <a:schemeClr val="tx1"/>
                </a:solidFill>
                <a:effectLst/>
                <a:latin typeface="+mn-lt"/>
                <a:ea typeface="+mn-ea"/>
                <a:cs typeface="+mn-cs"/>
              </a:rPr>
              <a:t>.</a:t>
            </a:r>
            <a:endParaRPr lang="en-US" dirty="0"/>
          </a:p>
          <a:p>
            <a:endParaRPr lang="en-US" dirty="0"/>
          </a:p>
          <a:p>
            <a:r>
              <a:rPr lang="en-US" dirty="0"/>
              <a:t>Quantum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https://qiskit.org/textbook/ch-states/atoms-computation.html</a:t>
            </a:r>
          </a:p>
          <a:p>
            <a:r>
              <a:rPr lang="en-US" dirty="0"/>
              <a:t>H – is a </a:t>
            </a:r>
            <a:r>
              <a:rPr lang="fr-FR" sz="1200" b="0" i="0" kern="1200" dirty="0">
                <a:solidFill>
                  <a:schemeClr val="tx1"/>
                </a:solidFill>
                <a:effectLst/>
                <a:latin typeface="+mn-lt"/>
                <a:ea typeface="+mn-ea"/>
                <a:cs typeface="+mn-cs"/>
              </a:rPr>
              <a:t>Hadamard </a:t>
            </a:r>
            <a:r>
              <a:rPr lang="fr-FR" sz="1200" b="0" i="0" kern="1200" dirty="0" err="1">
                <a:solidFill>
                  <a:schemeClr val="tx1"/>
                </a:solidFill>
                <a:effectLst/>
                <a:latin typeface="+mn-lt"/>
                <a:ea typeface="+mn-ea"/>
                <a:cs typeface="+mn-cs"/>
              </a:rPr>
              <a:t>gate</a:t>
            </a:r>
            <a:endParaRPr lang="en-US" sz="1200" b="0" i="0" kern="1200" dirty="0">
              <a:solidFill>
                <a:schemeClr val="tx1"/>
              </a:solidFill>
              <a:effectLst/>
              <a:latin typeface="+mn-lt"/>
              <a:ea typeface="+mn-ea"/>
              <a:cs typeface="+mn-cs"/>
            </a:endParaRPr>
          </a:p>
          <a:p>
            <a:r>
              <a:rPr lang="en-US" dirty="0"/>
              <a:t>+ - is </a:t>
            </a:r>
            <a:r>
              <a:rPr lang="en-US" sz="1200" i="1" kern="1200" dirty="0">
                <a:solidFill>
                  <a:schemeClr val="tx1"/>
                </a:solidFill>
                <a:effectLst/>
                <a:latin typeface="+mn-lt"/>
                <a:ea typeface="+mn-ea"/>
                <a:cs typeface="+mn-cs"/>
              </a:rPr>
              <a:t>a CX (CNOT) gate on control qubit 0 and target qubit 1 (a classical </a:t>
            </a:r>
            <a:r>
              <a:rPr lang="fr-FR" sz="1200" b="0" i="0" kern="1200" dirty="0">
                <a:solidFill>
                  <a:schemeClr val="tx1"/>
                </a:solidFill>
                <a:effectLst/>
                <a:latin typeface="+mn-lt"/>
                <a:ea typeface="+mn-ea"/>
                <a:cs typeface="+mn-cs"/>
              </a:rPr>
              <a:t>XOR </a:t>
            </a:r>
            <a:r>
              <a:rPr lang="fr-FR" sz="1200" b="0" i="0" kern="1200" dirty="0" err="1">
                <a:solidFill>
                  <a:schemeClr val="tx1"/>
                </a:solidFill>
                <a:effectLst/>
                <a:latin typeface="+mn-lt"/>
                <a:ea typeface="+mn-ea"/>
                <a:cs typeface="+mn-cs"/>
              </a:rPr>
              <a:t>gate</a:t>
            </a:r>
            <a:r>
              <a:rPr lang="fr-F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looks at its two input bits to see whether they are the same or different. Next, it overwrites the target qubit with the answer. The target becomes </a:t>
            </a:r>
            <a:r>
              <a:rPr lang="en-US" dirty="0"/>
              <a:t>0</a:t>
            </a:r>
            <a:r>
              <a:rPr lang="en-US" sz="1200" b="0" i="0" kern="1200" dirty="0">
                <a:solidFill>
                  <a:schemeClr val="tx1"/>
                </a:solidFill>
                <a:effectLst/>
                <a:latin typeface="+mn-lt"/>
                <a:ea typeface="+mn-ea"/>
                <a:cs typeface="+mn-cs"/>
              </a:rPr>
              <a:t> if they are the same, and </a:t>
            </a:r>
            <a:r>
              <a:rPr lang="en-US" dirty="0"/>
              <a:t>1</a:t>
            </a:r>
            <a:r>
              <a:rPr lang="en-US" sz="1200" b="0" i="0" kern="1200" dirty="0">
                <a:solidFill>
                  <a:schemeClr val="tx1"/>
                </a:solidFill>
                <a:effectLst/>
                <a:latin typeface="+mn-lt"/>
                <a:ea typeface="+mn-ea"/>
                <a:cs typeface="+mn-cs"/>
              </a:rPr>
              <a:t> if they are different. Another way of explaining the CNOT is to say that it does a NOT on the target if the control (the first quantum bit) is </a:t>
            </a:r>
            <a:r>
              <a:rPr lang="en-US" dirty="0"/>
              <a:t>1</a:t>
            </a:r>
            <a:r>
              <a:rPr lang="en-US" sz="1200" b="0" i="0" kern="1200" dirty="0">
                <a:solidFill>
                  <a:schemeClr val="tx1"/>
                </a:solidFill>
                <a:effectLst/>
                <a:latin typeface="+mn-lt"/>
                <a:ea typeface="+mn-ea"/>
                <a:cs typeface="+mn-cs"/>
              </a:rPr>
              <a:t>, and does nothing otherwise.</a:t>
            </a:r>
          </a:p>
          <a:p>
            <a:r>
              <a:rPr lang="en-US" sz="1200" b="0" i="0" kern="1200" dirty="0">
                <a:solidFill>
                  <a:schemeClr val="tx1"/>
                </a:solidFill>
                <a:effectLst/>
                <a:latin typeface="+mn-lt"/>
                <a:ea typeface="+mn-ea"/>
                <a:cs typeface="+mn-cs"/>
              </a:rPr>
              <a:t>X – is a NOT gate (circle with + inside, exactly after </a:t>
            </a:r>
            <a:r>
              <a:rPr lang="fr-FR" sz="1200" b="0" i="0" kern="1200" dirty="0">
                <a:solidFill>
                  <a:schemeClr val="tx1"/>
                </a:solidFill>
                <a:effectLst/>
                <a:latin typeface="+mn-lt"/>
                <a:ea typeface="+mn-ea"/>
                <a:cs typeface="+mn-cs"/>
              </a:rPr>
              <a:t>Hadamard </a:t>
            </a:r>
            <a:r>
              <a:rPr lang="fr-FR" sz="1200" b="0" i="0" kern="1200" dirty="0" err="1">
                <a:solidFill>
                  <a:schemeClr val="tx1"/>
                </a:solidFill>
                <a:effectLst/>
                <a:latin typeface="+mn-lt"/>
                <a:ea typeface="+mn-ea"/>
                <a:cs typeface="+mn-cs"/>
              </a:rPr>
              <a:t>gate</a:t>
            </a:r>
            <a:r>
              <a:rPr lang="fr-FR"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Textbook on </a:t>
            </a:r>
            <a:r>
              <a:rPr lang="en-US" sz="1200" b="0" i="0" kern="1200" dirty="0" err="1">
                <a:solidFill>
                  <a:schemeClr val="tx1"/>
                </a:solidFill>
                <a:effectLst/>
                <a:latin typeface="+mn-lt"/>
                <a:ea typeface="+mn-ea"/>
                <a:cs typeface="+mn-cs"/>
              </a:rPr>
              <a:t>Qiskit</a:t>
            </a:r>
            <a:r>
              <a:rPr lang="en-US" sz="1200" b="0" i="0" kern="1200" dirty="0">
                <a:solidFill>
                  <a:schemeClr val="tx1"/>
                </a:solidFill>
                <a:effectLst/>
                <a:latin typeface="+mn-lt"/>
                <a:ea typeface="+mn-ea"/>
                <a:cs typeface="+mn-cs"/>
              </a:rPr>
              <a:t>: https://qiskit.org/textbook/preface.html</a:t>
            </a:r>
            <a:endParaRPr lang="en-US" sz="1200" i="1"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63D45902-3BB6-4ADE-A552-89F65E707350}" type="slidenum">
              <a:rPr lang="fr-FR" smtClean="0"/>
              <a:t>10</a:t>
            </a:fld>
            <a:endParaRPr lang="fr-FR"/>
          </a:p>
        </p:txBody>
      </p:sp>
    </p:spTree>
    <p:extLst>
      <p:ext uri="{BB962C8B-B14F-4D97-AF65-F5344CB8AC3E}">
        <p14:creationId xmlns:p14="http://schemas.microsoft.com/office/powerpoint/2010/main" val="186722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E15E2-4D2B-4B90-8230-FDF6A5E638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C3F9B2F-2DF4-4A2F-888C-FB5871048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F498874-11AC-4542-B564-35C9868BB0B3}"/>
              </a:ext>
            </a:extLst>
          </p:cNvPr>
          <p:cNvSpPr>
            <a:spLocks noGrp="1"/>
          </p:cNvSpPr>
          <p:nvPr>
            <p:ph type="dt" sz="half" idx="10"/>
          </p:nvPr>
        </p:nvSpPr>
        <p:spPr/>
        <p:txBody>
          <a:bodyPr/>
          <a:lstStyle/>
          <a:p>
            <a:fld id="{6F050863-F977-4D2E-8584-CBB06482BB55}" type="datetime1">
              <a:rPr lang="fr-FR" smtClean="0"/>
              <a:t>07/07/2022</a:t>
            </a:fld>
            <a:endParaRPr lang="fr-FR"/>
          </a:p>
        </p:txBody>
      </p:sp>
      <p:sp>
        <p:nvSpPr>
          <p:cNvPr id="5" name="Espace réservé du pied de page 4">
            <a:extLst>
              <a:ext uri="{FF2B5EF4-FFF2-40B4-BE49-F238E27FC236}">
                <a16:creationId xmlns:a16="http://schemas.microsoft.com/office/drawing/2014/main" id="{B1454BE1-4324-41A8-9BC2-D1717B038CA5}"/>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CB2916C8-F5AC-455C-B8BE-E2AFD95749F7}"/>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9542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151010-DD38-4F98-881C-8902D25CABC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E33161F-1DF1-40A8-9047-6A1694BE131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215301-0B30-43E7-A2AC-56CA9BFB787E}"/>
              </a:ext>
            </a:extLst>
          </p:cNvPr>
          <p:cNvSpPr>
            <a:spLocks noGrp="1"/>
          </p:cNvSpPr>
          <p:nvPr>
            <p:ph type="dt" sz="half" idx="10"/>
          </p:nvPr>
        </p:nvSpPr>
        <p:spPr/>
        <p:txBody>
          <a:bodyPr/>
          <a:lstStyle/>
          <a:p>
            <a:fld id="{D267D086-F7AA-4938-8E6E-61E4D8B4CC6B}" type="datetime1">
              <a:rPr lang="fr-FR" smtClean="0"/>
              <a:t>07/07/2022</a:t>
            </a:fld>
            <a:endParaRPr lang="fr-FR"/>
          </a:p>
        </p:txBody>
      </p:sp>
      <p:sp>
        <p:nvSpPr>
          <p:cNvPr id="5" name="Espace réservé du pied de page 4">
            <a:extLst>
              <a:ext uri="{FF2B5EF4-FFF2-40B4-BE49-F238E27FC236}">
                <a16:creationId xmlns:a16="http://schemas.microsoft.com/office/drawing/2014/main" id="{9C9F8108-E99D-40A7-BA9E-8D7368C5A99C}"/>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63F92276-1331-4A4F-A97B-B14FC3380556}"/>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73220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34287C-4ED6-4D0D-8DBF-BBEA641027C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5A7C4E-E533-4C97-B5A2-CF2F7869787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79E18A-55C4-4E0C-BE54-BD7CDB8A94FB}"/>
              </a:ext>
            </a:extLst>
          </p:cNvPr>
          <p:cNvSpPr>
            <a:spLocks noGrp="1"/>
          </p:cNvSpPr>
          <p:nvPr>
            <p:ph type="dt" sz="half" idx="10"/>
          </p:nvPr>
        </p:nvSpPr>
        <p:spPr/>
        <p:txBody>
          <a:bodyPr/>
          <a:lstStyle/>
          <a:p>
            <a:fld id="{E76C9A97-58E4-4DE6-AB62-85196C7B2402}" type="datetime1">
              <a:rPr lang="fr-FR" smtClean="0"/>
              <a:t>07/07/2022</a:t>
            </a:fld>
            <a:endParaRPr lang="fr-FR"/>
          </a:p>
        </p:txBody>
      </p:sp>
      <p:sp>
        <p:nvSpPr>
          <p:cNvPr id="5" name="Espace réservé du pied de page 4">
            <a:extLst>
              <a:ext uri="{FF2B5EF4-FFF2-40B4-BE49-F238E27FC236}">
                <a16:creationId xmlns:a16="http://schemas.microsoft.com/office/drawing/2014/main" id="{2F2E5D68-1AD3-47E4-BA62-B7DE282F9798}"/>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193B9FDA-6F8E-4157-9AD9-E61689855292}"/>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82945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0ED389-E370-481B-87F2-AA2879BD32E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C8A705E-9342-409B-86D9-B9001DDA0677}"/>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3F44914-53B3-4F99-92BA-8377C56945C9}"/>
              </a:ext>
            </a:extLst>
          </p:cNvPr>
          <p:cNvSpPr>
            <a:spLocks noGrp="1"/>
          </p:cNvSpPr>
          <p:nvPr>
            <p:ph type="dt" sz="half" idx="10"/>
          </p:nvPr>
        </p:nvSpPr>
        <p:spPr/>
        <p:txBody>
          <a:bodyPr/>
          <a:lstStyle/>
          <a:p>
            <a:fld id="{176B3391-8225-4F74-AD10-E7C085897636}" type="datetime1">
              <a:rPr lang="fr-FR" smtClean="0"/>
              <a:t>07/07/2022</a:t>
            </a:fld>
            <a:endParaRPr lang="fr-FR"/>
          </a:p>
        </p:txBody>
      </p:sp>
      <p:sp>
        <p:nvSpPr>
          <p:cNvPr id="5" name="Espace réservé du pied de page 4">
            <a:extLst>
              <a:ext uri="{FF2B5EF4-FFF2-40B4-BE49-F238E27FC236}">
                <a16:creationId xmlns:a16="http://schemas.microsoft.com/office/drawing/2014/main" id="{5ACA01AC-A384-4B61-AC9E-1CCB24A3A372}"/>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40B43CEA-947E-4981-939A-7ED6AAB99755}"/>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2867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9EDDF8-5A95-444E-8766-BCF3EF87DEE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26D22EA-5641-41F1-AD4E-7BEC8A79A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41CD5E78-2608-4F8A-A538-04FAFAB3D918}"/>
              </a:ext>
            </a:extLst>
          </p:cNvPr>
          <p:cNvSpPr>
            <a:spLocks noGrp="1"/>
          </p:cNvSpPr>
          <p:nvPr>
            <p:ph type="dt" sz="half" idx="10"/>
          </p:nvPr>
        </p:nvSpPr>
        <p:spPr/>
        <p:txBody>
          <a:bodyPr/>
          <a:lstStyle/>
          <a:p>
            <a:fld id="{8614A783-A98D-4BD0-9AD7-B9BFC3483BEF}" type="datetime1">
              <a:rPr lang="fr-FR" smtClean="0"/>
              <a:t>07/07/2022</a:t>
            </a:fld>
            <a:endParaRPr lang="fr-FR"/>
          </a:p>
        </p:txBody>
      </p:sp>
      <p:sp>
        <p:nvSpPr>
          <p:cNvPr id="5" name="Espace réservé du pied de page 4">
            <a:extLst>
              <a:ext uri="{FF2B5EF4-FFF2-40B4-BE49-F238E27FC236}">
                <a16:creationId xmlns:a16="http://schemas.microsoft.com/office/drawing/2014/main" id="{C287C5A9-D6F6-4D35-8A39-904D9FC82571}"/>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7662DB04-F654-403A-BF15-C1E71DF08298}"/>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123644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705C8-BCE3-48F3-B554-B22B2A54BE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495D1D-E19D-4617-95B2-A6E96E3163B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1C22821-71B0-4E7A-95F7-670EFF3832A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0C4F452-3D21-42BB-A707-5B9D6DEE48F2}"/>
              </a:ext>
            </a:extLst>
          </p:cNvPr>
          <p:cNvSpPr>
            <a:spLocks noGrp="1"/>
          </p:cNvSpPr>
          <p:nvPr>
            <p:ph type="dt" sz="half" idx="10"/>
          </p:nvPr>
        </p:nvSpPr>
        <p:spPr/>
        <p:txBody>
          <a:bodyPr/>
          <a:lstStyle/>
          <a:p>
            <a:fld id="{1E9342B3-B80D-4FC5-99C5-17061F9933A6}" type="datetime1">
              <a:rPr lang="fr-FR" smtClean="0"/>
              <a:t>07/07/2022</a:t>
            </a:fld>
            <a:endParaRPr lang="fr-FR"/>
          </a:p>
        </p:txBody>
      </p:sp>
      <p:sp>
        <p:nvSpPr>
          <p:cNvPr id="6" name="Espace réservé du pied de page 5">
            <a:extLst>
              <a:ext uri="{FF2B5EF4-FFF2-40B4-BE49-F238E27FC236}">
                <a16:creationId xmlns:a16="http://schemas.microsoft.com/office/drawing/2014/main" id="{B69A3C78-9699-4F59-B980-C520674B9156}"/>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1C03714D-3887-4A4E-A788-4950BBF9C822}"/>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88644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58CA75-5DD2-433F-822A-F367738C907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33C211-81AA-43E4-A068-D17561A44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A761B01-8758-4942-A64A-EF4720AC17BB}"/>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40B9C67-A085-44CD-8053-972DD5CD7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F19C9B3-B4BD-416D-B357-869DCF0777A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AB4B9D5-1F66-4FC6-9A25-3053F530E097}"/>
              </a:ext>
            </a:extLst>
          </p:cNvPr>
          <p:cNvSpPr>
            <a:spLocks noGrp="1"/>
          </p:cNvSpPr>
          <p:nvPr>
            <p:ph type="dt" sz="half" idx="10"/>
          </p:nvPr>
        </p:nvSpPr>
        <p:spPr/>
        <p:txBody>
          <a:bodyPr/>
          <a:lstStyle/>
          <a:p>
            <a:fld id="{913ED63A-ED90-4259-8321-FDF074E85182}" type="datetime1">
              <a:rPr lang="fr-FR" smtClean="0"/>
              <a:t>07/07/2022</a:t>
            </a:fld>
            <a:endParaRPr lang="fr-FR"/>
          </a:p>
        </p:txBody>
      </p:sp>
      <p:sp>
        <p:nvSpPr>
          <p:cNvPr id="8" name="Espace réservé du pied de page 7">
            <a:extLst>
              <a:ext uri="{FF2B5EF4-FFF2-40B4-BE49-F238E27FC236}">
                <a16:creationId xmlns:a16="http://schemas.microsoft.com/office/drawing/2014/main" id="{A5835D66-CE37-4B72-8714-476BFB93AF5C}"/>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9" name="Espace réservé du numéro de diapositive 8">
            <a:extLst>
              <a:ext uri="{FF2B5EF4-FFF2-40B4-BE49-F238E27FC236}">
                <a16:creationId xmlns:a16="http://schemas.microsoft.com/office/drawing/2014/main" id="{3F0E164B-1B4B-49DC-9C39-E63711DDB6D5}"/>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12845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6220BF-9908-4643-B7DE-2324CD2A1C9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DC914ED-351F-4E1F-B27E-2A25F6623138}"/>
              </a:ext>
            </a:extLst>
          </p:cNvPr>
          <p:cNvSpPr>
            <a:spLocks noGrp="1"/>
          </p:cNvSpPr>
          <p:nvPr>
            <p:ph type="dt" sz="half" idx="10"/>
          </p:nvPr>
        </p:nvSpPr>
        <p:spPr/>
        <p:txBody>
          <a:bodyPr/>
          <a:lstStyle/>
          <a:p>
            <a:fld id="{0FF7710B-8351-4F0B-B139-C05A904AAD11}" type="datetime1">
              <a:rPr lang="fr-FR" smtClean="0"/>
              <a:t>07/07/2022</a:t>
            </a:fld>
            <a:endParaRPr lang="fr-FR"/>
          </a:p>
        </p:txBody>
      </p:sp>
      <p:sp>
        <p:nvSpPr>
          <p:cNvPr id="4" name="Espace réservé du pied de page 3">
            <a:extLst>
              <a:ext uri="{FF2B5EF4-FFF2-40B4-BE49-F238E27FC236}">
                <a16:creationId xmlns:a16="http://schemas.microsoft.com/office/drawing/2014/main" id="{C1D966C5-06E5-4F05-908F-AB8C2FF2B94E}"/>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5" name="Espace réservé du numéro de diapositive 4">
            <a:extLst>
              <a:ext uri="{FF2B5EF4-FFF2-40B4-BE49-F238E27FC236}">
                <a16:creationId xmlns:a16="http://schemas.microsoft.com/office/drawing/2014/main" id="{888DAB34-840C-4302-9DD4-D60B95DFB1CE}"/>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98975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D06DD17-220B-4DFF-8B3C-472F7A6D1535}"/>
              </a:ext>
            </a:extLst>
          </p:cNvPr>
          <p:cNvSpPr>
            <a:spLocks noGrp="1"/>
          </p:cNvSpPr>
          <p:nvPr>
            <p:ph type="dt" sz="half" idx="10"/>
          </p:nvPr>
        </p:nvSpPr>
        <p:spPr/>
        <p:txBody>
          <a:bodyPr/>
          <a:lstStyle/>
          <a:p>
            <a:fld id="{45B8A9EE-E7B4-4726-81DF-C64282D985E3}" type="datetime1">
              <a:rPr lang="fr-FR" smtClean="0"/>
              <a:t>07/07/2022</a:t>
            </a:fld>
            <a:endParaRPr lang="fr-FR"/>
          </a:p>
        </p:txBody>
      </p:sp>
      <p:sp>
        <p:nvSpPr>
          <p:cNvPr id="3" name="Espace réservé du pied de page 2">
            <a:extLst>
              <a:ext uri="{FF2B5EF4-FFF2-40B4-BE49-F238E27FC236}">
                <a16:creationId xmlns:a16="http://schemas.microsoft.com/office/drawing/2014/main" id="{FB793544-AA7D-4C7F-BB66-BB4108B2BD48}"/>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4" name="Espace réservé du numéro de diapositive 3">
            <a:extLst>
              <a:ext uri="{FF2B5EF4-FFF2-40B4-BE49-F238E27FC236}">
                <a16:creationId xmlns:a16="http://schemas.microsoft.com/office/drawing/2014/main" id="{8596F91D-7418-4A3C-BBE2-065BDABAD3D0}"/>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78488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C67B5-8CA5-4A73-B042-F0383CDFB9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FAB98C-627F-415E-B762-2EA400A1D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1771F2E-42EB-4800-BF58-BE67087A6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43DD441-7A1F-4DE0-8CBA-F1E815DB9234}"/>
              </a:ext>
            </a:extLst>
          </p:cNvPr>
          <p:cNvSpPr>
            <a:spLocks noGrp="1"/>
          </p:cNvSpPr>
          <p:nvPr>
            <p:ph type="dt" sz="half" idx="10"/>
          </p:nvPr>
        </p:nvSpPr>
        <p:spPr/>
        <p:txBody>
          <a:bodyPr/>
          <a:lstStyle/>
          <a:p>
            <a:fld id="{FCA8F5FA-45E0-4284-A669-2AE02C391916}" type="datetime1">
              <a:rPr lang="fr-FR" smtClean="0"/>
              <a:t>07/07/2022</a:t>
            </a:fld>
            <a:endParaRPr lang="fr-FR"/>
          </a:p>
        </p:txBody>
      </p:sp>
      <p:sp>
        <p:nvSpPr>
          <p:cNvPr id="6" name="Espace réservé du pied de page 5">
            <a:extLst>
              <a:ext uri="{FF2B5EF4-FFF2-40B4-BE49-F238E27FC236}">
                <a16:creationId xmlns:a16="http://schemas.microsoft.com/office/drawing/2014/main" id="{49D2D38A-B24A-4765-A428-5B760E3C6AFB}"/>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332B874F-73C9-41B8-89CD-1E0E5E0D4020}"/>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287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31B7C-83F7-4CB3-BA3B-2DE09DD5F8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AB40B-F27C-4010-A311-BB5D80A8E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043A7F-E44F-48AA-BF47-0FD5B16AA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BAD49D1-0EE0-4F03-B7DF-01CD84D44801}"/>
              </a:ext>
            </a:extLst>
          </p:cNvPr>
          <p:cNvSpPr>
            <a:spLocks noGrp="1"/>
          </p:cNvSpPr>
          <p:nvPr>
            <p:ph type="dt" sz="half" idx="10"/>
          </p:nvPr>
        </p:nvSpPr>
        <p:spPr/>
        <p:txBody>
          <a:bodyPr/>
          <a:lstStyle/>
          <a:p>
            <a:fld id="{1E396CFA-2049-4D62-95FB-6550012CE87E}" type="datetime1">
              <a:rPr lang="fr-FR" smtClean="0"/>
              <a:t>07/07/2022</a:t>
            </a:fld>
            <a:endParaRPr lang="fr-FR"/>
          </a:p>
        </p:txBody>
      </p:sp>
      <p:sp>
        <p:nvSpPr>
          <p:cNvPr id="6" name="Espace réservé du pied de page 5">
            <a:extLst>
              <a:ext uri="{FF2B5EF4-FFF2-40B4-BE49-F238E27FC236}">
                <a16:creationId xmlns:a16="http://schemas.microsoft.com/office/drawing/2014/main" id="{04D55C14-BA16-4013-903B-D3DE30E2789E}"/>
              </a:ext>
            </a:extLst>
          </p:cNvPr>
          <p:cNvSpPr>
            <a:spLocks noGrp="1"/>
          </p:cNvSpPr>
          <p:nvPr>
            <p:ph type="ftr" sz="quarter" idx="11"/>
          </p:nvPr>
        </p:nvSpPr>
        <p:spPr/>
        <p:txBody>
          <a:bodyPr/>
          <a:lstStyle/>
          <a:p>
            <a:r>
              <a:rPr lang="en-US"/>
              <a:t>International Forum on Neural Engineering &amp; Brain Technologies 17-18 may 2022</a:t>
            </a:r>
            <a:endParaRPr lang="fr-FR"/>
          </a:p>
        </p:txBody>
      </p:sp>
      <p:sp>
        <p:nvSpPr>
          <p:cNvPr id="7" name="Espace réservé du numéro de diapositive 6">
            <a:extLst>
              <a:ext uri="{FF2B5EF4-FFF2-40B4-BE49-F238E27FC236}">
                <a16:creationId xmlns:a16="http://schemas.microsoft.com/office/drawing/2014/main" id="{8425E60B-6668-4AC3-A8DF-7AB638DB1827}"/>
              </a:ext>
            </a:extLst>
          </p:cNvPr>
          <p:cNvSpPr>
            <a:spLocks noGrp="1"/>
          </p:cNvSpPr>
          <p:nvPr>
            <p:ph type="sldNum" sz="quarter" idx="12"/>
          </p:nvPr>
        </p:nvSpPr>
        <p:spPr/>
        <p:txBody>
          <a:bodyPr/>
          <a:lstStyle/>
          <a:p>
            <a:fld id="{AAF51F36-F523-4B13-909A-9A06326BEA24}" type="slidenum">
              <a:rPr lang="fr-FR" smtClean="0"/>
              <a:t>‹N°›</a:t>
            </a:fld>
            <a:endParaRPr lang="fr-FR"/>
          </a:p>
        </p:txBody>
      </p:sp>
    </p:spTree>
    <p:extLst>
      <p:ext uri="{BB962C8B-B14F-4D97-AF65-F5344CB8AC3E}">
        <p14:creationId xmlns:p14="http://schemas.microsoft.com/office/powerpoint/2010/main" val="371886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68C867A-B7EF-4FC0-BCFF-BA0E64EBC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39085F7-0FFB-4CFF-961F-527C34C57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47CA1A-BA54-41B0-8904-AB7E496EC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4491E-440C-4D0A-83E4-2136C4F6BE0B}" type="datetime1">
              <a:rPr lang="fr-FR" smtClean="0"/>
              <a:t>07/07/2022</a:t>
            </a:fld>
            <a:endParaRPr lang="fr-FR"/>
          </a:p>
        </p:txBody>
      </p:sp>
      <p:sp>
        <p:nvSpPr>
          <p:cNvPr id="5" name="Espace réservé du pied de page 4">
            <a:extLst>
              <a:ext uri="{FF2B5EF4-FFF2-40B4-BE49-F238E27FC236}">
                <a16:creationId xmlns:a16="http://schemas.microsoft.com/office/drawing/2014/main" id="{36069E68-72C2-4080-B48E-1E1CFF5ED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International Forum on Neural Engineering &amp; Brain Technologies 17-18 may 2022</a:t>
            </a:r>
            <a:endParaRPr lang="fr-FR"/>
          </a:p>
        </p:txBody>
      </p:sp>
      <p:sp>
        <p:nvSpPr>
          <p:cNvPr id="6" name="Espace réservé du numéro de diapositive 5">
            <a:extLst>
              <a:ext uri="{FF2B5EF4-FFF2-40B4-BE49-F238E27FC236}">
                <a16:creationId xmlns:a16="http://schemas.microsoft.com/office/drawing/2014/main" id="{B274F586-4975-4884-BAA6-A02576373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1F36-F523-4B13-909A-9A06326BEA24}" type="slidenum">
              <a:rPr lang="fr-FR" smtClean="0"/>
              <a:t>‹N°›</a:t>
            </a:fld>
            <a:endParaRPr lang="fr-FR"/>
          </a:p>
        </p:txBody>
      </p:sp>
    </p:spTree>
    <p:extLst>
      <p:ext uri="{BB962C8B-B14F-4D97-AF65-F5344CB8AC3E}">
        <p14:creationId xmlns:p14="http://schemas.microsoft.com/office/powerpoint/2010/main" val="2116146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18/10/relationships/comments" Target="../comments/modernComment_108_E602C65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18/10/relationships/comments" Target="../comments/modernComment_105_883B5E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yRiemann/pyRiemann-qisk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18/10/relationships/comments" Target="../comments/modernComment_106_BE3BB3B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18/10/relationships/comments" Target="../comments/modernComment_106_BE3BB3B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euroTechX/moab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yRiemann/pyRieman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18/10/relationships/comments" Target="../comments/modernComment_103_B650C67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Qiskit/qisk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D47DA-25C6-4686-9EEE-6B8CAE58AB04}"/>
              </a:ext>
            </a:extLst>
          </p:cNvPr>
          <p:cNvSpPr>
            <a:spLocks noGrp="1"/>
          </p:cNvSpPr>
          <p:nvPr>
            <p:ph type="ctrTitle"/>
          </p:nvPr>
        </p:nvSpPr>
        <p:spPr>
          <a:xfrm>
            <a:off x="914400" y="751973"/>
            <a:ext cx="10648708" cy="2387600"/>
          </a:xfrm>
        </p:spPr>
        <p:txBody>
          <a:bodyPr>
            <a:normAutofit/>
          </a:bodyPr>
          <a:lstStyle/>
          <a:p>
            <a:r>
              <a:rPr lang="en-US"/>
              <a:t>Classification of EEG P300 </a:t>
            </a:r>
            <a:r>
              <a:rPr lang="en-US" dirty="0"/>
              <a:t>ERPs</a:t>
            </a:r>
            <a:br>
              <a:rPr lang="en-US" dirty="0"/>
            </a:br>
            <a:r>
              <a:rPr lang="en-US" dirty="0"/>
              <a:t>using quantum computation</a:t>
            </a:r>
            <a:endParaRPr lang="fr-FR" dirty="0"/>
          </a:p>
        </p:txBody>
      </p:sp>
      <p:sp>
        <p:nvSpPr>
          <p:cNvPr id="3" name="Sous-titre 2">
            <a:extLst>
              <a:ext uri="{FF2B5EF4-FFF2-40B4-BE49-F238E27FC236}">
                <a16:creationId xmlns:a16="http://schemas.microsoft.com/office/drawing/2014/main" id="{EE4427E7-4955-4865-94B6-C9A6A7A353B4}"/>
              </a:ext>
            </a:extLst>
          </p:cNvPr>
          <p:cNvSpPr>
            <a:spLocks noGrp="1"/>
          </p:cNvSpPr>
          <p:nvPr>
            <p:ph type="subTitle" idx="1"/>
          </p:nvPr>
        </p:nvSpPr>
        <p:spPr>
          <a:xfrm>
            <a:off x="1523999" y="3851420"/>
            <a:ext cx="9530281" cy="1655762"/>
          </a:xfrm>
        </p:spPr>
        <p:txBody>
          <a:bodyPr>
            <a:normAutofit/>
          </a:bodyPr>
          <a:lstStyle/>
          <a:p>
            <a:r>
              <a:rPr lang="en-US" sz="2800" dirty="0"/>
              <a:t>Anton Andreev (</a:t>
            </a:r>
            <a:r>
              <a:rPr lang="en-US" sz="2800" dirty="0" err="1"/>
              <a:t>Gipsa</a:t>
            </a:r>
            <a:r>
              <a:rPr lang="en-US" sz="2800" dirty="0"/>
              <a:t>-lab France), Gregoire </a:t>
            </a:r>
            <a:r>
              <a:rPr lang="en-US" sz="2800" dirty="0" err="1"/>
              <a:t>Cattan</a:t>
            </a:r>
            <a:r>
              <a:rPr lang="en-US" sz="2800" dirty="0"/>
              <a:t> (IBM Poland)</a:t>
            </a:r>
            <a:endParaRPr lang="en-US" dirty="0"/>
          </a:p>
          <a:p>
            <a:endParaRPr lang="fr-FR" dirty="0"/>
          </a:p>
        </p:txBody>
      </p:sp>
      <p:sp>
        <p:nvSpPr>
          <p:cNvPr id="5" name="Espace réservé du numéro de diapositive 4">
            <a:extLst>
              <a:ext uri="{FF2B5EF4-FFF2-40B4-BE49-F238E27FC236}">
                <a16:creationId xmlns:a16="http://schemas.microsoft.com/office/drawing/2014/main" id="{00CBD13E-6D63-4F81-A8C7-F0DCBC905206}"/>
              </a:ext>
            </a:extLst>
          </p:cNvPr>
          <p:cNvSpPr>
            <a:spLocks noGrp="1"/>
          </p:cNvSpPr>
          <p:nvPr>
            <p:ph type="sldNum" sz="quarter" idx="12"/>
          </p:nvPr>
        </p:nvSpPr>
        <p:spPr/>
        <p:txBody>
          <a:bodyPr/>
          <a:lstStyle/>
          <a:p>
            <a:fld id="{AAF51F36-F523-4B13-909A-9A06326BEA24}" type="slidenum">
              <a:rPr lang="fr-FR" smtClean="0"/>
              <a:t>1</a:t>
            </a:fld>
            <a:endParaRPr lang="fr-FR"/>
          </a:p>
        </p:txBody>
      </p:sp>
    </p:spTree>
    <p:extLst>
      <p:ext uri="{BB962C8B-B14F-4D97-AF65-F5344CB8AC3E}">
        <p14:creationId xmlns:p14="http://schemas.microsoft.com/office/powerpoint/2010/main" val="2638496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820C7-0126-4037-B142-F343F8214820}"/>
              </a:ext>
            </a:extLst>
          </p:cNvPr>
          <p:cNvSpPr>
            <a:spLocks noGrp="1"/>
          </p:cNvSpPr>
          <p:nvPr>
            <p:ph type="title"/>
          </p:nvPr>
        </p:nvSpPr>
        <p:spPr/>
        <p:txBody>
          <a:bodyPr/>
          <a:lstStyle/>
          <a:p>
            <a:r>
              <a:rPr lang="en-US" dirty="0" err="1"/>
              <a:t>Qiskit</a:t>
            </a:r>
            <a:r>
              <a:rPr lang="en-US" dirty="0"/>
              <a:t> (2)</a:t>
            </a:r>
            <a:endParaRPr lang="fr-FR" dirty="0"/>
          </a:p>
        </p:txBody>
      </p:sp>
      <p:sp>
        <p:nvSpPr>
          <p:cNvPr id="3" name="Espace réservé du contenu 2">
            <a:extLst>
              <a:ext uri="{FF2B5EF4-FFF2-40B4-BE49-F238E27FC236}">
                <a16:creationId xmlns:a16="http://schemas.microsoft.com/office/drawing/2014/main" id="{27FE327E-5684-42D7-8410-879BEEAA2B42}"/>
              </a:ext>
            </a:extLst>
          </p:cNvPr>
          <p:cNvSpPr>
            <a:spLocks noGrp="1"/>
          </p:cNvSpPr>
          <p:nvPr>
            <p:ph idx="1"/>
          </p:nvPr>
        </p:nvSpPr>
        <p:spPr>
          <a:xfrm>
            <a:off x="746760" y="1459865"/>
            <a:ext cx="3329158" cy="4866986"/>
          </a:xfrm>
        </p:spPr>
        <p:txBody>
          <a:bodyPr>
            <a:normAutofit fontScale="92500" lnSpcReduction="10000"/>
          </a:bodyPr>
          <a:lstStyle/>
          <a:p>
            <a:r>
              <a:rPr lang="en-US" dirty="0"/>
              <a:t>Quantum circuit</a:t>
            </a:r>
          </a:p>
          <a:p>
            <a:r>
              <a:rPr lang="en-US" dirty="0"/>
              <a:t>Quantum bits</a:t>
            </a:r>
            <a:endParaRPr lang="fr-FR" dirty="0"/>
          </a:p>
          <a:p>
            <a:r>
              <a:rPr lang="fr-FR" dirty="0"/>
              <a:t>Operations</a:t>
            </a:r>
            <a:endParaRPr lang="en-US" dirty="0"/>
          </a:p>
          <a:p>
            <a:r>
              <a:rPr lang="en-US" dirty="0"/>
              <a:t>Registers:</a:t>
            </a:r>
          </a:p>
          <a:p>
            <a:pPr lvl="1"/>
            <a:r>
              <a:rPr lang="en-US" dirty="0"/>
              <a:t>Quantum (q1,q2)</a:t>
            </a:r>
          </a:p>
          <a:p>
            <a:pPr lvl="1"/>
            <a:r>
              <a:rPr lang="en-US" dirty="0"/>
              <a:t>Classical (c1)</a:t>
            </a:r>
          </a:p>
          <a:p>
            <a:r>
              <a:rPr lang="en-US" dirty="0"/>
              <a:t>Code generated:</a:t>
            </a:r>
          </a:p>
          <a:p>
            <a:pPr lvl="1"/>
            <a:r>
              <a:rPr lang="en-US" dirty="0"/>
              <a:t>Python</a:t>
            </a:r>
          </a:p>
          <a:p>
            <a:pPr lvl="1"/>
            <a:r>
              <a:rPr lang="en-US" dirty="0"/>
              <a:t>QASM</a:t>
            </a:r>
          </a:p>
          <a:p>
            <a:r>
              <a:rPr lang="en-US" dirty="0"/>
              <a:t>Result is the measurement of q1 available  c1</a:t>
            </a:r>
          </a:p>
        </p:txBody>
      </p:sp>
      <p:sp>
        <p:nvSpPr>
          <p:cNvPr id="5" name="ZoneTexte 4">
            <a:extLst>
              <a:ext uri="{FF2B5EF4-FFF2-40B4-BE49-F238E27FC236}">
                <a16:creationId xmlns:a16="http://schemas.microsoft.com/office/drawing/2014/main" id="{E2622CD6-8A43-4E04-9E91-97EA4AB2C831}"/>
              </a:ext>
            </a:extLst>
          </p:cNvPr>
          <p:cNvSpPr txBox="1"/>
          <p:nvPr/>
        </p:nvSpPr>
        <p:spPr>
          <a:xfrm>
            <a:off x="8157050" y="5674796"/>
            <a:ext cx="4354831" cy="369332"/>
          </a:xfrm>
          <a:prstGeom prst="rect">
            <a:avLst/>
          </a:prstGeom>
          <a:noFill/>
        </p:spPr>
        <p:txBody>
          <a:bodyPr wrap="square" rtlCol="0">
            <a:spAutoFit/>
          </a:bodyPr>
          <a:lstStyle/>
          <a:p>
            <a:r>
              <a:rPr lang="fr-FR" dirty="0"/>
              <a:t>https://quantum-computing.ibm.com</a:t>
            </a:r>
          </a:p>
        </p:txBody>
      </p:sp>
      <p:pic>
        <p:nvPicPr>
          <p:cNvPr id="7" name="Image 6">
            <a:extLst>
              <a:ext uri="{FF2B5EF4-FFF2-40B4-BE49-F238E27FC236}">
                <a16:creationId xmlns:a16="http://schemas.microsoft.com/office/drawing/2014/main" id="{FA5E8565-CC64-447B-8545-151809CE42C0}"/>
              </a:ext>
            </a:extLst>
          </p:cNvPr>
          <p:cNvPicPr>
            <a:picLocks noChangeAspect="1"/>
          </p:cNvPicPr>
          <p:nvPr/>
        </p:nvPicPr>
        <p:blipFill>
          <a:blip r:embed="rId3"/>
          <a:stretch>
            <a:fillRect/>
          </a:stretch>
        </p:blipFill>
        <p:spPr>
          <a:xfrm>
            <a:off x="4602009" y="5184924"/>
            <a:ext cx="3028950" cy="1266825"/>
          </a:xfrm>
          <a:prstGeom prst="rect">
            <a:avLst/>
          </a:prstGeom>
        </p:spPr>
      </p:pic>
      <p:sp>
        <p:nvSpPr>
          <p:cNvPr id="8" name="Espace réservé du numéro de diapositive 7">
            <a:extLst>
              <a:ext uri="{FF2B5EF4-FFF2-40B4-BE49-F238E27FC236}">
                <a16:creationId xmlns:a16="http://schemas.microsoft.com/office/drawing/2014/main" id="{3E96E026-9C32-4384-980F-60B3DC798533}"/>
              </a:ext>
            </a:extLst>
          </p:cNvPr>
          <p:cNvSpPr>
            <a:spLocks noGrp="1"/>
          </p:cNvSpPr>
          <p:nvPr>
            <p:ph type="sldNum" sz="quarter" idx="12"/>
          </p:nvPr>
        </p:nvSpPr>
        <p:spPr/>
        <p:txBody>
          <a:bodyPr/>
          <a:lstStyle/>
          <a:p>
            <a:fld id="{AAF51F36-F523-4B13-909A-9A06326BEA24}" type="slidenum">
              <a:rPr lang="fr-FR" smtClean="0"/>
              <a:t>10</a:t>
            </a:fld>
            <a:endParaRPr lang="fr-FR"/>
          </a:p>
        </p:txBody>
      </p:sp>
      <p:pic>
        <p:nvPicPr>
          <p:cNvPr id="6" name="Image 5">
            <a:extLst>
              <a:ext uri="{FF2B5EF4-FFF2-40B4-BE49-F238E27FC236}">
                <a16:creationId xmlns:a16="http://schemas.microsoft.com/office/drawing/2014/main" id="{0C56425C-7A9F-4ABA-933A-27C408BC4CCB}"/>
              </a:ext>
            </a:extLst>
          </p:cNvPr>
          <p:cNvPicPr>
            <a:picLocks noChangeAspect="1"/>
          </p:cNvPicPr>
          <p:nvPr/>
        </p:nvPicPr>
        <p:blipFill>
          <a:blip r:embed="rId4"/>
          <a:stretch>
            <a:fillRect/>
          </a:stretch>
        </p:blipFill>
        <p:spPr>
          <a:xfrm>
            <a:off x="4075918" y="1177002"/>
            <a:ext cx="7715250" cy="3695700"/>
          </a:xfrm>
          <a:prstGeom prst="rect">
            <a:avLst/>
          </a:prstGeom>
        </p:spPr>
      </p:pic>
    </p:spTree>
    <p:extLst>
      <p:ext uri="{BB962C8B-B14F-4D97-AF65-F5344CB8AC3E}">
        <p14:creationId xmlns:p14="http://schemas.microsoft.com/office/powerpoint/2010/main" val="3858941525"/>
      </p:ext>
    </p:extLst>
  </p:cSld>
  <p:clrMapOvr>
    <a:masterClrMapping/>
  </p:clrMapOvr>
  <p:extLst mod="1">
    <p:ext uri="{6950BFC3-D8DA-4A85-94F7-54DA5524770B}">
      <p188:commentRel xmlns:p188="http://schemas.microsoft.com/office/powerpoint/2018/8/main" xmlns="" r:id="rId5"/>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D24782-6F39-45AE-B171-43EA98993697}"/>
              </a:ext>
            </a:extLst>
          </p:cNvPr>
          <p:cNvSpPr>
            <a:spLocks noGrp="1"/>
          </p:cNvSpPr>
          <p:nvPr>
            <p:ph type="title"/>
          </p:nvPr>
        </p:nvSpPr>
        <p:spPr/>
        <p:txBody>
          <a:bodyPr>
            <a:normAutofit/>
          </a:bodyPr>
          <a:lstStyle/>
          <a:p>
            <a:r>
              <a:rPr lang="fr-FR" sz="3600" dirty="0"/>
              <a:t>Quantum-</a:t>
            </a:r>
            <a:r>
              <a:rPr lang="fr-FR" sz="3600" dirty="0" err="1"/>
              <a:t>enhanced</a:t>
            </a:r>
            <a:r>
              <a:rPr lang="fr-FR" sz="3600" dirty="0"/>
              <a:t> Support </a:t>
            </a:r>
            <a:r>
              <a:rPr lang="fr-FR" sz="3600" dirty="0" err="1"/>
              <a:t>Vector</a:t>
            </a:r>
            <a:r>
              <a:rPr lang="fr-FR" sz="3600" dirty="0"/>
              <a:t> Machine (QSVM)</a:t>
            </a:r>
          </a:p>
        </p:txBody>
      </p:sp>
      <p:sp>
        <p:nvSpPr>
          <p:cNvPr id="3" name="Espace réservé du contenu 2">
            <a:extLst>
              <a:ext uri="{FF2B5EF4-FFF2-40B4-BE49-F238E27FC236}">
                <a16:creationId xmlns:a16="http://schemas.microsoft.com/office/drawing/2014/main" id="{F60C3445-896D-4181-AF04-39AF8BB1C5CF}"/>
              </a:ext>
            </a:extLst>
          </p:cNvPr>
          <p:cNvSpPr>
            <a:spLocks noGrp="1"/>
          </p:cNvSpPr>
          <p:nvPr>
            <p:ph idx="1"/>
          </p:nvPr>
        </p:nvSpPr>
        <p:spPr>
          <a:xfrm>
            <a:off x="838200" y="1552355"/>
            <a:ext cx="10515600" cy="4940519"/>
          </a:xfrm>
        </p:spPr>
        <p:txBody>
          <a:bodyPr>
            <a:normAutofit/>
          </a:bodyPr>
          <a:lstStyle/>
          <a:p>
            <a:r>
              <a:rPr lang="en-US" dirty="0"/>
              <a:t>Quantum Kernel</a:t>
            </a:r>
          </a:p>
          <a:p>
            <a:pPr lvl="1"/>
            <a:r>
              <a:rPr lang="en-US" dirty="0"/>
              <a:t>Generated based on the input data and the Quantum Feature Map (QFM)</a:t>
            </a:r>
          </a:p>
          <a:p>
            <a:pPr lvl="1"/>
            <a:r>
              <a:rPr lang="en-US" dirty="0"/>
              <a:t>QFM</a:t>
            </a:r>
          </a:p>
          <a:p>
            <a:pPr lvl="2"/>
            <a:r>
              <a:rPr lang="en-US" dirty="0"/>
              <a:t>Maps classical data to Quantum states in Quantum Hilbert space</a:t>
            </a:r>
          </a:p>
          <a:p>
            <a:pPr lvl="2"/>
            <a:r>
              <a:rPr lang="en-US" dirty="0"/>
              <a:t>Implemented as Quantum Circuit</a:t>
            </a:r>
          </a:p>
          <a:p>
            <a:pPr lvl="2"/>
            <a:endParaRPr lang="en-US" dirty="0"/>
          </a:p>
          <a:p>
            <a:pPr lvl="1"/>
            <a:r>
              <a:rPr lang="en-US" dirty="0"/>
              <a:t>Can be used in SVM, Kernel Spectral Clustering or Kernel Ridge Regression</a:t>
            </a:r>
          </a:p>
          <a:p>
            <a:r>
              <a:rPr lang="en-US" dirty="0"/>
              <a:t>QSVM</a:t>
            </a:r>
          </a:p>
          <a:p>
            <a:pPr lvl="1"/>
            <a:r>
              <a:rPr lang="en-US" dirty="0"/>
              <a:t>QSVM inherits from </a:t>
            </a:r>
            <a:r>
              <a:rPr lang="en-US" dirty="0" err="1"/>
              <a:t>ScikitLe</a:t>
            </a:r>
            <a:r>
              <a:rPr lang="fr-FR" dirty="0" err="1"/>
              <a:t>arn.svm.SVC</a:t>
            </a:r>
            <a:r>
              <a:rPr lang="fr-FR" dirty="0"/>
              <a:t> (</a:t>
            </a:r>
            <a:r>
              <a:rPr lang="fr-FR" dirty="0" err="1"/>
              <a:t>conventional</a:t>
            </a:r>
            <a:r>
              <a:rPr lang="fr-FR" dirty="0"/>
              <a:t> SVM)</a:t>
            </a:r>
          </a:p>
          <a:p>
            <a:pPr lvl="1"/>
            <a:r>
              <a:rPr lang="fr-FR" dirty="0"/>
              <a:t>Uses the Quantum Kernel</a:t>
            </a:r>
          </a:p>
          <a:p>
            <a:pPr lvl="1"/>
            <a:r>
              <a:rPr lang="en-US" dirty="0"/>
              <a:t>Size of input vectors = n of qubits </a:t>
            </a:r>
          </a:p>
          <a:p>
            <a:pPr lvl="1"/>
            <a:endParaRPr lang="fr-FR" dirty="0"/>
          </a:p>
        </p:txBody>
      </p:sp>
      <p:sp>
        <p:nvSpPr>
          <p:cNvPr id="5" name="Espace réservé du numéro de diapositive 4">
            <a:extLst>
              <a:ext uri="{FF2B5EF4-FFF2-40B4-BE49-F238E27FC236}">
                <a16:creationId xmlns:a16="http://schemas.microsoft.com/office/drawing/2014/main" id="{D4F5C20F-3E60-46C3-B8EE-4E64384465E1}"/>
              </a:ext>
            </a:extLst>
          </p:cNvPr>
          <p:cNvSpPr>
            <a:spLocks noGrp="1"/>
          </p:cNvSpPr>
          <p:nvPr>
            <p:ph type="sldNum" sz="quarter" idx="12"/>
          </p:nvPr>
        </p:nvSpPr>
        <p:spPr/>
        <p:txBody>
          <a:bodyPr/>
          <a:lstStyle/>
          <a:p>
            <a:fld id="{AAF51F36-F523-4B13-909A-9A06326BEA24}" type="slidenum">
              <a:rPr lang="fr-FR" smtClean="0"/>
              <a:t>11</a:t>
            </a:fld>
            <a:endParaRPr lang="fr-FR"/>
          </a:p>
        </p:txBody>
      </p:sp>
      <p:pic>
        <p:nvPicPr>
          <p:cNvPr id="6" name="Image 5">
            <a:extLst>
              <a:ext uri="{FF2B5EF4-FFF2-40B4-BE49-F238E27FC236}">
                <a16:creationId xmlns:a16="http://schemas.microsoft.com/office/drawing/2014/main" id="{0255B1A5-3D35-4754-8386-AFE17E6BA233}"/>
              </a:ext>
            </a:extLst>
          </p:cNvPr>
          <p:cNvPicPr>
            <a:picLocks noChangeAspect="1"/>
          </p:cNvPicPr>
          <p:nvPr/>
        </p:nvPicPr>
        <p:blipFill>
          <a:blip r:embed="rId3"/>
          <a:stretch>
            <a:fillRect/>
          </a:stretch>
        </p:blipFill>
        <p:spPr>
          <a:xfrm>
            <a:off x="8956578" y="2691845"/>
            <a:ext cx="1872824" cy="1007632"/>
          </a:xfrm>
          <a:prstGeom prst="rect">
            <a:avLst/>
          </a:prstGeom>
        </p:spPr>
      </p:pic>
    </p:spTree>
    <p:extLst>
      <p:ext uri="{BB962C8B-B14F-4D97-AF65-F5344CB8AC3E}">
        <p14:creationId xmlns:p14="http://schemas.microsoft.com/office/powerpoint/2010/main" val="2285592179"/>
      </p:ext>
    </p:extLst>
  </p:cSld>
  <p:clrMapOvr>
    <a:masterClrMapping/>
  </p:clrMapOvr>
  <p:extLst mod="1">
    <p:ext uri="{6950BFC3-D8DA-4A85-94F7-54DA5524770B}">
      <p188:commentRel xmlns:p188="http://schemas.microsoft.com/office/powerpoint/2018/8/main" xmlns="" r:id="rId4"/>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DDDA2-D258-40CD-B321-BB3906D6328C}"/>
              </a:ext>
            </a:extLst>
          </p:cNvPr>
          <p:cNvSpPr>
            <a:spLocks noGrp="1"/>
          </p:cNvSpPr>
          <p:nvPr>
            <p:ph type="title"/>
          </p:nvPr>
        </p:nvSpPr>
        <p:spPr>
          <a:xfrm>
            <a:off x="1082232" y="62338"/>
            <a:ext cx="10515600" cy="1325563"/>
          </a:xfrm>
        </p:spPr>
        <p:txBody>
          <a:bodyPr/>
          <a:lstStyle/>
          <a:p>
            <a:r>
              <a:rPr lang="en-US" dirty="0"/>
              <a:t>Diagram with real Quantum Computer</a:t>
            </a:r>
            <a:endParaRPr lang="fr-FR" dirty="0"/>
          </a:p>
        </p:txBody>
      </p:sp>
      <p:sp>
        <p:nvSpPr>
          <p:cNvPr id="4" name="Rectangle : coins arrondis 3">
            <a:extLst>
              <a:ext uri="{FF2B5EF4-FFF2-40B4-BE49-F238E27FC236}">
                <a16:creationId xmlns:a16="http://schemas.microsoft.com/office/drawing/2014/main" id="{24ACE7AD-424D-4231-ABA7-4CE621D4403B}"/>
              </a:ext>
            </a:extLst>
          </p:cNvPr>
          <p:cNvSpPr/>
          <p:nvPr/>
        </p:nvSpPr>
        <p:spPr>
          <a:xfrm>
            <a:off x="3483980" y="1710490"/>
            <a:ext cx="1776864" cy="55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r>
              <a:rPr lang="fr-FR" dirty="0" err="1"/>
              <a:t>ZZFeatureMap</a:t>
            </a:r>
            <a:endParaRPr lang="fr-FR" dirty="0"/>
          </a:p>
        </p:txBody>
      </p:sp>
      <p:sp>
        <p:nvSpPr>
          <p:cNvPr id="5" name="Rectangle : coins arrondis 4">
            <a:extLst>
              <a:ext uri="{FF2B5EF4-FFF2-40B4-BE49-F238E27FC236}">
                <a16:creationId xmlns:a16="http://schemas.microsoft.com/office/drawing/2014/main" id="{D46CF854-2472-466F-B2BF-30BD6C241C2A}"/>
              </a:ext>
            </a:extLst>
          </p:cNvPr>
          <p:cNvSpPr/>
          <p:nvPr/>
        </p:nvSpPr>
        <p:spPr>
          <a:xfrm>
            <a:off x="3483980" y="3591810"/>
            <a:ext cx="1768963" cy="407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endParaRPr lang="fr-FR" dirty="0"/>
          </a:p>
        </p:txBody>
      </p:sp>
      <p:sp>
        <p:nvSpPr>
          <p:cNvPr id="6" name="Rectangle : coins arrondis 5">
            <a:extLst>
              <a:ext uri="{FF2B5EF4-FFF2-40B4-BE49-F238E27FC236}">
                <a16:creationId xmlns:a16="http://schemas.microsoft.com/office/drawing/2014/main" id="{2F9231A4-2167-45E0-A782-C21BA808CDCD}"/>
              </a:ext>
            </a:extLst>
          </p:cNvPr>
          <p:cNvSpPr/>
          <p:nvPr/>
        </p:nvSpPr>
        <p:spPr>
          <a:xfrm>
            <a:off x="5951309" y="3816545"/>
            <a:ext cx="2616969" cy="663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Precomputed Quantum Kernel Matrix</a:t>
            </a:r>
            <a:endParaRPr lang="fr-FR" dirty="0"/>
          </a:p>
        </p:txBody>
      </p:sp>
      <p:sp>
        <p:nvSpPr>
          <p:cNvPr id="7" name="Rectangle : coins arrondis 6">
            <a:extLst>
              <a:ext uri="{FF2B5EF4-FFF2-40B4-BE49-F238E27FC236}">
                <a16:creationId xmlns:a16="http://schemas.microsoft.com/office/drawing/2014/main" id="{72ACEA46-923F-40EB-B417-9293E3C8867E}"/>
              </a:ext>
            </a:extLst>
          </p:cNvPr>
          <p:cNvSpPr/>
          <p:nvPr/>
        </p:nvSpPr>
        <p:spPr>
          <a:xfrm>
            <a:off x="3588254" y="5103570"/>
            <a:ext cx="1560413" cy="6630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Scikit</a:t>
            </a:r>
            <a:r>
              <a:rPr lang="en-US" dirty="0"/>
              <a:t> Learn SVC</a:t>
            </a:r>
            <a:endParaRPr lang="fr-FR" dirty="0"/>
          </a:p>
        </p:txBody>
      </p:sp>
      <p:cxnSp>
        <p:nvCxnSpPr>
          <p:cNvPr id="9" name="Connecteur droit avec flèche 8">
            <a:extLst>
              <a:ext uri="{FF2B5EF4-FFF2-40B4-BE49-F238E27FC236}">
                <a16:creationId xmlns:a16="http://schemas.microsoft.com/office/drawing/2014/main" id="{9CEEFA54-6B2A-4402-A7A5-2FA33CA776B0}"/>
              </a:ext>
            </a:extLst>
          </p:cNvPr>
          <p:cNvCxnSpPr>
            <a:cxnSpLocks/>
            <a:stCxn id="4" idx="3"/>
            <a:endCxn id="16" idx="1"/>
          </p:cNvCxnSpPr>
          <p:nvPr/>
        </p:nvCxnSpPr>
        <p:spPr>
          <a:xfrm>
            <a:off x="5260844" y="1986795"/>
            <a:ext cx="1252420" cy="7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D3969563-126B-466C-88DB-80767E012D69}"/>
              </a:ext>
            </a:extLst>
          </p:cNvPr>
          <p:cNvCxnSpPr>
            <a:cxnSpLocks/>
            <a:stCxn id="5" idx="3"/>
            <a:endCxn id="16" idx="1"/>
          </p:cNvCxnSpPr>
          <p:nvPr/>
        </p:nvCxnSpPr>
        <p:spPr>
          <a:xfrm flipV="1">
            <a:off x="5252943" y="2767995"/>
            <a:ext cx="1260321" cy="1027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F7C49BE3-994A-4288-A515-96EC6FE3E0FF}"/>
              </a:ext>
            </a:extLst>
          </p:cNvPr>
          <p:cNvSpPr/>
          <p:nvPr/>
        </p:nvSpPr>
        <p:spPr>
          <a:xfrm>
            <a:off x="6513264" y="2390704"/>
            <a:ext cx="1493061" cy="754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Quantum Computer</a:t>
            </a:r>
            <a:endParaRPr lang="fr-FR" dirty="0"/>
          </a:p>
        </p:txBody>
      </p:sp>
      <p:cxnSp>
        <p:nvCxnSpPr>
          <p:cNvPr id="20" name="Connecteur droit avec flèche 19">
            <a:extLst>
              <a:ext uri="{FF2B5EF4-FFF2-40B4-BE49-F238E27FC236}">
                <a16:creationId xmlns:a16="http://schemas.microsoft.com/office/drawing/2014/main" id="{25FC278B-5882-4E35-910E-CDBADFB42942}"/>
              </a:ext>
            </a:extLst>
          </p:cNvPr>
          <p:cNvCxnSpPr>
            <a:cxnSpLocks/>
            <a:stCxn id="16" idx="2"/>
            <a:endCxn id="6" idx="0"/>
          </p:cNvCxnSpPr>
          <p:nvPr/>
        </p:nvCxnSpPr>
        <p:spPr>
          <a:xfrm flipH="1">
            <a:off x="7259794" y="3145286"/>
            <a:ext cx="1" cy="67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Espace réservé du numéro de diapositive 9">
            <a:extLst>
              <a:ext uri="{FF2B5EF4-FFF2-40B4-BE49-F238E27FC236}">
                <a16:creationId xmlns:a16="http://schemas.microsoft.com/office/drawing/2014/main" id="{188D031F-DE5A-4FEA-B078-A1A1C9BFD114}"/>
              </a:ext>
            </a:extLst>
          </p:cNvPr>
          <p:cNvSpPr>
            <a:spLocks noGrp="1"/>
          </p:cNvSpPr>
          <p:nvPr>
            <p:ph type="sldNum" sz="quarter" idx="12"/>
          </p:nvPr>
        </p:nvSpPr>
        <p:spPr/>
        <p:txBody>
          <a:bodyPr/>
          <a:lstStyle/>
          <a:p>
            <a:fld id="{AAF51F36-F523-4B13-909A-9A06326BEA24}" type="slidenum">
              <a:rPr lang="fr-FR" smtClean="0"/>
              <a:t>12</a:t>
            </a:fld>
            <a:endParaRPr lang="fr-FR"/>
          </a:p>
        </p:txBody>
      </p:sp>
      <p:cxnSp>
        <p:nvCxnSpPr>
          <p:cNvPr id="15" name="Connecteur : en angle 14">
            <a:extLst>
              <a:ext uri="{FF2B5EF4-FFF2-40B4-BE49-F238E27FC236}">
                <a16:creationId xmlns:a16="http://schemas.microsoft.com/office/drawing/2014/main" id="{4758898B-8A63-4D5B-B0C1-190CB29357FB}"/>
              </a:ext>
            </a:extLst>
          </p:cNvPr>
          <p:cNvCxnSpPr>
            <a:stCxn id="6" idx="2"/>
            <a:endCxn id="7" idx="3"/>
          </p:cNvCxnSpPr>
          <p:nvPr/>
        </p:nvCxnSpPr>
        <p:spPr>
          <a:xfrm rot="5400000">
            <a:off x="5726490" y="3901810"/>
            <a:ext cx="955482" cy="21111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93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6BBE4-BCA5-4001-906D-530F796196F8}"/>
              </a:ext>
            </a:extLst>
          </p:cNvPr>
          <p:cNvSpPr>
            <a:spLocks noGrp="1"/>
          </p:cNvSpPr>
          <p:nvPr>
            <p:ph type="title"/>
          </p:nvPr>
        </p:nvSpPr>
        <p:spPr/>
        <p:txBody>
          <a:bodyPr/>
          <a:lstStyle/>
          <a:p>
            <a:r>
              <a:rPr lang="en-US" dirty="0" err="1"/>
              <a:t>PyRiemann-qiskit</a:t>
            </a:r>
            <a:endParaRPr lang="fr-FR" dirty="0"/>
          </a:p>
        </p:txBody>
      </p:sp>
      <p:sp>
        <p:nvSpPr>
          <p:cNvPr id="3" name="Espace réservé du contenu 2">
            <a:extLst>
              <a:ext uri="{FF2B5EF4-FFF2-40B4-BE49-F238E27FC236}">
                <a16:creationId xmlns:a16="http://schemas.microsoft.com/office/drawing/2014/main" id="{58D7B792-A1B6-4741-89FE-4A45B9D36AD4}"/>
              </a:ext>
            </a:extLst>
          </p:cNvPr>
          <p:cNvSpPr>
            <a:spLocks noGrp="1"/>
          </p:cNvSpPr>
          <p:nvPr>
            <p:ph idx="1"/>
          </p:nvPr>
        </p:nvSpPr>
        <p:spPr>
          <a:xfrm>
            <a:off x="838200" y="1472090"/>
            <a:ext cx="10881049" cy="4838222"/>
          </a:xfrm>
        </p:spPr>
        <p:txBody>
          <a:bodyPr>
            <a:normAutofit/>
          </a:bodyPr>
          <a:lstStyle/>
          <a:p>
            <a:endParaRPr lang="en-US" dirty="0"/>
          </a:p>
          <a:p>
            <a:r>
              <a:rPr lang="en-US" dirty="0"/>
              <a:t>Github project page: </a:t>
            </a:r>
            <a:r>
              <a:rPr lang="en-US" dirty="0">
                <a:hlinkClick r:id="rId3"/>
              </a:rPr>
              <a:t>https://github.com/pyRiemann/pyRiemann-qiskit</a:t>
            </a:r>
            <a:endParaRPr lang="en-US" dirty="0"/>
          </a:p>
          <a:p>
            <a:endParaRPr lang="en-US" dirty="0"/>
          </a:p>
          <a:p>
            <a:r>
              <a:rPr lang="en-US" dirty="0"/>
              <a:t>Facilitates the classification of ERP signals with Quantum Computing</a:t>
            </a:r>
          </a:p>
          <a:p>
            <a:endParaRPr lang="en-US" dirty="0"/>
          </a:p>
          <a:p>
            <a:r>
              <a:rPr lang="en-US" dirty="0"/>
              <a:t>Trying to get the best of both PyRiemann and </a:t>
            </a:r>
            <a:r>
              <a:rPr lang="en-US" dirty="0" err="1"/>
              <a:t>Qiskit</a:t>
            </a:r>
            <a:endParaRPr lang="en-US" dirty="0"/>
          </a:p>
          <a:p>
            <a:endParaRPr lang="en-US" dirty="0"/>
          </a:p>
        </p:txBody>
      </p:sp>
      <p:sp>
        <p:nvSpPr>
          <p:cNvPr id="5" name="Espace réservé du numéro de diapositive 4">
            <a:extLst>
              <a:ext uri="{FF2B5EF4-FFF2-40B4-BE49-F238E27FC236}">
                <a16:creationId xmlns:a16="http://schemas.microsoft.com/office/drawing/2014/main" id="{232A2041-0E5E-496E-9EF0-CDB9A554E8F7}"/>
              </a:ext>
            </a:extLst>
          </p:cNvPr>
          <p:cNvSpPr>
            <a:spLocks noGrp="1"/>
          </p:cNvSpPr>
          <p:nvPr>
            <p:ph type="sldNum" sz="quarter" idx="12"/>
          </p:nvPr>
        </p:nvSpPr>
        <p:spPr/>
        <p:txBody>
          <a:bodyPr/>
          <a:lstStyle/>
          <a:p>
            <a:fld id="{AAF51F36-F523-4B13-909A-9A06326BEA24}" type="slidenum">
              <a:rPr lang="fr-FR" smtClean="0"/>
              <a:t>13</a:t>
            </a:fld>
            <a:endParaRPr lang="fr-FR"/>
          </a:p>
        </p:txBody>
      </p:sp>
    </p:spTree>
    <p:extLst>
      <p:ext uri="{BB962C8B-B14F-4D97-AF65-F5344CB8AC3E}">
        <p14:creationId xmlns:p14="http://schemas.microsoft.com/office/powerpoint/2010/main" val="3191583670"/>
      </p:ext>
    </p:extLst>
  </p:cSld>
  <p:clrMapOvr>
    <a:masterClrMapping/>
  </p:clrMapOvr>
  <p:extLst mod="1">
    <p:ext uri="{6950BFC3-D8DA-4A85-94F7-54DA5524770B}">
      <p188:commentRel xmlns:p188="http://schemas.microsoft.com/office/powerpoint/2018/8/main" xmlns="" r:id="rId4"/>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E6BBE4-BCA5-4001-906D-530F796196F8}"/>
              </a:ext>
            </a:extLst>
          </p:cNvPr>
          <p:cNvSpPr>
            <a:spLocks noGrp="1"/>
          </p:cNvSpPr>
          <p:nvPr>
            <p:ph type="title"/>
          </p:nvPr>
        </p:nvSpPr>
        <p:spPr/>
        <p:txBody>
          <a:bodyPr/>
          <a:lstStyle/>
          <a:p>
            <a:r>
              <a:rPr lang="en-US" dirty="0"/>
              <a:t>Classification</a:t>
            </a:r>
            <a:endParaRPr lang="fr-FR" dirty="0"/>
          </a:p>
        </p:txBody>
      </p:sp>
      <p:sp>
        <p:nvSpPr>
          <p:cNvPr id="3" name="Espace réservé du contenu 2">
            <a:extLst>
              <a:ext uri="{FF2B5EF4-FFF2-40B4-BE49-F238E27FC236}">
                <a16:creationId xmlns:a16="http://schemas.microsoft.com/office/drawing/2014/main" id="{58D7B792-A1B6-4741-89FE-4A45B9D36AD4}"/>
              </a:ext>
            </a:extLst>
          </p:cNvPr>
          <p:cNvSpPr>
            <a:spLocks noGrp="1"/>
          </p:cNvSpPr>
          <p:nvPr>
            <p:ph idx="1"/>
          </p:nvPr>
        </p:nvSpPr>
        <p:spPr>
          <a:xfrm>
            <a:off x="838200" y="1472090"/>
            <a:ext cx="10881049" cy="4838222"/>
          </a:xfrm>
        </p:spPr>
        <p:txBody>
          <a:bodyPr>
            <a:normAutofit lnSpcReduction="10000"/>
          </a:bodyPr>
          <a:lstStyle/>
          <a:p>
            <a:r>
              <a:rPr lang="en-US" dirty="0"/>
              <a:t>Dataset: bi2012 – P300, </a:t>
            </a:r>
            <a:r>
              <a:rPr lang="en-US" dirty="0" err="1"/>
              <a:t>Gipsa</a:t>
            </a:r>
            <a:r>
              <a:rPr lang="en-US" dirty="0"/>
              <a:t>-lab BCI game Brain Invaders, MOABB </a:t>
            </a:r>
          </a:p>
          <a:p>
            <a:r>
              <a:rPr lang="en-US" dirty="0"/>
              <a:t>Two ML pipelines:</a:t>
            </a:r>
          </a:p>
          <a:p>
            <a:pPr lvl="1"/>
            <a:r>
              <a:rPr lang="en-US" dirty="0"/>
              <a:t>Both using Riemannian Geometry and Tangent Space</a:t>
            </a:r>
          </a:p>
          <a:p>
            <a:pPr lvl="1"/>
            <a:r>
              <a:rPr lang="en-US" dirty="0"/>
              <a:t>Quantum bits = PCA components</a:t>
            </a:r>
          </a:p>
          <a:p>
            <a:pPr lvl="1"/>
            <a:r>
              <a:rPr lang="en-US" dirty="0"/>
              <a:t>But the final classifier is different </a:t>
            </a:r>
          </a:p>
          <a:p>
            <a:endParaRPr lang="en-US" dirty="0"/>
          </a:p>
          <a:p>
            <a:r>
              <a:rPr lang="en-US" dirty="0"/>
              <a:t>Evaluation</a:t>
            </a:r>
          </a:p>
          <a:p>
            <a:pPr lvl="1"/>
            <a:r>
              <a:rPr lang="en-US" dirty="0"/>
              <a:t>Provided by MOABB</a:t>
            </a:r>
            <a:endParaRPr lang="fr-FR" dirty="0"/>
          </a:p>
          <a:p>
            <a:pPr lvl="1"/>
            <a:r>
              <a:rPr lang="fr-FR" dirty="0"/>
              <a:t>k-</a:t>
            </a:r>
            <a:r>
              <a:rPr lang="fr-FR" dirty="0" err="1"/>
              <a:t>fold</a:t>
            </a:r>
            <a:r>
              <a:rPr lang="fr-FR" dirty="0"/>
              <a:t> cross-validation</a:t>
            </a:r>
          </a:p>
          <a:p>
            <a:pPr lvl="1"/>
            <a:r>
              <a:rPr lang="en-US" dirty="0"/>
              <a:t>Per session</a:t>
            </a:r>
          </a:p>
          <a:p>
            <a:r>
              <a:rPr lang="en-US" dirty="0"/>
              <a:t>Experience on a real IBM quantum computer</a:t>
            </a:r>
          </a:p>
        </p:txBody>
      </p:sp>
      <p:sp>
        <p:nvSpPr>
          <p:cNvPr id="5" name="Espace réservé du numéro de diapositive 4">
            <a:extLst>
              <a:ext uri="{FF2B5EF4-FFF2-40B4-BE49-F238E27FC236}">
                <a16:creationId xmlns:a16="http://schemas.microsoft.com/office/drawing/2014/main" id="{232A2041-0E5E-496E-9EF0-CDB9A554E8F7}"/>
              </a:ext>
            </a:extLst>
          </p:cNvPr>
          <p:cNvSpPr>
            <a:spLocks noGrp="1"/>
          </p:cNvSpPr>
          <p:nvPr>
            <p:ph type="sldNum" sz="quarter" idx="12"/>
          </p:nvPr>
        </p:nvSpPr>
        <p:spPr/>
        <p:txBody>
          <a:bodyPr/>
          <a:lstStyle/>
          <a:p>
            <a:fld id="{AAF51F36-F523-4B13-909A-9A06326BEA24}" type="slidenum">
              <a:rPr lang="fr-FR" smtClean="0"/>
              <a:t>14</a:t>
            </a:fld>
            <a:endParaRPr lang="fr-FR"/>
          </a:p>
        </p:txBody>
      </p:sp>
      <p:sp>
        <p:nvSpPr>
          <p:cNvPr id="10" name="Rectangle : coins arrondis 9">
            <a:extLst>
              <a:ext uri="{FF2B5EF4-FFF2-40B4-BE49-F238E27FC236}">
                <a16:creationId xmlns:a16="http://schemas.microsoft.com/office/drawing/2014/main" id="{D31ADA03-48B9-4BAC-852C-110FC4076E46}"/>
              </a:ext>
            </a:extLst>
          </p:cNvPr>
          <p:cNvSpPr/>
          <p:nvPr/>
        </p:nvSpPr>
        <p:spPr>
          <a:xfrm>
            <a:off x="7010400" y="2821721"/>
            <a:ext cx="190982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 Tangent Space</a:t>
            </a:r>
            <a:endParaRPr lang="fr-FR" dirty="0"/>
          </a:p>
        </p:txBody>
      </p:sp>
      <p:sp>
        <p:nvSpPr>
          <p:cNvPr id="11" name="Rectangle : coins arrondis 10">
            <a:extLst>
              <a:ext uri="{FF2B5EF4-FFF2-40B4-BE49-F238E27FC236}">
                <a16:creationId xmlns:a16="http://schemas.microsoft.com/office/drawing/2014/main" id="{CA291817-F8DB-45C3-BC2E-82723214485D}"/>
              </a:ext>
            </a:extLst>
          </p:cNvPr>
          <p:cNvSpPr/>
          <p:nvPr/>
        </p:nvSpPr>
        <p:spPr>
          <a:xfrm>
            <a:off x="10197296" y="2821721"/>
            <a:ext cx="115650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LDA classifier</a:t>
            </a:r>
            <a:endParaRPr lang="fr-FR" dirty="0"/>
          </a:p>
        </p:txBody>
      </p:sp>
      <p:cxnSp>
        <p:nvCxnSpPr>
          <p:cNvPr id="12" name="Connecteur droit avec flèche 11">
            <a:extLst>
              <a:ext uri="{FF2B5EF4-FFF2-40B4-BE49-F238E27FC236}">
                <a16:creationId xmlns:a16="http://schemas.microsoft.com/office/drawing/2014/main" id="{3BDA1CF1-73B9-4BF5-A981-F8F061E4F103}"/>
              </a:ext>
            </a:extLst>
          </p:cNvPr>
          <p:cNvCxnSpPr>
            <a:endCxn id="11" idx="1"/>
          </p:cNvCxnSpPr>
          <p:nvPr/>
        </p:nvCxnSpPr>
        <p:spPr>
          <a:xfrm>
            <a:off x="8917447" y="3180536"/>
            <a:ext cx="1279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 coins arrondis 12">
            <a:extLst>
              <a:ext uri="{FF2B5EF4-FFF2-40B4-BE49-F238E27FC236}">
                <a16:creationId xmlns:a16="http://schemas.microsoft.com/office/drawing/2014/main" id="{DCC39309-4988-48AF-B246-B11215AC0D42}"/>
              </a:ext>
            </a:extLst>
          </p:cNvPr>
          <p:cNvSpPr/>
          <p:nvPr/>
        </p:nvSpPr>
        <p:spPr>
          <a:xfrm>
            <a:off x="7007623" y="3744018"/>
            <a:ext cx="190982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 Tangent Space</a:t>
            </a:r>
            <a:endParaRPr lang="fr-FR" dirty="0"/>
          </a:p>
        </p:txBody>
      </p:sp>
      <p:sp>
        <p:nvSpPr>
          <p:cNvPr id="14" name="Rectangle : coins arrondis 13">
            <a:extLst>
              <a:ext uri="{FF2B5EF4-FFF2-40B4-BE49-F238E27FC236}">
                <a16:creationId xmlns:a16="http://schemas.microsoft.com/office/drawing/2014/main" id="{6E7F4396-56FA-44EE-813B-C1CF287F564C}"/>
              </a:ext>
            </a:extLst>
          </p:cNvPr>
          <p:cNvSpPr/>
          <p:nvPr/>
        </p:nvSpPr>
        <p:spPr>
          <a:xfrm>
            <a:off x="10197296" y="3744018"/>
            <a:ext cx="1156504" cy="717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QSVM classifier</a:t>
            </a:r>
            <a:endParaRPr lang="fr-FR" dirty="0"/>
          </a:p>
        </p:txBody>
      </p:sp>
      <p:cxnSp>
        <p:nvCxnSpPr>
          <p:cNvPr id="15" name="Connecteur droit avec flèche 14">
            <a:extLst>
              <a:ext uri="{FF2B5EF4-FFF2-40B4-BE49-F238E27FC236}">
                <a16:creationId xmlns:a16="http://schemas.microsoft.com/office/drawing/2014/main" id="{9035F893-6199-4411-835E-2186A3142E5F}"/>
              </a:ext>
            </a:extLst>
          </p:cNvPr>
          <p:cNvCxnSpPr>
            <a:stCxn id="13" idx="3"/>
            <a:endCxn id="14" idx="1"/>
          </p:cNvCxnSpPr>
          <p:nvPr/>
        </p:nvCxnSpPr>
        <p:spPr>
          <a:xfrm>
            <a:off x="8917447" y="4102833"/>
            <a:ext cx="1279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732112"/>
      </p:ext>
    </p:extLst>
  </p:cSld>
  <p:clrMapOvr>
    <a:masterClrMapping/>
  </p:clrMapOvr>
  <p:extLst mod="1">
    <p:ext uri="{6950BFC3-D8DA-4A85-94F7-54DA5524770B}">
      <p188:commentRel xmlns:p188="http://schemas.microsoft.com/office/powerpoint/2018/8/main" xmlns="" r:id="rId4"/>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20B42-2150-4DB2-812B-1F6707B8B89C}"/>
              </a:ext>
            </a:extLst>
          </p:cNvPr>
          <p:cNvSpPr>
            <a:spLocks noGrp="1"/>
          </p:cNvSpPr>
          <p:nvPr>
            <p:ph type="title"/>
          </p:nvPr>
        </p:nvSpPr>
        <p:spPr/>
        <p:txBody>
          <a:bodyPr/>
          <a:lstStyle/>
          <a:p>
            <a:r>
              <a:rPr lang="en-US" dirty="0"/>
              <a:t>Evaluation using Quantum Emulation</a:t>
            </a:r>
            <a:endParaRPr lang="fr-FR" dirty="0"/>
          </a:p>
        </p:txBody>
      </p:sp>
      <p:sp>
        <p:nvSpPr>
          <p:cNvPr id="4" name="ZoneTexte 3">
            <a:extLst>
              <a:ext uri="{FF2B5EF4-FFF2-40B4-BE49-F238E27FC236}">
                <a16:creationId xmlns:a16="http://schemas.microsoft.com/office/drawing/2014/main" id="{0A901842-7D34-433F-BD8E-48984F6625FC}"/>
              </a:ext>
            </a:extLst>
          </p:cNvPr>
          <p:cNvSpPr txBox="1"/>
          <p:nvPr/>
        </p:nvSpPr>
        <p:spPr>
          <a:xfrm>
            <a:off x="716749" y="2003319"/>
            <a:ext cx="3837833" cy="3785652"/>
          </a:xfrm>
          <a:prstGeom prst="rect">
            <a:avLst/>
          </a:prstGeom>
          <a:noFill/>
        </p:spPr>
        <p:txBody>
          <a:bodyPr wrap="square" rtlCol="0">
            <a:spAutoFit/>
          </a:bodyPr>
          <a:lstStyle/>
          <a:p>
            <a:r>
              <a:rPr lang="en-US" sz="2400" dirty="0"/>
              <a:t>Dataset: bi2012</a:t>
            </a:r>
          </a:p>
          <a:p>
            <a:r>
              <a:rPr lang="en-US" sz="2400" dirty="0"/>
              <a:t>Subjects: 25</a:t>
            </a:r>
          </a:p>
          <a:p>
            <a:r>
              <a:rPr lang="en-US" sz="2400" dirty="0"/>
              <a:t>Classes: 2</a:t>
            </a:r>
          </a:p>
          <a:p>
            <a:endParaRPr lang="en-US" sz="2400" dirty="0"/>
          </a:p>
          <a:p>
            <a:r>
              <a:rPr lang="en-US" sz="2400" dirty="0"/>
              <a:t>A</a:t>
            </a:r>
            <a:r>
              <a:rPr lang="fr-FR" sz="2400" dirty="0" err="1"/>
              <a:t>ccuracy</a:t>
            </a:r>
            <a:r>
              <a:rPr lang="fr-FR" sz="2400" dirty="0"/>
              <a:t>:</a:t>
            </a:r>
          </a:p>
          <a:p>
            <a:r>
              <a:rPr lang="fr-FR" sz="2400" dirty="0"/>
              <a:t>- RG+LDA: 0.88</a:t>
            </a:r>
          </a:p>
          <a:p>
            <a:r>
              <a:rPr lang="fr-FR" sz="2400" dirty="0"/>
              <a:t>- </a:t>
            </a:r>
            <a:r>
              <a:rPr lang="fr-FR" sz="2400" dirty="0" err="1"/>
              <a:t>RG+QuantumSVM</a:t>
            </a:r>
            <a:r>
              <a:rPr lang="fr-FR" sz="2400" dirty="0"/>
              <a:t>: 0.72</a:t>
            </a:r>
            <a:endParaRPr lang="en-US" sz="2400" dirty="0"/>
          </a:p>
          <a:p>
            <a:endParaRPr lang="en-US" sz="2400" dirty="0"/>
          </a:p>
          <a:p>
            <a:r>
              <a:rPr lang="en-US" sz="2400" dirty="0"/>
              <a:t>Q</a:t>
            </a:r>
            <a:r>
              <a:rPr lang="fr-FR" sz="2400" dirty="0" err="1"/>
              <a:t>uantum</a:t>
            </a:r>
            <a:r>
              <a:rPr lang="fr-FR" sz="2400" dirty="0"/>
              <a:t> </a:t>
            </a:r>
            <a:r>
              <a:rPr lang="fr-FR" sz="2400" dirty="0" err="1"/>
              <a:t>emulation</a:t>
            </a:r>
            <a:r>
              <a:rPr lang="fr-FR" sz="2400" dirty="0"/>
              <a:t> </a:t>
            </a:r>
            <a:r>
              <a:rPr lang="fr-FR" sz="2400" dirty="0" err="1"/>
              <a:t>is</a:t>
            </a:r>
            <a:endParaRPr lang="fr-FR" sz="2400" dirty="0"/>
          </a:p>
          <a:p>
            <a:r>
              <a:rPr lang="fr-FR" sz="2400" dirty="0"/>
              <a:t>3 times </a:t>
            </a:r>
            <a:r>
              <a:rPr lang="fr-FR" sz="2400" dirty="0" err="1"/>
              <a:t>slower</a:t>
            </a:r>
            <a:endParaRPr lang="fr-FR" sz="2400" dirty="0"/>
          </a:p>
        </p:txBody>
      </p:sp>
      <p:sp>
        <p:nvSpPr>
          <p:cNvPr id="5" name="Espace réservé du numéro de diapositive 4">
            <a:extLst>
              <a:ext uri="{FF2B5EF4-FFF2-40B4-BE49-F238E27FC236}">
                <a16:creationId xmlns:a16="http://schemas.microsoft.com/office/drawing/2014/main" id="{C3520E0E-D11C-459E-B6E0-A4CB86333FAF}"/>
              </a:ext>
            </a:extLst>
          </p:cNvPr>
          <p:cNvSpPr>
            <a:spLocks noGrp="1"/>
          </p:cNvSpPr>
          <p:nvPr>
            <p:ph type="sldNum" sz="quarter" idx="12"/>
          </p:nvPr>
        </p:nvSpPr>
        <p:spPr/>
        <p:txBody>
          <a:bodyPr/>
          <a:lstStyle/>
          <a:p>
            <a:fld id="{AAF51F36-F523-4B13-909A-9A06326BEA24}" type="slidenum">
              <a:rPr lang="fr-FR" smtClean="0"/>
              <a:t>15</a:t>
            </a:fld>
            <a:endParaRPr lang="fr-FR"/>
          </a:p>
        </p:txBody>
      </p:sp>
      <p:pic>
        <p:nvPicPr>
          <p:cNvPr id="9" name="Image 8">
            <a:extLst>
              <a:ext uri="{FF2B5EF4-FFF2-40B4-BE49-F238E27FC236}">
                <a16:creationId xmlns:a16="http://schemas.microsoft.com/office/drawing/2014/main" id="{15DC2AD1-DB9A-4513-B233-7A9D8950BDD1}"/>
              </a:ext>
            </a:extLst>
          </p:cNvPr>
          <p:cNvPicPr>
            <a:picLocks noChangeAspect="1"/>
          </p:cNvPicPr>
          <p:nvPr/>
        </p:nvPicPr>
        <p:blipFill>
          <a:blip r:embed="rId3"/>
          <a:stretch>
            <a:fillRect/>
          </a:stretch>
        </p:blipFill>
        <p:spPr>
          <a:xfrm>
            <a:off x="4686219" y="1819803"/>
            <a:ext cx="6400000" cy="3453968"/>
          </a:xfrm>
          <a:prstGeom prst="rect">
            <a:avLst/>
          </a:prstGeom>
        </p:spPr>
      </p:pic>
    </p:spTree>
    <p:extLst>
      <p:ext uri="{BB962C8B-B14F-4D97-AF65-F5344CB8AC3E}">
        <p14:creationId xmlns:p14="http://schemas.microsoft.com/office/powerpoint/2010/main" val="79067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346F3-A9DA-4767-B297-635947D716E2}"/>
              </a:ext>
            </a:extLst>
          </p:cNvPr>
          <p:cNvSpPr>
            <a:spLocks noGrp="1"/>
          </p:cNvSpPr>
          <p:nvPr>
            <p:ph type="title"/>
          </p:nvPr>
        </p:nvSpPr>
        <p:spPr>
          <a:xfrm>
            <a:off x="838200" y="365125"/>
            <a:ext cx="10759068" cy="1325563"/>
          </a:xfrm>
        </p:spPr>
        <p:txBody>
          <a:bodyPr/>
          <a:lstStyle/>
          <a:p>
            <a:r>
              <a:rPr lang="en-US" dirty="0"/>
              <a:t>Experience on real IBM Quantum computer</a:t>
            </a:r>
            <a:endParaRPr lang="fr-FR" dirty="0"/>
          </a:p>
        </p:txBody>
      </p:sp>
      <p:sp>
        <p:nvSpPr>
          <p:cNvPr id="3" name="Espace réservé du contenu 2">
            <a:extLst>
              <a:ext uri="{FF2B5EF4-FFF2-40B4-BE49-F238E27FC236}">
                <a16:creationId xmlns:a16="http://schemas.microsoft.com/office/drawing/2014/main" id="{0A89A5FD-531D-4B9F-A8A8-D2F655D60E92}"/>
              </a:ext>
            </a:extLst>
          </p:cNvPr>
          <p:cNvSpPr>
            <a:spLocks noGrp="1"/>
          </p:cNvSpPr>
          <p:nvPr>
            <p:ph idx="1"/>
          </p:nvPr>
        </p:nvSpPr>
        <p:spPr/>
        <p:txBody>
          <a:bodyPr>
            <a:normAutofit/>
          </a:bodyPr>
          <a:lstStyle/>
          <a:p>
            <a:r>
              <a:rPr lang="en-US" dirty="0"/>
              <a:t>Training is slow due to usage restrictions</a:t>
            </a:r>
          </a:p>
          <a:p>
            <a:pPr lvl="1"/>
            <a:r>
              <a:rPr lang="en-US" dirty="0"/>
              <a:t>Many quantum jobs are needed</a:t>
            </a:r>
          </a:p>
          <a:p>
            <a:pPr lvl="1"/>
            <a:r>
              <a:rPr lang="en-US" dirty="0"/>
              <a:t>Each quantum job is queued</a:t>
            </a:r>
          </a:p>
          <a:p>
            <a:r>
              <a:rPr lang="en-US" dirty="0"/>
              <a:t>Classification score can be low due to:</a:t>
            </a:r>
          </a:p>
          <a:p>
            <a:pPr lvl="1"/>
            <a:r>
              <a:rPr lang="en-US" dirty="0"/>
              <a:t>Low number of “shots”</a:t>
            </a:r>
          </a:p>
          <a:p>
            <a:pPr lvl="1"/>
            <a:r>
              <a:rPr lang="en-US" dirty="0"/>
              <a:t>Too small feature vector (depends on available quantum bits)</a:t>
            </a:r>
          </a:p>
          <a:p>
            <a:pPr lvl="1"/>
            <a:r>
              <a:rPr lang="en-US" dirty="0"/>
              <a:t>Noise in quantum computers</a:t>
            </a:r>
          </a:p>
          <a:p>
            <a:pPr lvl="1"/>
            <a:r>
              <a:rPr lang="en-US" dirty="0"/>
              <a:t>Not sufficient data </a:t>
            </a:r>
          </a:p>
        </p:txBody>
      </p:sp>
      <p:sp>
        <p:nvSpPr>
          <p:cNvPr id="5" name="Espace réservé du numéro de diapositive 4">
            <a:extLst>
              <a:ext uri="{FF2B5EF4-FFF2-40B4-BE49-F238E27FC236}">
                <a16:creationId xmlns:a16="http://schemas.microsoft.com/office/drawing/2014/main" id="{9C40D53E-BDF3-42B3-9A16-1BAA23AA76E1}"/>
              </a:ext>
            </a:extLst>
          </p:cNvPr>
          <p:cNvSpPr>
            <a:spLocks noGrp="1"/>
          </p:cNvSpPr>
          <p:nvPr>
            <p:ph type="sldNum" sz="quarter" idx="12"/>
          </p:nvPr>
        </p:nvSpPr>
        <p:spPr/>
        <p:txBody>
          <a:bodyPr/>
          <a:lstStyle/>
          <a:p>
            <a:fld id="{AAF51F36-F523-4B13-909A-9A06326BEA24}" type="slidenum">
              <a:rPr lang="fr-FR" smtClean="0"/>
              <a:t>16</a:t>
            </a:fld>
            <a:endParaRPr lang="fr-FR"/>
          </a:p>
        </p:txBody>
      </p:sp>
    </p:spTree>
    <p:extLst>
      <p:ext uri="{BB962C8B-B14F-4D97-AF65-F5344CB8AC3E}">
        <p14:creationId xmlns:p14="http://schemas.microsoft.com/office/powerpoint/2010/main" val="291943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33B6A-10DF-4A08-AEF9-4B73DFBB19AD}"/>
              </a:ext>
            </a:extLst>
          </p:cNvPr>
          <p:cNvSpPr>
            <a:spLocks noGrp="1"/>
          </p:cNvSpPr>
          <p:nvPr>
            <p:ph type="title"/>
          </p:nvPr>
        </p:nvSpPr>
        <p:spPr/>
        <p:txBody>
          <a:bodyPr/>
          <a:lstStyle/>
          <a:p>
            <a:r>
              <a:rPr lang="en-US" dirty="0"/>
              <a:t>Resources</a:t>
            </a:r>
            <a:endParaRPr lang="fr-FR" dirty="0"/>
          </a:p>
        </p:txBody>
      </p:sp>
      <p:sp>
        <p:nvSpPr>
          <p:cNvPr id="3" name="Espace réservé du contenu 2">
            <a:extLst>
              <a:ext uri="{FF2B5EF4-FFF2-40B4-BE49-F238E27FC236}">
                <a16:creationId xmlns:a16="http://schemas.microsoft.com/office/drawing/2014/main" id="{E3A81705-8036-4997-B097-1A8B470A2AB4}"/>
              </a:ext>
            </a:extLst>
          </p:cNvPr>
          <p:cNvSpPr>
            <a:spLocks noGrp="1"/>
          </p:cNvSpPr>
          <p:nvPr>
            <p:ph idx="1"/>
          </p:nvPr>
        </p:nvSpPr>
        <p:spPr/>
        <p:txBody>
          <a:bodyPr>
            <a:normAutofit fontScale="85000" lnSpcReduction="20000"/>
          </a:bodyPr>
          <a:lstStyle/>
          <a:p>
            <a:r>
              <a:rPr lang="fr-FR" dirty="0"/>
              <a:t>[1] A. </a:t>
            </a:r>
            <a:r>
              <a:rPr lang="fr-FR" dirty="0" err="1"/>
              <a:t>Blance</a:t>
            </a:r>
            <a:r>
              <a:rPr lang="fr-FR" dirty="0"/>
              <a:t> and M. </a:t>
            </a:r>
            <a:r>
              <a:rPr lang="fr-FR" dirty="0" err="1"/>
              <a:t>Spannowsky</a:t>
            </a:r>
            <a:r>
              <a:rPr lang="fr-FR" dirty="0"/>
              <a:t>, ‘Quantum machine </a:t>
            </a:r>
            <a:r>
              <a:rPr lang="fr-FR" dirty="0" err="1"/>
              <a:t>learning</a:t>
            </a:r>
            <a:r>
              <a:rPr lang="fr-FR" dirty="0"/>
              <a:t> for </a:t>
            </a:r>
            <a:r>
              <a:rPr lang="fr-FR" dirty="0" err="1"/>
              <a:t>particle</a:t>
            </a:r>
            <a:r>
              <a:rPr lang="fr-FR" dirty="0"/>
              <a:t> </a:t>
            </a:r>
            <a:r>
              <a:rPr lang="fr-FR" dirty="0" err="1"/>
              <a:t>physics</a:t>
            </a:r>
            <a:r>
              <a:rPr lang="fr-FR" dirty="0"/>
              <a:t> </a:t>
            </a:r>
            <a:r>
              <a:rPr lang="fr-FR" dirty="0" err="1"/>
              <a:t>using</a:t>
            </a:r>
            <a:r>
              <a:rPr lang="fr-FR" dirty="0"/>
              <a:t> a </a:t>
            </a:r>
            <a:r>
              <a:rPr lang="fr-FR" dirty="0" err="1"/>
              <a:t>variational</a:t>
            </a:r>
            <a:r>
              <a:rPr lang="fr-FR" dirty="0"/>
              <a:t> quantum classifier’, J. High </a:t>
            </a:r>
            <a:r>
              <a:rPr lang="fr-FR" dirty="0" err="1"/>
              <a:t>Energ</a:t>
            </a:r>
            <a:r>
              <a:rPr lang="fr-FR" dirty="0"/>
              <a:t>. Phys., vol. 2021, no. 2, p. 212, </a:t>
            </a:r>
            <a:r>
              <a:rPr lang="fr-FR" dirty="0" err="1"/>
              <a:t>Feb</a:t>
            </a:r>
            <a:r>
              <a:rPr lang="fr-FR" dirty="0"/>
              <a:t>. 2021, </a:t>
            </a:r>
            <a:r>
              <a:rPr lang="fr-FR" dirty="0" err="1"/>
              <a:t>doi</a:t>
            </a:r>
            <a:r>
              <a:rPr lang="fr-FR" dirty="0"/>
              <a:t>: 10.1007/JHEP02(2021)212.</a:t>
            </a:r>
          </a:p>
          <a:p>
            <a:r>
              <a:rPr lang="fr-FR" dirty="0"/>
              <a:t>[2] P. </a:t>
            </a:r>
            <a:r>
              <a:rPr lang="fr-FR" dirty="0" err="1"/>
              <a:t>Rebentrost</a:t>
            </a:r>
            <a:r>
              <a:rPr lang="fr-FR" dirty="0"/>
              <a:t>, M. </a:t>
            </a:r>
            <a:r>
              <a:rPr lang="fr-FR" dirty="0" err="1"/>
              <a:t>Mohseni</a:t>
            </a:r>
            <a:r>
              <a:rPr lang="fr-FR" dirty="0"/>
              <a:t>, and S. Lloyd, ‘Quantum Support </a:t>
            </a:r>
            <a:r>
              <a:rPr lang="fr-FR" dirty="0" err="1"/>
              <a:t>Vector</a:t>
            </a:r>
            <a:r>
              <a:rPr lang="fr-FR" dirty="0"/>
              <a:t> Machine for Big Data Classification’, Phys. </a:t>
            </a:r>
            <a:r>
              <a:rPr lang="fr-FR" dirty="0" err="1"/>
              <a:t>Rev</a:t>
            </a:r>
            <a:r>
              <a:rPr lang="fr-FR" dirty="0"/>
              <a:t>. </a:t>
            </a:r>
            <a:r>
              <a:rPr lang="fr-FR" dirty="0" err="1"/>
              <a:t>Lett</a:t>
            </a:r>
            <a:r>
              <a:rPr lang="fr-FR" dirty="0"/>
              <a:t>., vol. 113, no. 13, p. 130503, Sep. 2014, </a:t>
            </a:r>
            <a:r>
              <a:rPr lang="fr-FR" dirty="0" err="1"/>
              <a:t>doi</a:t>
            </a:r>
            <a:r>
              <a:rPr lang="fr-FR" dirty="0"/>
              <a:t>: 10.1103/PhysRevLett.113.130503.</a:t>
            </a:r>
            <a:endParaRPr lang="fr-FR" sz="2000" dirty="0"/>
          </a:p>
          <a:p>
            <a:r>
              <a:rPr lang="fr-FR" dirty="0"/>
              <a:t>[3] ‘Classification of covariance matrices </a:t>
            </a:r>
            <a:r>
              <a:rPr lang="fr-FR" dirty="0" err="1"/>
              <a:t>using</a:t>
            </a:r>
            <a:r>
              <a:rPr lang="fr-FR" dirty="0"/>
              <a:t> a </a:t>
            </a:r>
            <a:r>
              <a:rPr lang="fr-FR" dirty="0" err="1"/>
              <a:t>Riemannian-based</a:t>
            </a:r>
            <a:r>
              <a:rPr lang="fr-FR" dirty="0"/>
              <a:t> kernel for BCI applications’ Alexandre </a:t>
            </a:r>
            <a:r>
              <a:rPr lang="fr-FR" dirty="0" err="1"/>
              <a:t>Barachant</a:t>
            </a:r>
            <a:r>
              <a:rPr lang="fr-FR" dirty="0"/>
              <a:t>, Stéphane Bonnet, Marco </a:t>
            </a:r>
            <a:r>
              <a:rPr lang="fr-FR" dirty="0" err="1"/>
              <a:t>Congedo</a:t>
            </a:r>
            <a:r>
              <a:rPr lang="fr-FR" dirty="0"/>
              <a:t>, Christian </a:t>
            </a:r>
            <a:r>
              <a:rPr lang="fr-FR" dirty="0" err="1"/>
              <a:t>Jutten</a:t>
            </a:r>
            <a:endParaRPr lang="fr-FR" dirty="0"/>
          </a:p>
          <a:p>
            <a:r>
              <a:rPr lang="fr-FR" dirty="0"/>
              <a:t>[4] ‘</a:t>
            </a:r>
            <a:r>
              <a:rPr lang="fr-FR" dirty="0" err="1"/>
              <a:t>Riemannian</a:t>
            </a:r>
            <a:r>
              <a:rPr lang="fr-FR" dirty="0"/>
              <a:t> </a:t>
            </a:r>
            <a:r>
              <a:rPr lang="fr-FR" dirty="0" err="1"/>
              <a:t>geometry</a:t>
            </a:r>
            <a:r>
              <a:rPr lang="fr-FR" dirty="0"/>
              <a:t> for EEG-</a:t>
            </a:r>
            <a:r>
              <a:rPr lang="fr-FR" dirty="0" err="1"/>
              <a:t>based</a:t>
            </a:r>
            <a:r>
              <a:rPr lang="fr-FR" dirty="0"/>
              <a:t> </a:t>
            </a:r>
            <a:r>
              <a:rPr lang="fr-FR" dirty="0" err="1"/>
              <a:t>brain</a:t>
            </a:r>
            <a:r>
              <a:rPr lang="fr-FR" dirty="0"/>
              <a:t>-computer interfaces; a primer and a </a:t>
            </a:r>
            <a:r>
              <a:rPr lang="fr-FR" dirty="0" err="1"/>
              <a:t>review</a:t>
            </a:r>
            <a:r>
              <a:rPr lang="fr-FR" dirty="0"/>
              <a:t>’ Marco </a:t>
            </a:r>
            <a:r>
              <a:rPr lang="fr-FR" dirty="0" err="1"/>
              <a:t>Congedo</a:t>
            </a:r>
            <a:r>
              <a:rPr lang="fr-FR" dirty="0"/>
              <a:t>, Alexandre </a:t>
            </a:r>
            <a:r>
              <a:rPr lang="fr-FR" dirty="0" err="1"/>
              <a:t>Barachant</a:t>
            </a:r>
            <a:r>
              <a:rPr lang="fr-FR" dirty="0"/>
              <a:t>, Rajendra </a:t>
            </a:r>
            <a:r>
              <a:rPr lang="fr-FR" dirty="0" err="1"/>
              <a:t>Bhatia</a:t>
            </a:r>
            <a:endParaRPr lang="fr-FR" dirty="0"/>
          </a:p>
          <a:p>
            <a:r>
              <a:rPr lang="fr-FR" dirty="0"/>
              <a:t>[5] ‘</a:t>
            </a:r>
            <a:r>
              <a:rPr lang="fr-FR" dirty="0" err="1"/>
              <a:t>Supervised</a:t>
            </a:r>
            <a:r>
              <a:rPr lang="fr-FR" dirty="0"/>
              <a:t> </a:t>
            </a:r>
            <a:r>
              <a:rPr lang="fr-FR" dirty="0" err="1"/>
              <a:t>learning</a:t>
            </a:r>
            <a:r>
              <a:rPr lang="fr-FR" dirty="0"/>
              <a:t> </a:t>
            </a:r>
            <a:r>
              <a:rPr lang="fr-FR" dirty="0" err="1"/>
              <a:t>with</a:t>
            </a:r>
            <a:r>
              <a:rPr lang="fr-FR" dirty="0"/>
              <a:t> quantum </a:t>
            </a:r>
            <a:r>
              <a:rPr lang="fr-FR" dirty="0" err="1"/>
              <a:t>enhanced</a:t>
            </a:r>
            <a:r>
              <a:rPr lang="fr-FR" dirty="0"/>
              <a:t> </a:t>
            </a:r>
            <a:r>
              <a:rPr lang="fr-FR" dirty="0" err="1"/>
              <a:t>feature</a:t>
            </a:r>
            <a:r>
              <a:rPr lang="fr-FR" dirty="0"/>
              <a:t> </a:t>
            </a:r>
            <a:r>
              <a:rPr lang="fr-FR" dirty="0" err="1"/>
              <a:t>spaces</a:t>
            </a:r>
            <a:r>
              <a:rPr lang="fr-FR" dirty="0"/>
              <a:t>’ </a:t>
            </a:r>
            <a:r>
              <a:rPr lang="fr-FR" dirty="0" err="1"/>
              <a:t>Vojtech</a:t>
            </a:r>
            <a:r>
              <a:rPr lang="fr-FR" dirty="0"/>
              <a:t> Havlicek1 , ∗ Antonio D. C´orcoles1 , </a:t>
            </a:r>
            <a:r>
              <a:rPr lang="fr-FR" dirty="0" err="1"/>
              <a:t>Kristan</a:t>
            </a:r>
            <a:r>
              <a:rPr lang="fr-FR" dirty="0"/>
              <a:t> Temme1 , Aram W. Harrow2 , </a:t>
            </a:r>
            <a:r>
              <a:rPr lang="fr-FR" dirty="0" err="1"/>
              <a:t>Abhinav</a:t>
            </a:r>
            <a:r>
              <a:rPr lang="fr-FR" dirty="0"/>
              <a:t> Kandala1 , Jerry M. Chow1 , and Jay M. Gambetta1</a:t>
            </a:r>
          </a:p>
        </p:txBody>
      </p:sp>
      <p:sp>
        <p:nvSpPr>
          <p:cNvPr id="5" name="Espace réservé du numéro de diapositive 4">
            <a:extLst>
              <a:ext uri="{FF2B5EF4-FFF2-40B4-BE49-F238E27FC236}">
                <a16:creationId xmlns:a16="http://schemas.microsoft.com/office/drawing/2014/main" id="{7162EBE8-8BAF-477A-813B-27280EC1086E}"/>
              </a:ext>
            </a:extLst>
          </p:cNvPr>
          <p:cNvSpPr>
            <a:spLocks noGrp="1"/>
          </p:cNvSpPr>
          <p:nvPr>
            <p:ph type="sldNum" sz="quarter" idx="12"/>
          </p:nvPr>
        </p:nvSpPr>
        <p:spPr/>
        <p:txBody>
          <a:bodyPr/>
          <a:lstStyle/>
          <a:p>
            <a:fld id="{AAF51F36-F523-4B13-909A-9A06326BEA24}" type="slidenum">
              <a:rPr lang="fr-FR" smtClean="0"/>
              <a:t>17</a:t>
            </a:fld>
            <a:endParaRPr lang="fr-FR"/>
          </a:p>
        </p:txBody>
      </p:sp>
    </p:spTree>
    <p:extLst>
      <p:ext uri="{BB962C8B-B14F-4D97-AF65-F5344CB8AC3E}">
        <p14:creationId xmlns:p14="http://schemas.microsoft.com/office/powerpoint/2010/main" val="2597437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6AEB8-1A7F-4718-87CC-ED23B47BD230}"/>
              </a:ext>
            </a:extLst>
          </p:cNvPr>
          <p:cNvSpPr>
            <a:spLocks noGrp="1"/>
          </p:cNvSpPr>
          <p:nvPr>
            <p:ph type="title"/>
          </p:nvPr>
        </p:nvSpPr>
        <p:spPr/>
        <p:txBody>
          <a:bodyPr/>
          <a:lstStyle/>
          <a:p>
            <a:r>
              <a:rPr lang="en-US" dirty="0"/>
              <a:t>Questions? </a:t>
            </a:r>
            <a:endParaRPr lang="fr-FR" dirty="0"/>
          </a:p>
        </p:txBody>
      </p:sp>
      <p:pic>
        <p:nvPicPr>
          <p:cNvPr id="1026" name="Picture 2" descr="FAQ - Questions fréquentes">
            <a:extLst>
              <a:ext uri="{FF2B5EF4-FFF2-40B4-BE49-F238E27FC236}">
                <a16:creationId xmlns:a16="http://schemas.microsoft.com/office/drawing/2014/main" id="{2043FA0D-0B30-4755-9FF1-461374E4FE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219" y="2110692"/>
            <a:ext cx="5753100" cy="32385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00D9297E-E336-4B9C-8489-0A6BA4581F3B}"/>
              </a:ext>
            </a:extLst>
          </p:cNvPr>
          <p:cNvSpPr>
            <a:spLocks noGrp="1"/>
          </p:cNvSpPr>
          <p:nvPr>
            <p:ph type="ftr" sz="quarter" idx="11"/>
          </p:nvPr>
        </p:nvSpPr>
        <p:spPr>
          <a:xfrm>
            <a:off x="664821" y="6310312"/>
            <a:ext cx="5502797" cy="365125"/>
          </a:xfrm>
        </p:spPr>
        <p:txBody>
          <a:bodyPr/>
          <a:lstStyle/>
          <a:p>
            <a:r>
              <a:rPr lang="en-US" dirty="0"/>
              <a:t>International Forum on Neural Engineering &amp; Brain Technologies 17-18 may 2022</a:t>
            </a:r>
            <a:endParaRPr lang="fr-FR" dirty="0"/>
          </a:p>
        </p:txBody>
      </p:sp>
      <p:sp>
        <p:nvSpPr>
          <p:cNvPr id="4" name="Espace réservé du numéro de diapositive 3">
            <a:extLst>
              <a:ext uri="{FF2B5EF4-FFF2-40B4-BE49-F238E27FC236}">
                <a16:creationId xmlns:a16="http://schemas.microsoft.com/office/drawing/2014/main" id="{338107F8-E433-4966-B94D-CB9B056AD012}"/>
              </a:ext>
            </a:extLst>
          </p:cNvPr>
          <p:cNvSpPr>
            <a:spLocks noGrp="1"/>
          </p:cNvSpPr>
          <p:nvPr>
            <p:ph type="sldNum" sz="quarter" idx="12"/>
          </p:nvPr>
        </p:nvSpPr>
        <p:spPr/>
        <p:txBody>
          <a:bodyPr/>
          <a:lstStyle/>
          <a:p>
            <a:fld id="{AAF51F36-F523-4B13-909A-9A06326BEA24}" type="slidenum">
              <a:rPr lang="fr-FR" smtClean="0"/>
              <a:t>18</a:t>
            </a:fld>
            <a:endParaRPr lang="fr-FR"/>
          </a:p>
        </p:txBody>
      </p:sp>
    </p:spTree>
    <p:extLst>
      <p:ext uri="{BB962C8B-B14F-4D97-AF65-F5344CB8AC3E}">
        <p14:creationId xmlns:p14="http://schemas.microsoft.com/office/powerpoint/2010/main" val="30831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36CDF-0E7F-44AC-BD8D-794CD8233392}"/>
              </a:ext>
            </a:extLst>
          </p:cNvPr>
          <p:cNvSpPr>
            <a:spLocks noGrp="1"/>
          </p:cNvSpPr>
          <p:nvPr>
            <p:ph type="title"/>
          </p:nvPr>
        </p:nvSpPr>
        <p:spPr>
          <a:xfrm>
            <a:off x="927409" y="292488"/>
            <a:ext cx="10515600" cy="1325563"/>
          </a:xfrm>
        </p:spPr>
        <p:txBody>
          <a:bodyPr/>
          <a:lstStyle/>
          <a:p>
            <a:r>
              <a:rPr lang="en-US" dirty="0"/>
              <a:t>Overview</a:t>
            </a:r>
            <a:endParaRPr lang="fr-FR" dirty="0"/>
          </a:p>
        </p:txBody>
      </p:sp>
      <p:sp>
        <p:nvSpPr>
          <p:cNvPr id="3" name="Espace réservé du contenu 2">
            <a:extLst>
              <a:ext uri="{FF2B5EF4-FFF2-40B4-BE49-F238E27FC236}">
                <a16:creationId xmlns:a16="http://schemas.microsoft.com/office/drawing/2014/main" id="{4D307C14-4AFB-4FCF-B30E-A6D1645C3F1A}"/>
              </a:ext>
            </a:extLst>
          </p:cNvPr>
          <p:cNvSpPr>
            <a:spLocks noGrp="1"/>
          </p:cNvSpPr>
          <p:nvPr>
            <p:ph idx="1"/>
          </p:nvPr>
        </p:nvSpPr>
        <p:spPr>
          <a:xfrm>
            <a:off x="748991" y="1479084"/>
            <a:ext cx="10515600" cy="4713287"/>
          </a:xfrm>
        </p:spPr>
        <p:txBody>
          <a:bodyPr>
            <a:normAutofit/>
          </a:bodyPr>
          <a:lstStyle/>
          <a:p>
            <a:r>
              <a:rPr lang="en-US" dirty="0"/>
              <a:t>Quantum computing advantages</a:t>
            </a:r>
          </a:p>
          <a:p>
            <a:pPr lvl="1"/>
            <a:r>
              <a:rPr lang="en-US" dirty="0"/>
              <a:t>in terms of computational time and outcomes</a:t>
            </a:r>
          </a:p>
          <a:p>
            <a:pPr lvl="1"/>
            <a:r>
              <a:rPr lang="en-US" dirty="0"/>
              <a:t>for pattern recognition or when using limited training sets</a:t>
            </a:r>
            <a:endParaRPr lang="fr-FR" dirty="0"/>
          </a:p>
          <a:p>
            <a:endParaRPr lang="en-US" dirty="0"/>
          </a:p>
          <a:p>
            <a:endParaRPr lang="en-US" dirty="0"/>
          </a:p>
          <a:p>
            <a:endParaRPr lang="en-US" dirty="0"/>
          </a:p>
          <a:p>
            <a:endParaRPr lang="en-US" dirty="0"/>
          </a:p>
          <a:p>
            <a:r>
              <a:rPr lang="en-US" dirty="0"/>
              <a:t>Objective: classify two states (P300 ERPs) from a BCI experiment using a Quantum Classifier</a:t>
            </a:r>
          </a:p>
          <a:p>
            <a:endParaRPr lang="en-US" dirty="0"/>
          </a:p>
          <a:p>
            <a:endParaRPr lang="en-US" dirty="0"/>
          </a:p>
          <a:p>
            <a:endParaRPr lang="en-US" dirty="0"/>
          </a:p>
          <a:p>
            <a:endParaRPr lang="en-US" dirty="0"/>
          </a:p>
          <a:p>
            <a:endParaRPr lang="en-US" dirty="0"/>
          </a:p>
        </p:txBody>
      </p:sp>
      <p:sp>
        <p:nvSpPr>
          <p:cNvPr id="5" name="Rectangle : coins arrondis 4">
            <a:extLst>
              <a:ext uri="{FF2B5EF4-FFF2-40B4-BE49-F238E27FC236}">
                <a16:creationId xmlns:a16="http://schemas.microsoft.com/office/drawing/2014/main" id="{72F5D244-56A0-483F-BBF6-576DBAC58F6C}"/>
              </a:ext>
            </a:extLst>
          </p:cNvPr>
          <p:cNvSpPr/>
          <p:nvPr/>
        </p:nvSpPr>
        <p:spPr>
          <a:xfrm>
            <a:off x="1692733" y="3530000"/>
            <a:ext cx="19913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2000" dirty="0"/>
              <a:t>EEG dataset</a:t>
            </a:r>
            <a:endParaRPr lang="fr-FR" sz="2000" dirty="0"/>
          </a:p>
          <a:p>
            <a:pPr algn="ctr"/>
            <a:endParaRPr lang="fr-FR" dirty="0"/>
          </a:p>
        </p:txBody>
      </p:sp>
      <p:sp>
        <p:nvSpPr>
          <p:cNvPr id="7" name="Rectangle : coins arrondis 6">
            <a:extLst>
              <a:ext uri="{FF2B5EF4-FFF2-40B4-BE49-F238E27FC236}">
                <a16:creationId xmlns:a16="http://schemas.microsoft.com/office/drawing/2014/main" id="{57C26E42-20BA-40DF-8B93-8827A560A19B}"/>
              </a:ext>
            </a:extLst>
          </p:cNvPr>
          <p:cNvSpPr/>
          <p:nvPr/>
        </p:nvSpPr>
        <p:spPr>
          <a:xfrm>
            <a:off x="4324173" y="3530000"/>
            <a:ext cx="295656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Riemannian Geometry + Tangent Space</a:t>
            </a:r>
            <a:endParaRPr lang="fr-FR" sz="2000" dirty="0"/>
          </a:p>
        </p:txBody>
      </p:sp>
      <p:sp>
        <p:nvSpPr>
          <p:cNvPr id="8" name="Rectangle : coins arrondis 7">
            <a:extLst>
              <a:ext uri="{FF2B5EF4-FFF2-40B4-BE49-F238E27FC236}">
                <a16:creationId xmlns:a16="http://schemas.microsoft.com/office/drawing/2014/main" id="{CE696E55-D28B-4169-86F8-B237EE84DF40}"/>
              </a:ext>
            </a:extLst>
          </p:cNvPr>
          <p:cNvSpPr/>
          <p:nvPr/>
        </p:nvSpPr>
        <p:spPr>
          <a:xfrm>
            <a:off x="8184973" y="3530000"/>
            <a:ext cx="23672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Quantum classifier</a:t>
            </a:r>
            <a:endParaRPr lang="fr-FR" sz="2400" dirty="0"/>
          </a:p>
        </p:txBody>
      </p:sp>
      <p:cxnSp>
        <p:nvCxnSpPr>
          <p:cNvPr id="10" name="Connecteur droit avec flèche 9">
            <a:extLst>
              <a:ext uri="{FF2B5EF4-FFF2-40B4-BE49-F238E27FC236}">
                <a16:creationId xmlns:a16="http://schemas.microsoft.com/office/drawing/2014/main" id="{974930FD-1368-4A9E-A7AD-88ECFD83EB9D}"/>
              </a:ext>
            </a:extLst>
          </p:cNvPr>
          <p:cNvCxnSpPr>
            <a:cxnSpLocks/>
            <a:stCxn id="5" idx="3"/>
            <a:endCxn id="7" idx="1"/>
          </p:cNvCxnSpPr>
          <p:nvPr/>
        </p:nvCxnSpPr>
        <p:spPr>
          <a:xfrm>
            <a:off x="3684093" y="3987200"/>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615C4BF-8F99-469A-AFBF-C261A9D6BB73}"/>
              </a:ext>
            </a:extLst>
          </p:cNvPr>
          <p:cNvCxnSpPr>
            <a:cxnSpLocks/>
            <a:stCxn id="7" idx="3"/>
            <a:endCxn id="8" idx="1"/>
          </p:cNvCxnSpPr>
          <p:nvPr/>
        </p:nvCxnSpPr>
        <p:spPr>
          <a:xfrm>
            <a:off x="7280733" y="3987200"/>
            <a:ext cx="904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a:extLst>
              <a:ext uri="{FF2B5EF4-FFF2-40B4-BE49-F238E27FC236}">
                <a16:creationId xmlns:a16="http://schemas.microsoft.com/office/drawing/2014/main" id="{70E5C4D1-9E7E-4693-9939-9D8585428350}"/>
              </a:ext>
            </a:extLst>
          </p:cNvPr>
          <p:cNvSpPr>
            <a:spLocks noGrp="1"/>
          </p:cNvSpPr>
          <p:nvPr>
            <p:ph type="sldNum" sz="quarter" idx="12"/>
          </p:nvPr>
        </p:nvSpPr>
        <p:spPr/>
        <p:txBody>
          <a:bodyPr/>
          <a:lstStyle/>
          <a:p>
            <a:fld id="{AAF51F36-F523-4B13-909A-9A06326BEA24}" type="slidenum">
              <a:rPr lang="fr-FR" smtClean="0"/>
              <a:t>2</a:t>
            </a:fld>
            <a:endParaRPr lang="fr-FR" dirty="0"/>
          </a:p>
        </p:txBody>
      </p:sp>
    </p:spTree>
    <p:extLst>
      <p:ext uri="{BB962C8B-B14F-4D97-AF65-F5344CB8AC3E}">
        <p14:creationId xmlns:p14="http://schemas.microsoft.com/office/powerpoint/2010/main" val="43746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64E21-B176-43BD-8A01-A584553BF845}"/>
              </a:ext>
            </a:extLst>
          </p:cNvPr>
          <p:cNvSpPr>
            <a:spLocks noGrp="1"/>
          </p:cNvSpPr>
          <p:nvPr>
            <p:ph type="title"/>
          </p:nvPr>
        </p:nvSpPr>
        <p:spPr/>
        <p:txBody>
          <a:bodyPr/>
          <a:lstStyle/>
          <a:p>
            <a:r>
              <a:rPr lang="en-US" dirty="0"/>
              <a:t>Projects and Tools</a:t>
            </a:r>
            <a:endParaRPr lang="fr-FR" dirty="0"/>
          </a:p>
        </p:txBody>
      </p:sp>
      <p:sp>
        <p:nvSpPr>
          <p:cNvPr id="3" name="Espace réservé du contenu 2">
            <a:extLst>
              <a:ext uri="{FF2B5EF4-FFF2-40B4-BE49-F238E27FC236}">
                <a16:creationId xmlns:a16="http://schemas.microsoft.com/office/drawing/2014/main" id="{265AA3DB-4E5A-4F95-8389-B0BE3D4DEC7E}"/>
              </a:ext>
            </a:extLst>
          </p:cNvPr>
          <p:cNvSpPr>
            <a:spLocks noGrp="1"/>
          </p:cNvSpPr>
          <p:nvPr>
            <p:ph idx="1"/>
          </p:nvPr>
        </p:nvSpPr>
        <p:spPr>
          <a:xfrm>
            <a:off x="838200" y="1825625"/>
            <a:ext cx="10515600" cy="4351338"/>
          </a:xfrm>
        </p:spPr>
        <p:txBody>
          <a:bodyPr>
            <a:normAutofit/>
          </a:bodyPr>
          <a:lstStyle/>
          <a:p>
            <a:r>
              <a:rPr lang="en-US" dirty="0"/>
              <a:t>MOABB - helper project</a:t>
            </a:r>
          </a:p>
          <a:p>
            <a:endParaRPr lang="en-US" dirty="0"/>
          </a:p>
          <a:p>
            <a:r>
              <a:rPr lang="en-US" dirty="0" err="1"/>
              <a:t>pyRiemann</a:t>
            </a:r>
            <a:r>
              <a:rPr lang="en-US" dirty="0"/>
              <a:t> - state of the art ERP classification</a:t>
            </a:r>
          </a:p>
          <a:p>
            <a:endParaRPr lang="en-US" dirty="0"/>
          </a:p>
          <a:p>
            <a:r>
              <a:rPr lang="en-US" dirty="0"/>
              <a:t>QISKIT - IBM Python wrapper around Quantum Computing</a:t>
            </a:r>
          </a:p>
          <a:p>
            <a:endParaRPr lang="en-US" dirty="0"/>
          </a:p>
          <a:p>
            <a:r>
              <a:rPr lang="en-US" b="1" dirty="0" err="1"/>
              <a:t>pyRieamann-qiskit</a:t>
            </a:r>
            <a:r>
              <a:rPr lang="en-US" dirty="0"/>
              <a:t> - PyRiemann + QISKIT + MOABB</a:t>
            </a:r>
          </a:p>
          <a:p>
            <a:endParaRPr lang="en-US" dirty="0"/>
          </a:p>
        </p:txBody>
      </p:sp>
      <p:sp>
        <p:nvSpPr>
          <p:cNvPr id="5" name="Espace réservé du numéro de diapositive 4">
            <a:extLst>
              <a:ext uri="{FF2B5EF4-FFF2-40B4-BE49-F238E27FC236}">
                <a16:creationId xmlns:a16="http://schemas.microsoft.com/office/drawing/2014/main" id="{0C8A4C0C-FCB3-47C5-90B1-C50E3189D1D8}"/>
              </a:ext>
            </a:extLst>
          </p:cNvPr>
          <p:cNvSpPr>
            <a:spLocks noGrp="1"/>
          </p:cNvSpPr>
          <p:nvPr>
            <p:ph type="sldNum" sz="quarter" idx="12"/>
          </p:nvPr>
        </p:nvSpPr>
        <p:spPr/>
        <p:txBody>
          <a:bodyPr/>
          <a:lstStyle/>
          <a:p>
            <a:fld id="{AAF51F36-F523-4B13-909A-9A06326BEA24}" type="slidenum">
              <a:rPr lang="fr-FR" smtClean="0"/>
              <a:t>3</a:t>
            </a:fld>
            <a:endParaRPr lang="fr-FR" dirty="0"/>
          </a:p>
        </p:txBody>
      </p:sp>
    </p:spTree>
    <p:extLst>
      <p:ext uri="{BB962C8B-B14F-4D97-AF65-F5344CB8AC3E}">
        <p14:creationId xmlns:p14="http://schemas.microsoft.com/office/powerpoint/2010/main" val="140312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64E21-B176-43BD-8A01-A584553BF845}"/>
              </a:ext>
            </a:extLst>
          </p:cNvPr>
          <p:cNvSpPr>
            <a:spLocks noGrp="1"/>
          </p:cNvSpPr>
          <p:nvPr>
            <p:ph type="title"/>
          </p:nvPr>
        </p:nvSpPr>
        <p:spPr/>
        <p:txBody>
          <a:bodyPr/>
          <a:lstStyle/>
          <a:p>
            <a:r>
              <a:rPr lang="en-US" dirty="0"/>
              <a:t>MOABB</a:t>
            </a:r>
            <a:endParaRPr lang="fr-FR" dirty="0"/>
          </a:p>
        </p:txBody>
      </p:sp>
      <p:sp>
        <p:nvSpPr>
          <p:cNvPr id="3" name="Espace réservé du contenu 2">
            <a:extLst>
              <a:ext uri="{FF2B5EF4-FFF2-40B4-BE49-F238E27FC236}">
                <a16:creationId xmlns:a16="http://schemas.microsoft.com/office/drawing/2014/main" id="{265AA3DB-4E5A-4F95-8389-B0BE3D4DEC7E}"/>
              </a:ext>
            </a:extLst>
          </p:cNvPr>
          <p:cNvSpPr>
            <a:spLocks noGrp="1"/>
          </p:cNvSpPr>
          <p:nvPr>
            <p:ph idx="1"/>
          </p:nvPr>
        </p:nvSpPr>
        <p:spPr>
          <a:xfrm>
            <a:off x="838200" y="1825625"/>
            <a:ext cx="10515600" cy="4351338"/>
          </a:xfrm>
        </p:spPr>
        <p:txBody>
          <a:bodyPr>
            <a:normAutofit lnSpcReduction="10000"/>
          </a:bodyPr>
          <a:lstStyle/>
          <a:p>
            <a:r>
              <a:rPr lang="en-US" dirty="0"/>
              <a:t>Github project page:</a:t>
            </a:r>
          </a:p>
          <a:p>
            <a:pPr marL="0" indent="0">
              <a:buNone/>
            </a:pPr>
            <a:r>
              <a:rPr lang="en-US" dirty="0">
                <a:hlinkClick r:id="rId3"/>
              </a:rPr>
              <a:t>https://github.com/NeuroTechX/moabb</a:t>
            </a:r>
            <a:endParaRPr lang="en-US" dirty="0"/>
          </a:p>
          <a:p>
            <a:pPr marL="0" indent="0">
              <a:buNone/>
            </a:pPr>
            <a:endParaRPr lang="en-US" dirty="0"/>
          </a:p>
          <a:p>
            <a:r>
              <a:rPr lang="en-US" dirty="0"/>
              <a:t>Reproducible research</a:t>
            </a:r>
          </a:p>
          <a:p>
            <a:pPr lvl="1"/>
            <a:r>
              <a:rPr lang="en-US" dirty="0"/>
              <a:t>same performance evaluation code and datasets</a:t>
            </a:r>
          </a:p>
          <a:p>
            <a:endParaRPr lang="en-US" dirty="0"/>
          </a:p>
          <a:p>
            <a:r>
              <a:rPr lang="en-US" dirty="0"/>
              <a:t>EEG/MEG datasets and specifically P300 ERPs</a:t>
            </a:r>
          </a:p>
          <a:p>
            <a:endParaRPr lang="en-US" dirty="0"/>
          </a:p>
          <a:p>
            <a:r>
              <a:rPr lang="en-US" dirty="0"/>
              <a:t>Automatic download</a:t>
            </a:r>
          </a:p>
          <a:p>
            <a:pPr marL="0" indent="0">
              <a:buNone/>
            </a:pPr>
            <a:endParaRPr lang="en-US" dirty="0"/>
          </a:p>
        </p:txBody>
      </p:sp>
      <p:sp>
        <p:nvSpPr>
          <p:cNvPr id="5" name="Espace réservé du numéro de diapositive 4">
            <a:extLst>
              <a:ext uri="{FF2B5EF4-FFF2-40B4-BE49-F238E27FC236}">
                <a16:creationId xmlns:a16="http://schemas.microsoft.com/office/drawing/2014/main" id="{0C8A4C0C-FCB3-47C5-90B1-C50E3189D1D8}"/>
              </a:ext>
            </a:extLst>
          </p:cNvPr>
          <p:cNvSpPr>
            <a:spLocks noGrp="1"/>
          </p:cNvSpPr>
          <p:nvPr>
            <p:ph type="sldNum" sz="quarter" idx="12"/>
          </p:nvPr>
        </p:nvSpPr>
        <p:spPr/>
        <p:txBody>
          <a:bodyPr/>
          <a:lstStyle/>
          <a:p>
            <a:fld id="{AAF51F36-F523-4B13-909A-9A06326BEA24}" type="slidenum">
              <a:rPr lang="fr-FR" smtClean="0"/>
              <a:t>4</a:t>
            </a:fld>
            <a:endParaRPr lang="fr-FR" dirty="0"/>
          </a:p>
        </p:txBody>
      </p:sp>
    </p:spTree>
    <p:extLst>
      <p:ext uri="{BB962C8B-B14F-4D97-AF65-F5344CB8AC3E}">
        <p14:creationId xmlns:p14="http://schemas.microsoft.com/office/powerpoint/2010/main" val="36836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36DC6-92A7-4AB0-9D04-C06675E7CC13}"/>
              </a:ext>
            </a:extLst>
          </p:cNvPr>
          <p:cNvSpPr>
            <a:spLocks noGrp="1"/>
          </p:cNvSpPr>
          <p:nvPr>
            <p:ph type="title"/>
          </p:nvPr>
        </p:nvSpPr>
        <p:spPr/>
        <p:txBody>
          <a:bodyPr/>
          <a:lstStyle/>
          <a:p>
            <a:r>
              <a:rPr lang="en-US" dirty="0"/>
              <a:t>PyRiemann (1)</a:t>
            </a:r>
            <a:endParaRPr lang="fr-FR" dirty="0"/>
          </a:p>
        </p:txBody>
      </p:sp>
      <p:sp>
        <p:nvSpPr>
          <p:cNvPr id="3" name="Espace réservé du contenu 2">
            <a:extLst>
              <a:ext uri="{FF2B5EF4-FFF2-40B4-BE49-F238E27FC236}">
                <a16:creationId xmlns:a16="http://schemas.microsoft.com/office/drawing/2014/main" id="{15795F00-2584-4541-AF95-E995F7907158}"/>
              </a:ext>
            </a:extLst>
          </p:cNvPr>
          <p:cNvSpPr>
            <a:spLocks noGrp="1"/>
          </p:cNvSpPr>
          <p:nvPr>
            <p:ph idx="1"/>
          </p:nvPr>
        </p:nvSpPr>
        <p:spPr>
          <a:xfrm>
            <a:off x="838200" y="1690688"/>
            <a:ext cx="10515600" cy="4351338"/>
          </a:xfrm>
        </p:spPr>
        <p:txBody>
          <a:bodyPr>
            <a:normAutofit/>
          </a:bodyPr>
          <a:lstStyle/>
          <a:p>
            <a:r>
              <a:rPr lang="en-US" dirty="0"/>
              <a:t>Github project page:</a:t>
            </a:r>
          </a:p>
          <a:p>
            <a:pPr marL="0" indent="0">
              <a:buNone/>
            </a:pPr>
            <a:r>
              <a:rPr lang="en-US" dirty="0">
                <a:hlinkClick r:id="rId3"/>
              </a:rPr>
              <a:t>https://github.com/pyRiemann/pyRiemann</a:t>
            </a:r>
            <a:r>
              <a:rPr lang="en-US" dirty="0"/>
              <a:t> </a:t>
            </a:r>
          </a:p>
          <a:p>
            <a:r>
              <a:rPr lang="en-US" dirty="0"/>
              <a:t>Python ML framework</a:t>
            </a:r>
          </a:p>
          <a:p>
            <a:r>
              <a:rPr lang="en-US" dirty="0"/>
              <a:t>Provides very good classification for BCI (P300, motor imagery)</a:t>
            </a:r>
          </a:p>
          <a:p>
            <a:pPr lvl="1"/>
            <a:r>
              <a:rPr lang="en-US" dirty="0"/>
              <a:t>No preprocessing is needed</a:t>
            </a:r>
          </a:p>
          <a:p>
            <a:pPr lvl="1"/>
            <a:r>
              <a:rPr lang="en-US" dirty="0"/>
              <a:t>Multi channel and Multiclass</a:t>
            </a:r>
          </a:p>
          <a:p>
            <a:pPr lvl="1"/>
            <a:r>
              <a:rPr lang="en-US" dirty="0"/>
              <a:t>Works well between different sessions and subjects</a:t>
            </a:r>
          </a:p>
          <a:p>
            <a:r>
              <a:rPr lang="en-US" dirty="0"/>
              <a:t>It won several BCI challenges</a:t>
            </a:r>
          </a:p>
        </p:txBody>
      </p:sp>
      <p:sp>
        <p:nvSpPr>
          <p:cNvPr id="5" name="Espace réservé du numéro de diapositive 4">
            <a:extLst>
              <a:ext uri="{FF2B5EF4-FFF2-40B4-BE49-F238E27FC236}">
                <a16:creationId xmlns:a16="http://schemas.microsoft.com/office/drawing/2014/main" id="{D56060F6-151F-4892-92F5-137DC89FF846}"/>
              </a:ext>
            </a:extLst>
          </p:cNvPr>
          <p:cNvSpPr>
            <a:spLocks noGrp="1"/>
          </p:cNvSpPr>
          <p:nvPr>
            <p:ph type="sldNum" sz="quarter" idx="12"/>
          </p:nvPr>
        </p:nvSpPr>
        <p:spPr/>
        <p:txBody>
          <a:bodyPr/>
          <a:lstStyle/>
          <a:p>
            <a:fld id="{AAF51F36-F523-4B13-909A-9A06326BEA24}" type="slidenum">
              <a:rPr lang="fr-FR" smtClean="0"/>
              <a:t>5</a:t>
            </a:fld>
            <a:endParaRPr lang="fr-FR" dirty="0"/>
          </a:p>
        </p:txBody>
      </p:sp>
    </p:spTree>
    <p:extLst>
      <p:ext uri="{BB962C8B-B14F-4D97-AF65-F5344CB8AC3E}">
        <p14:creationId xmlns:p14="http://schemas.microsoft.com/office/powerpoint/2010/main" val="1980285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36DC6-92A7-4AB0-9D04-C06675E7CC13}"/>
              </a:ext>
            </a:extLst>
          </p:cNvPr>
          <p:cNvSpPr>
            <a:spLocks noGrp="1"/>
          </p:cNvSpPr>
          <p:nvPr>
            <p:ph type="title"/>
          </p:nvPr>
        </p:nvSpPr>
        <p:spPr/>
        <p:txBody>
          <a:bodyPr/>
          <a:lstStyle/>
          <a:p>
            <a:r>
              <a:rPr lang="en-US" dirty="0"/>
              <a:t>PyRiemann (2)</a:t>
            </a:r>
            <a:endParaRPr lang="fr-FR" dirty="0"/>
          </a:p>
        </p:txBody>
      </p:sp>
      <p:sp>
        <p:nvSpPr>
          <p:cNvPr id="3" name="Espace réservé du contenu 2">
            <a:extLst>
              <a:ext uri="{FF2B5EF4-FFF2-40B4-BE49-F238E27FC236}">
                <a16:creationId xmlns:a16="http://schemas.microsoft.com/office/drawing/2014/main" id="{15795F00-2584-4541-AF95-E995F7907158}"/>
              </a:ext>
            </a:extLst>
          </p:cNvPr>
          <p:cNvSpPr>
            <a:spLocks noGrp="1"/>
          </p:cNvSpPr>
          <p:nvPr>
            <p:ph idx="1"/>
          </p:nvPr>
        </p:nvSpPr>
        <p:spPr>
          <a:xfrm>
            <a:off x="838200" y="1690688"/>
            <a:ext cx="10515600" cy="4351338"/>
          </a:xfrm>
        </p:spPr>
        <p:txBody>
          <a:bodyPr>
            <a:normAutofit/>
          </a:bodyPr>
          <a:lstStyle/>
          <a:p>
            <a:r>
              <a:rPr lang="en-US" dirty="0"/>
              <a:t>Uses Riemannian Geometry</a:t>
            </a:r>
          </a:p>
          <a:p>
            <a:r>
              <a:rPr lang="en-US" dirty="0"/>
              <a:t>Can use a matrix as in input</a:t>
            </a:r>
          </a:p>
          <a:p>
            <a:r>
              <a:rPr lang="en-US" dirty="0"/>
              <a:t>Methods:</a:t>
            </a:r>
          </a:p>
          <a:p>
            <a:pPr marL="914400" lvl="1" indent="-457200">
              <a:buFont typeface="+mj-lt"/>
              <a:buAutoNum type="arabicPeriod"/>
            </a:pPr>
            <a:r>
              <a:rPr lang="en-US" dirty="0"/>
              <a:t>Covariance matrices + Tangent Space + standard classifier</a:t>
            </a:r>
          </a:p>
          <a:p>
            <a:pPr marL="914400" lvl="1" indent="-457200">
              <a:buFont typeface="+mj-lt"/>
              <a:buAutoNum type="arabicPeriod"/>
            </a:pPr>
            <a:r>
              <a:rPr lang="en-US" dirty="0"/>
              <a:t>Own MDM (Minimum Distance to Mean) classifier</a:t>
            </a:r>
          </a:p>
          <a:p>
            <a:pPr lvl="2"/>
            <a:r>
              <a:rPr lang="en-US" dirty="0"/>
              <a:t>similar to K-means classifier, but supervised</a:t>
            </a:r>
          </a:p>
          <a:p>
            <a:pPr lvl="2"/>
            <a:r>
              <a:rPr lang="en-US" dirty="0"/>
              <a:t>centroids are calculated for each class</a:t>
            </a:r>
          </a:p>
          <a:p>
            <a:pPr lvl="2"/>
            <a:r>
              <a:rPr lang="en-US" dirty="0"/>
              <a:t>specific “distance” and “mean” used</a:t>
            </a:r>
          </a:p>
          <a:p>
            <a:pPr lvl="2"/>
            <a:r>
              <a:rPr lang="en-US" dirty="0"/>
              <a:t>no manual parameter tuning</a:t>
            </a:r>
          </a:p>
          <a:p>
            <a:pPr marL="914400" lvl="1" indent="-457200">
              <a:buFont typeface="+mj-lt"/>
              <a:buAutoNum type="arabicPeriod"/>
            </a:pPr>
            <a:r>
              <a:rPr lang="en-US" dirty="0"/>
              <a:t>Other methods</a:t>
            </a:r>
          </a:p>
          <a:p>
            <a:pPr marL="914400" lvl="1" indent="-457200">
              <a:buFont typeface="+mj-lt"/>
              <a:buAutoNum type="arabicPeriod"/>
            </a:pPr>
            <a:endParaRPr lang="en-US" dirty="0"/>
          </a:p>
        </p:txBody>
      </p:sp>
      <p:sp>
        <p:nvSpPr>
          <p:cNvPr id="5" name="Espace réservé du numéro de diapositive 4">
            <a:extLst>
              <a:ext uri="{FF2B5EF4-FFF2-40B4-BE49-F238E27FC236}">
                <a16:creationId xmlns:a16="http://schemas.microsoft.com/office/drawing/2014/main" id="{CD2266CE-28A1-465E-B57C-1DD26A25B1A1}"/>
              </a:ext>
            </a:extLst>
          </p:cNvPr>
          <p:cNvSpPr>
            <a:spLocks noGrp="1"/>
          </p:cNvSpPr>
          <p:nvPr>
            <p:ph type="sldNum" sz="quarter" idx="12"/>
          </p:nvPr>
        </p:nvSpPr>
        <p:spPr/>
        <p:txBody>
          <a:bodyPr/>
          <a:lstStyle/>
          <a:p>
            <a:fld id="{AAF51F36-F523-4B13-909A-9A06326BEA24}" type="slidenum">
              <a:rPr lang="fr-FR" smtClean="0"/>
              <a:t>6</a:t>
            </a:fld>
            <a:endParaRPr lang="fr-FR" dirty="0"/>
          </a:p>
        </p:txBody>
      </p:sp>
      <p:pic>
        <p:nvPicPr>
          <p:cNvPr id="6" name="Image 5">
            <a:extLst>
              <a:ext uri="{FF2B5EF4-FFF2-40B4-BE49-F238E27FC236}">
                <a16:creationId xmlns:a16="http://schemas.microsoft.com/office/drawing/2014/main" id="{91BA4DE1-0A80-42C1-8DF6-94495668B2C3}"/>
              </a:ext>
            </a:extLst>
          </p:cNvPr>
          <p:cNvPicPr>
            <a:picLocks noChangeAspect="1"/>
          </p:cNvPicPr>
          <p:nvPr/>
        </p:nvPicPr>
        <p:blipFill>
          <a:blip r:embed="rId3"/>
          <a:stretch>
            <a:fillRect/>
          </a:stretch>
        </p:blipFill>
        <p:spPr>
          <a:xfrm>
            <a:off x="8357791" y="3816439"/>
            <a:ext cx="2508297" cy="2225587"/>
          </a:xfrm>
          <a:prstGeom prst="rect">
            <a:avLst/>
          </a:prstGeom>
        </p:spPr>
      </p:pic>
    </p:spTree>
    <p:extLst>
      <p:ext uri="{BB962C8B-B14F-4D97-AF65-F5344CB8AC3E}">
        <p14:creationId xmlns:p14="http://schemas.microsoft.com/office/powerpoint/2010/main" val="147720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F4DE7F-A4AF-4C47-AE06-856FC6941BCB}"/>
              </a:ext>
            </a:extLst>
          </p:cNvPr>
          <p:cNvSpPr>
            <a:spLocks noGrp="1"/>
          </p:cNvSpPr>
          <p:nvPr>
            <p:ph type="title"/>
          </p:nvPr>
        </p:nvSpPr>
        <p:spPr>
          <a:xfrm>
            <a:off x="838200" y="365125"/>
            <a:ext cx="6578398" cy="1325563"/>
          </a:xfrm>
        </p:spPr>
        <p:txBody>
          <a:bodyPr>
            <a:normAutofit fontScale="90000"/>
          </a:bodyPr>
          <a:lstStyle/>
          <a:p>
            <a:r>
              <a:rPr lang="en-US" dirty="0"/>
              <a:t>Covariance matrices + Tangent Space + standard classifier</a:t>
            </a:r>
            <a:br>
              <a:rPr lang="en-US" dirty="0"/>
            </a:br>
            <a:endParaRPr lang="fr-FR" dirty="0"/>
          </a:p>
        </p:txBody>
      </p:sp>
      <p:sp>
        <p:nvSpPr>
          <p:cNvPr id="3" name="Espace réservé du contenu 2">
            <a:extLst>
              <a:ext uri="{FF2B5EF4-FFF2-40B4-BE49-F238E27FC236}">
                <a16:creationId xmlns:a16="http://schemas.microsoft.com/office/drawing/2014/main" id="{6E0B57E7-35E8-4DB0-AF8E-DFCC0A18A03A}"/>
              </a:ext>
            </a:extLst>
          </p:cNvPr>
          <p:cNvSpPr>
            <a:spLocks noGrp="1"/>
          </p:cNvSpPr>
          <p:nvPr>
            <p:ph idx="1"/>
          </p:nvPr>
        </p:nvSpPr>
        <p:spPr>
          <a:xfrm>
            <a:off x="602311" y="4607248"/>
            <a:ext cx="10987377" cy="1738312"/>
          </a:xfrm>
        </p:spPr>
        <p:txBody>
          <a:bodyPr>
            <a:normAutofit/>
          </a:bodyPr>
          <a:lstStyle/>
          <a:p>
            <a:endParaRPr lang="en-US" dirty="0"/>
          </a:p>
          <a:p>
            <a:pPr marL="0" indent="0">
              <a:buNone/>
            </a:pPr>
            <a:endParaRPr lang="en-US" dirty="0"/>
          </a:p>
        </p:txBody>
      </p:sp>
      <p:pic>
        <p:nvPicPr>
          <p:cNvPr id="4" name="Image 3">
            <a:extLst>
              <a:ext uri="{FF2B5EF4-FFF2-40B4-BE49-F238E27FC236}">
                <a16:creationId xmlns:a16="http://schemas.microsoft.com/office/drawing/2014/main" id="{4F38AD04-0A74-42A0-9953-F864B72BA815}"/>
              </a:ext>
            </a:extLst>
          </p:cNvPr>
          <p:cNvPicPr>
            <a:picLocks noChangeAspect="1"/>
          </p:cNvPicPr>
          <p:nvPr/>
        </p:nvPicPr>
        <p:blipFill>
          <a:blip r:embed="rId3"/>
          <a:stretch>
            <a:fillRect/>
          </a:stretch>
        </p:blipFill>
        <p:spPr>
          <a:xfrm>
            <a:off x="7153275" y="182880"/>
            <a:ext cx="5038725" cy="2238375"/>
          </a:xfrm>
          <a:prstGeom prst="rect">
            <a:avLst/>
          </a:prstGeom>
        </p:spPr>
      </p:pic>
      <p:sp>
        <p:nvSpPr>
          <p:cNvPr id="6" name="Espace réservé du numéro de diapositive 5">
            <a:extLst>
              <a:ext uri="{FF2B5EF4-FFF2-40B4-BE49-F238E27FC236}">
                <a16:creationId xmlns:a16="http://schemas.microsoft.com/office/drawing/2014/main" id="{7F56CE1B-F3AB-476A-A2D4-37236667E57B}"/>
              </a:ext>
            </a:extLst>
          </p:cNvPr>
          <p:cNvSpPr>
            <a:spLocks noGrp="1"/>
          </p:cNvSpPr>
          <p:nvPr>
            <p:ph type="sldNum" sz="quarter" idx="12"/>
          </p:nvPr>
        </p:nvSpPr>
        <p:spPr/>
        <p:txBody>
          <a:bodyPr/>
          <a:lstStyle/>
          <a:p>
            <a:fld id="{AAF51F36-F523-4B13-909A-9A06326BEA24}" type="slidenum">
              <a:rPr lang="fr-FR" smtClean="0"/>
              <a:t>7</a:t>
            </a:fld>
            <a:endParaRPr lang="fr-FR" dirty="0"/>
          </a:p>
        </p:txBody>
      </p:sp>
      <p:sp>
        <p:nvSpPr>
          <p:cNvPr id="7" name="Rectangle : coins arrondis 6">
            <a:extLst>
              <a:ext uri="{FF2B5EF4-FFF2-40B4-BE49-F238E27FC236}">
                <a16:creationId xmlns:a16="http://schemas.microsoft.com/office/drawing/2014/main" id="{FA9C7AA6-31A3-471E-85E8-3F7892D03D79}"/>
              </a:ext>
            </a:extLst>
          </p:cNvPr>
          <p:cNvSpPr/>
          <p:nvPr/>
        </p:nvSpPr>
        <p:spPr>
          <a:xfrm>
            <a:off x="1260672" y="2564666"/>
            <a:ext cx="121534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P300 Epochs</a:t>
            </a:r>
            <a:endParaRPr lang="fr-FR" dirty="0"/>
          </a:p>
        </p:txBody>
      </p:sp>
      <p:sp>
        <p:nvSpPr>
          <p:cNvPr id="8" name="Rectangle : coins arrondis 7">
            <a:extLst>
              <a:ext uri="{FF2B5EF4-FFF2-40B4-BE49-F238E27FC236}">
                <a16:creationId xmlns:a16="http://schemas.microsoft.com/office/drawing/2014/main" id="{E3E4D650-436F-4924-961F-7A37380231F4}"/>
              </a:ext>
            </a:extLst>
          </p:cNvPr>
          <p:cNvSpPr/>
          <p:nvPr/>
        </p:nvSpPr>
        <p:spPr>
          <a:xfrm>
            <a:off x="3398551" y="2592397"/>
            <a:ext cx="1347069" cy="866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Covariance matrices</a:t>
            </a:r>
            <a:endParaRPr lang="fr-FR" dirty="0"/>
          </a:p>
        </p:txBody>
      </p:sp>
      <p:sp>
        <p:nvSpPr>
          <p:cNvPr id="9" name="Rectangle : coins arrondis 8">
            <a:extLst>
              <a:ext uri="{FF2B5EF4-FFF2-40B4-BE49-F238E27FC236}">
                <a16:creationId xmlns:a16="http://schemas.microsoft.com/office/drawing/2014/main" id="{C77490F8-FF3B-4F0B-9E31-831D41256636}"/>
              </a:ext>
            </a:extLst>
          </p:cNvPr>
          <p:cNvSpPr/>
          <p:nvPr/>
        </p:nvSpPr>
        <p:spPr>
          <a:xfrm>
            <a:off x="8610600" y="2564666"/>
            <a:ext cx="1447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 on the manifold</a:t>
            </a:r>
            <a:endParaRPr lang="fr-FR" dirty="0"/>
          </a:p>
        </p:txBody>
      </p:sp>
      <p:sp>
        <p:nvSpPr>
          <p:cNvPr id="10" name="Rectangle : coins arrondis 9">
            <a:extLst>
              <a:ext uri="{FF2B5EF4-FFF2-40B4-BE49-F238E27FC236}">
                <a16:creationId xmlns:a16="http://schemas.microsoft.com/office/drawing/2014/main" id="{E32744C6-F524-4B7F-AD21-CF4EB1D0BFCF}"/>
              </a:ext>
            </a:extLst>
          </p:cNvPr>
          <p:cNvSpPr/>
          <p:nvPr/>
        </p:nvSpPr>
        <p:spPr>
          <a:xfrm>
            <a:off x="5717048" y="2599850"/>
            <a:ext cx="1699550" cy="893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 of Riemannian manifold</a:t>
            </a:r>
            <a:endParaRPr lang="fr-FR" dirty="0"/>
          </a:p>
        </p:txBody>
      </p:sp>
      <p:sp>
        <p:nvSpPr>
          <p:cNvPr id="11" name="Rectangle : coins arrondis 10">
            <a:extLst>
              <a:ext uri="{FF2B5EF4-FFF2-40B4-BE49-F238E27FC236}">
                <a16:creationId xmlns:a16="http://schemas.microsoft.com/office/drawing/2014/main" id="{11948A8A-ED46-4CE2-95E3-265CA41231E6}"/>
              </a:ext>
            </a:extLst>
          </p:cNvPr>
          <p:cNvSpPr/>
          <p:nvPr/>
        </p:nvSpPr>
        <p:spPr>
          <a:xfrm>
            <a:off x="1260672" y="4411544"/>
            <a:ext cx="18384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 of Tangent space</a:t>
            </a:r>
            <a:endParaRPr lang="fr-FR" dirty="0"/>
          </a:p>
        </p:txBody>
      </p:sp>
      <p:sp>
        <p:nvSpPr>
          <p:cNvPr id="12" name="Rectangle : coins arrondis 11">
            <a:extLst>
              <a:ext uri="{FF2B5EF4-FFF2-40B4-BE49-F238E27FC236}">
                <a16:creationId xmlns:a16="http://schemas.microsoft.com/office/drawing/2014/main" id="{E4AF3B2C-0CED-4335-879C-341D3829DBBF}"/>
              </a:ext>
            </a:extLst>
          </p:cNvPr>
          <p:cNvSpPr/>
          <p:nvPr/>
        </p:nvSpPr>
        <p:spPr>
          <a:xfrm>
            <a:off x="4131735" y="4419514"/>
            <a:ext cx="169955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to Tangent space</a:t>
            </a:r>
            <a:endParaRPr lang="fr-FR" dirty="0"/>
          </a:p>
        </p:txBody>
      </p:sp>
      <p:sp>
        <p:nvSpPr>
          <p:cNvPr id="13" name="Rectangle : coins arrondis 12">
            <a:extLst>
              <a:ext uri="{FF2B5EF4-FFF2-40B4-BE49-F238E27FC236}">
                <a16:creationId xmlns:a16="http://schemas.microsoft.com/office/drawing/2014/main" id="{C68294B3-A1B6-42EF-8857-157A4E1128A1}"/>
              </a:ext>
            </a:extLst>
          </p:cNvPr>
          <p:cNvSpPr/>
          <p:nvPr/>
        </p:nvSpPr>
        <p:spPr>
          <a:xfrm>
            <a:off x="6837261" y="4436746"/>
            <a:ext cx="243743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representation of the input data</a:t>
            </a:r>
            <a:endParaRPr lang="fr-FR" dirty="0"/>
          </a:p>
        </p:txBody>
      </p:sp>
      <p:sp>
        <p:nvSpPr>
          <p:cNvPr id="23" name="Flèche : droite 22">
            <a:extLst>
              <a:ext uri="{FF2B5EF4-FFF2-40B4-BE49-F238E27FC236}">
                <a16:creationId xmlns:a16="http://schemas.microsoft.com/office/drawing/2014/main" id="{AB6DCC82-D9CD-48A2-955C-EA921DBAF965}"/>
              </a:ext>
            </a:extLst>
          </p:cNvPr>
          <p:cNvSpPr/>
          <p:nvPr/>
        </p:nvSpPr>
        <p:spPr>
          <a:xfrm>
            <a:off x="2590138" y="2812785"/>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Flèche : droite 24">
            <a:extLst>
              <a:ext uri="{FF2B5EF4-FFF2-40B4-BE49-F238E27FC236}">
                <a16:creationId xmlns:a16="http://schemas.microsoft.com/office/drawing/2014/main" id="{ECB9E9F5-3BEA-421D-B76F-7C258405139F}"/>
              </a:ext>
            </a:extLst>
          </p:cNvPr>
          <p:cNvSpPr/>
          <p:nvPr/>
        </p:nvSpPr>
        <p:spPr>
          <a:xfrm>
            <a:off x="4837252" y="2812785"/>
            <a:ext cx="83090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Flèche : droite 25">
            <a:extLst>
              <a:ext uri="{FF2B5EF4-FFF2-40B4-BE49-F238E27FC236}">
                <a16:creationId xmlns:a16="http://schemas.microsoft.com/office/drawing/2014/main" id="{5720F09B-FE58-4C71-A5E1-BBB38ED61DE0}"/>
              </a:ext>
            </a:extLst>
          </p:cNvPr>
          <p:cNvSpPr/>
          <p:nvPr/>
        </p:nvSpPr>
        <p:spPr>
          <a:xfrm>
            <a:off x="7592992" y="2812785"/>
            <a:ext cx="92597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Flèche : droite 26">
            <a:extLst>
              <a:ext uri="{FF2B5EF4-FFF2-40B4-BE49-F238E27FC236}">
                <a16:creationId xmlns:a16="http://schemas.microsoft.com/office/drawing/2014/main" id="{ADECF753-C44E-474B-8A9D-71D060E1CFD8}"/>
              </a:ext>
            </a:extLst>
          </p:cNvPr>
          <p:cNvSpPr/>
          <p:nvPr/>
        </p:nvSpPr>
        <p:spPr>
          <a:xfrm>
            <a:off x="3229940" y="4651630"/>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Flèche : droite 27">
            <a:extLst>
              <a:ext uri="{FF2B5EF4-FFF2-40B4-BE49-F238E27FC236}">
                <a16:creationId xmlns:a16="http://schemas.microsoft.com/office/drawing/2014/main" id="{DABF7379-22EB-4E4E-AC9B-05CF06531DF8}"/>
              </a:ext>
            </a:extLst>
          </p:cNvPr>
          <p:cNvSpPr/>
          <p:nvPr/>
        </p:nvSpPr>
        <p:spPr>
          <a:xfrm>
            <a:off x="5973557" y="4655757"/>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Flèche : droite 29">
            <a:extLst>
              <a:ext uri="{FF2B5EF4-FFF2-40B4-BE49-F238E27FC236}">
                <a16:creationId xmlns:a16="http://schemas.microsoft.com/office/drawing/2014/main" id="{C114A469-F19C-4EC5-9CC5-A636E6D5E2C5}"/>
              </a:ext>
            </a:extLst>
          </p:cNvPr>
          <p:cNvSpPr/>
          <p:nvPr/>
        </p:nvSpPr>
        <p:spPr>
          <a:xfrm>
            <a:off x="9394761" y="4634398"/>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AA5C37BA-5CCF-43F9-A219-EE248021D560}"/>
              </a:ext>
            </a:extLst>
          </p:cNvPr>
          <p:cNvSpPr/>
          <p:nvPr/>
        </p:nvSpPr>
        <p:spPr>
          <a:xfrm>
            <a:off x="10267601" y="4436746"/>
            <a:ext cx="169955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Classifier</a:t>
            </a:r>
            <a:endParaRPr lang="fr-FR" dirty="0"/>
          </a:p>
        </p:txBody>
      </p:sp>
      <p:sp>
        <p:nvSpPr>
          <p:cNvPr id="14" name="ZoneTexte 13">
            <a:extLst>
              <a:ext uri="{FF2B5EF4-FFF2-40B4-BE49-F238E27FC236}">
                <a16:creationId xmlns:a16="http://schemas.microsoft.com/office/drawing/2014/main" id="{B4162369-69BE-41FD-8BB3-D6C33FD60E45}"/>
              </a:ext>
            </a:extLst>
          </p:cNvPr>
          <p:cNvSpPr txBox="1"/>
          <p:nvPr/>
        </p:nvSpPr>
        <p:spPr>
          <a:xfrm>
            <a:off x="3856326" y="5631066"/>
            <a:ext cx="6593897" cy="400110"/>
          </a:xfrm>
          <a:prstGeom prst="rect">
            <a:avLst/>
          </a:prstGeom>
          <a:noFill/>
        </p:spPr>
        <p:txBody>
          <a:bodyPr wrap="square" rtlCol="0">
            <a:spAutoFit/>
          </a:bodyPr>
          <a:lstStyle/>
          <a:p>
            <a:r>
              <a:rPr lang="en-US" sz="2000" dirty="0"/>
              <a:t>The workflow can be used by a Quantum Classifier</a:t>
            </a:r>
            <a:endParaRPr lang="fr-FR" sz="2000" dirty="0"/>
          </a:p>
        </p:txBody>
      </p:sp>
      <p:sp>
        <p:nvSpPr>
          <p:cNvPr id="22" name="Flèche : droite 21">
            <a:extLst>
              <a:ext uri="{FF2B5EF4-FFF2-40B4-BE49-F238E27FC236}">
                <a16:creationId xmlns:a16="http://schemas.microsoft.com/office/drawing/2014/main" id="{BD1F3023-BD9F-48D9-AF57-98F8F80FC384}"/>
              </a:ext>
            </a:extLst>
          </p:cNvPr>
          <p:cNvSpPr/>
          <p:nvPr/>
        </p:nvSpPr>
        <p:spPr>
          <a:xfrm>
            <a:off x="10171805" y="2812785"/>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Flèche : droite 23">
            <a:extLst>
              <a:ext uri="{FF2B5EF4-FFF2-40B4-BE49-F238E27FC236}">
                <a16:creationId xmlns:a16="http://schemas.microsoft.com/office/drawing/2014/main" id="{0564AA20-0BD2-4BB7-8DEC-645294A2DB25}"/>
              </a:ext>
            </a:extLst>
          </p:cNvPr>
          <p:cNvSpPr/>
          <p:nvPr/>
        </p:nvSpPr>
        <p:spPr>
          <a:xfrm>
            <a:off x="376983" y="4660056"/>
            <a:ext cx="75952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058747000"/>
      </p:ext>
    </p:extLst>
  </p:cSld>
  <p:clrMapOvr>
    <a:masterClrMapping/>
  </p:clrMapOvr>
  <p:extLst mod="1">
    <p:ext uri="{6950BFC3-D8DA-4A85-94F7-54DA5524770B}">
      <p188:commentRel xmlns:p188="http://schemas.microsoft.com/office/powerpoint/2018/8/main" xmlns=""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D1BCD-EA68-424B-B1DA-0446CBF38B9A}"/>
              </a:ext>
            </a:extLst>
          </p:cNvPr>
          <p:cNvSpPr>
            <a:spLocks noGrp="1"/>
          </p:cNvSpPr>
          <p:nvPr>
            <p:ph type="title"/>
          </p:nvPr>
        </p:nvSpPr>
        <p:spPr/>
        <p:txBody>
          <a:bodyPr/>
          <a:lstStyle/>
          <a:p>
            <a:r>
              <a:rPr lang="en-US" dirty="0"/>
              <a:t>Riemannian representation of the ERP data</a:t>
            </a:r>
            <a:endParaRPr lang="fr-FR" dirty="0"/>
          </a:p>
        </p:txBody>
      </p:sp>
      <p:sp>
        <p:nvSpPr>
          <p:cNvPr id="5" name="Espace réservé du numéro de diapositive 4">
            <a:extLst>
              <a:ext uri="{FF2B5EF4-FFF2-40B4-BE49-F238E27FC236}">
                <a16:creationId xmlns:a16="http://schemas.microsoft.com/office/drawing/2014/main" id="{3A7F4D11-556A-4EDE-A310-63B42CED88AF}"/>
              </a:ext>
            </a:extLst>
          </p:cNvPr>
          <p:cNvSpPr>
            <a:spLocks noGrp="1"/>
          </p:cNvSpPr>
          <p:nvPr>
            <p:ph type="sldNum" sz="quarter" idx="12"/>
          </p:nvPr>
        </p:nvSpPr>
        <p:spPr/>
        <p:txBody>
          <a:bodyPr/>
          <a:lstStyle/>
          <a:p>
            <a:fld id="{AAF51F36-F523-4B13-909A-9A06326BEA24}" type="slidenum">
              <a:rPr lang="fr-FR" smtClean="0"/>
              <a:t>8</a:t>
            </a:fld>
            <a:endParaRPr lang="fr-FR"/>
          </a:p>
        </p:txBody>
      </p:sp>
      <p:sp>
        <p:nvSpPr>
          <p:cNvPr id="6" name="Rectangle : coins arrondis 5">
            <a:extLst>
              <a:ext uri="{FF2B5EF4-FFF2-40B4-BE49-F238E27FC236}">
                <a16:creationId xmlns:a16="http://schemas.microsoft.com/office/drawing/2014/main" id="{2A1D4BAA-C1CE-4E3E-B1DE-548830076A0D}"/>
              </a:ext>
            </a:extLst>
          </p:cNvPr>
          <p:cNvSpPr/>
          <p:nvPr/>
        </p:nvSpPr>
        <p:spPr>
          <a:xfrm>
            <a:off x="7592993" y="3316399"/>
            <a:ext cx="2847372" cy="78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feature vector</a:t>
            </a:r>
            <a:endParaRPr lang="fr-FR" dirty="0"/>
          </a:p>
        </p:txBody>
      </p:sp>
      <p:sp>
        <p:nvSpPr>
          <p:cNvPr id="10" name="Flèche : droite 9">
            <a:extLst>
              <a:ext uri="{FF2B5EF4-FFF2-40B4-BE49-F238E27FC236}">
                <a16:creationId xmlns:a16="http://schemas.microsoft.com/office/drawing/2014/main" id="{676DFF86-0FDB-4E28-9380-0357FA95AC8A}"/>
              </a:ext>
            </a:extLst>
          </p:cNvPr>
          <p:cNvSpPr/>
          <p:nvPr/>
        </p:nvSpPr>
        <p:spPr>
          <a:xfrm>
            <a:off x="6191210" y="3528152"/>
            <a:ext cx="1126603"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EEG Signal Processing – Potioc">
            <a:extLst>
              <a:ext uri="{FF2B5EF4-FFF2-40B4-BE49-F238E27FC236}">
                <a16:creationId xmlns:a16="http://schemas.microsoft.com/office/drawing/2014/main" id="{334C4CC5-9393-4E2E-9694-ADB23A89E4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0427" y="2104465"/>
            <a:ext cx="2847373" cy="284737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D690E3A-2B1D-49E6-A9CA-4A400CEE4367}"/>
              </a:ext>
            </a:extLst>
          </p:cNvPr>
          <p:cNvSpPr txBox="1"/>
          <p:nvPr/>
        </p:nvSpPr>
        <p:spPr>
          <a:xfrm>
            <a:off x="3373740" y="5100096"/>
            <a:ext cx="2264060" cy="369332"/>
          </a:xfrm>
          <a:prstGeom prst="rect">
            <a:avLst/>
          </a:prstGeom>
          <a:noFill/>
        </p:spPr>
        <p:txBody>
          <a:bodyPr wrap="square" rtlCol="0">
            <a:spAutoFit/>
          </a:bodyPr>
          <a:lstStyle/>
          <a:p>
            <a:r>
              <a:rPr lang="en-US" dirty="0"/>
              <a:t>EGG signal epoch</a:t>
            </a:r>
            <a:endParaRPr lang="fr-FR" dirty="0"/>
          </a:p>
        </p:txBody>
      </p:sp>
    </p:spTree>
    <p:extLst>
      <p:ext uri="{BB962C8B-B14F-4D97-AF65-F5344CB8AC3E}">
        <p14:creationId xmlns:p14="http://schemas.microsoft.com/office/powerpoint/2010/main" val="65613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AD683-3FFB-4E83-8FC4-4252847E1ECE}"/>
              </a:ext>
            </a:extLst>
          </p:cNvPr>
          <p:cNvSpPr>
            <a:spLocks noGrp="1"/>
          </p:cNvSpPr>
          <p:nvPr>
            <p:ph type="title"/>
          </p:nvPr>
        </p:nvSpPr>
        <p:spPr/>
        <p:txBody>
          <a:bodyPr/>
          <a:lstStyle/>
          <a:p>
            <a:r>
              <a:rPr lang="en-US" dirty="0" err="1"/>
              <a:t>Qiskit</a:t>
            </a:r>
            <a:r>
              <a:rPr lang="en-US" dirty="0"/>
              <a:t> (1)</a:t>
            </a:r>
            <a:endParaRPr lang="fr-FR" dirty="0"/>
          </a:p>
        </p:txBody>
      </p:sp>
      <p:sp>
        <p:nvSpPr>
          <p:cNvPr id="3" name="Espace réservé du contenu 2">
            <a:extLst>
              <a:ext uri="{FF2B5EF4-FFF2-40B4-BE49-F238E27FC236}">
                <a16:creationId xmlns:a16="http://schemas.microsoft.com/office/drawing/2014/main" id="{97B0975B-1244-412B-A0D5-82DAE9B81D13}"/>
              </a:ext>
            </a:extLst>
          </p:cNvPr>
          <p:cNvSpPr>
            <a:spLocks noGrp="1"/>
          </p:cNvSpPr>
          <p:nvPr>
            <p:ph idx="1"/>
          </p:nvPr>
        </p:nvSpPr>
        <p:spPr/>
        <p:txBody>
          <a:bodyPr>
            <a:normAutofit/>
          </a:bodyPr>
          <a:lstStyle/>
          <a:p>
            <a:r>
              <a:rPr lang="en-US" dirty="0"/>
              <a:t>Github project page: </a:t>
            </a:r>
            <a:r>
              <a:rPr lang="en-US" dirty="0">
                <a:hlinkClick r:id="rId3"/>
              </a:rPr>
              <a:t>https://github.com/Qiskit/qiskit</a:t>
            </a:r>
            <a:endParaRPr lang="en-US" dirty="0"/>
          </a:p>
          <a:p>
            <a:r>
              <a:rPr lang="en-US" dirty="0"/>
              <a:t>Launched in 2017 by IBM Research</a:t>
            </a:r>
          </a:p>
          <a:p>
            <a:r>
              <a:rPr lang="en-US" dirty="0"/>
              <a:t>Provides access to IBM’s cloud quantum computing service </a:t>
            </a:r>
          </a:p>
          <a:p>
            <a:r>
              <a:rPr lang="en-US" dirty="0"/>
              <a:t>Where can it be used?</a:t>
            </a:r>
          </a:p>
          <a:p>
            <a:pPr lvl="1"/>
            <a:r>
              <a:rPr lang="en-US" dirty="0" err="1"/>
              <a:t>Qiskit</a:t>
            </a:r>
            <a:r>
              <a:rPr lang="en-US" dirty="0"/>
              <a:t> Finance</a:t>
            </a:r>
          </a:p>
          <a:p>
            <a:pPr lvl="1"/>
            <a:r>
              <a:rPr lang="fr-FR" dirty="0" err="1"/>
              <a:t>Qiskit</a:t>
            </a:r>
            <a:r>
              <a:rPr lang="fr-FR" dirty="0"/>
              <a:t> Optimisation</a:t>
            </a:r>
          </a:p>
          <a:p>
            <a:pPr lvl="1"/>
            <a:r>
              <a:rPr lang="en-US" dirty="0" err="1"/>
              <a:t>Qiskit</a:t>
            </a:r>
            <a:r>
              <a:rPr lang="en-US" dirty="0"/>
              <a:t> Nature</a:t>
            </a:r>
          </a:p>
          <a:p>
            <a:pPr lvl="1"/>
            <a:r>
              <a:rPr lang="fr-FR" dirty="0" err="1"/>
              <a:t>Qiskit</a:t>
            </a:r>
            <a:r>
              <a:rPr lang="fr-FR" dirty="0"/>
              <a:t> Machine Learning (&lt;- </a:t>
            </a:r>
            <a:r>
              <a:rPr lang="fr-FR" dirty="0" err="1"/>
              <a:t>we</a:t>
            </a:r>
            <a:r>
              <a:rPr lang="fr-FR" dirty="0"/>
              <a:t> are </a:t>
            </a:r>
            <a:r>
              <a:rPr lang="fr-FR" dirty="0" err="1"/>
              <a:t>here</a:t>
            </a:r>
            <a:r>
              <a:rPr lang="fr-FR" dirty="0"/>
              <a:t>)</a:t>
            </a:r>
            <a:endParaRPr lang="en-US" dirty="0"/>
          </a:p>
          <a:p>
            <a:r>
              <a:rPr lang="en-US" dirty="0"/>
              <a:t>Emulated vs Real Quantum computer</a:t>
            </a:r>
          </a:p>
          <a:p>
            <a:endParaRPr lang="en-US" dirty="0"/>
          </a:p>
        </p:txBody>
      </p:sp>
      <p:sp>
        <p:nvSpPr>
          <p:cNvPr id="5" name="Espace réservé du numéro de diapositive 4">
            <a:extLst>
              <a:ext uri="{FF2B5EF4-FFF2-40B4-BE49-F238E27FC236}">
                <a16:creationId xmlns:a16="http://schemas.microsoft.com/office/drawing/2014/main" id="{F8E84EBB-00C7-492B-B432-AB708CF9C2CE}"/>
              </a:ext>
            </a:extLst>
          </p:cNvPr>
          <p:cNvSpPr>
            <a:spLocks noGrp="1"/>
          </p:cNvSpPr>
          <p:nvPr>
            <p:ph type="sldNum" sz="quarter" idx="12"/>
          </p:nvPr>
        </p:nvSpPr>
        <p:spPr/>
        <p:txBody>
          <a:bodyPr/>
          <a:lstStyle/>
          <a:p>
            <a:fld id="{AAF51F36-F523-4B13-909A-9A06326BEA24}" type="slidenum">
              <a:rPr lang="fr-FR" smtClean="0"/>
              <a:t>9</a:t>
            </a:fld>
            <a:endParaRPr lang="fr-FR"/>
          </a:p>
        </p:txBody>
      </p:sp>
      <p:pic>
        <p:nvPicPr>
          <p:cNvPr id="6" name="Image 5">
            <a:extLst>
              <a:ext uri="{FF2B5EF4-FFF2-40B4-BE49-F238E27FC236}">
                <a16:creationId xmlns:a16="http://schemas.microsoft.com/office/drawing/2014/main" id="{A0FD1942-D70E-4A6B-BA9F-2FA418150B2F}"/>
              </a:ext>
            </a:extLst>
          </p:cNvPr>
          <p:cNvPicPr>
            <a:picLocks noChangeAspect="1"/>
          </p:cNvPicPr>
          <p:nvPr/>
        </p:nvPicPr>
        <p:blipFill>
          <a:blip r:embed="rId4"/>
          <a:stretch>
            <a:fillRect/>
          </a:stretch>
        </p:blipFill>
        <p:spPr>
          <a:xfrm>
            <a:off x="9278907" y="324613"/>
            <a:ext cx="1406586" cy="1406586"/>
          </a:xfrm>
          <a:prstGeom prst="rect">
            <a:avLst/>
          </a:prstGeom>
        </p:spPr>
      </p:pic>
    </p:spTree>
    <p:extLst>
      <p:ext uri="{BB962C8B-B14F-4D97-AF65-F5344CB8AC3E}">
        <p14:creationId xmlns:p14="http://schemas.microsoft.com/office/powerpoint/2010/main" val="42166979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3582</TotalTime>
  <Words>2384</Words>
  <Application>Microsoft Office PowerPoint</Application>
  <PresentationFormat>Grand écran</PresentationFormat>
  <Paragraphs>258</Paragraphs>
  <Slides>18</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Classification of EEG P300 ERPs using quantum computation</vt:lpstr>
      <vt:lpstr>Overview</vt:lpstr>
      <vt:lpstr>Projects and Tools</vt:lpstr>
      <vt:lpstr>MOABB</vt:lpstr>
      <vt:lpstr>PyRiemann (1)</vt:lpstr>
      <vt:lpstr>PyRiemann (2)</vt:lpstr>
      <vt:lpstr>Covariance matrices + Tangent Space + standard classifier </vt:lpstr>
      <vt:lpstr>Riemannian representation of the ERP data</vt:lpstr>
      <vt:lpstr>Qiskit (1)</vt:lpstr>
      <vt:lpstr>Qiskit (2)</vt:lpstr>
      <vt:lpstr>Quantum-enhanced Support Vector Machine (QSVM)</vt:lpstr>
      <vt:lpstr>Diagram with real Quantum Computer</vt:lpstr>
      <vt:lpstr>PyRiemann-qiskit</vt:lpstr>
      <vt:lpstr>Classification</vt:lpstr>
      <vt:lpstr>Evaluation using Quantum Emulation</vt:lpstr>
      <vt:lpstr>Experience on real IBM Quantum computer</vt:lpstr>
      <vt:lpstr>Resources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ERP Classification</dc:title>
  <dc:creator>Andreev Anton</dc:creator>
  <cp:lastModifiedBy>Andreev Anton</cp:lastModifiedBy>
  <cp:revision>175</cp:revision>
  <dcterms:created xsi:type="dcterms:W3CDTF">2022-04-13T11:37:52Z</dcterms:created>
  <dcterms:modified xsi:type="dcterms:W3CDTF">2022-07-07T09:19:29Z</dcterms:modified>
</cp:coreProperties>
</file>