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4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32C2B-ABF7-4328-A8DF-16160EBB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860EFB-6BEF-4F8E-9556-297679D13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1F95F-ED0D-4C43-8C03-9274AA0F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458C0-D026-4BE4-9D17-FB2BF11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A9D44-DAF5-444B-9882-C07CB24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4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24E23-D7B1-438B-B729-D139FEEF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F5FBC-08FD-40B1-A037-1966E363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D5B4C-8EE0-4C07-8092-4160FEA5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43841-91B8-46E0-B16B-86247189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65939-166C-4E9A-910A-122A8D87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5534B4-D183-466D-8D4F-EC59BC9D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E79450-D2E5-446F-A79D-1A0BFE04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E054F-E9F7-45B7-992E-08789156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04AB2-0ECF-46E6-B968-D6015562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BAFB2-2520-4890-B049-FC8F9A24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1F2DA-74DD-43BF-8EF2-08955DD7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389D5-0A83-4330-9870-992F30F9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51087-B4CE-4417-BC17-F23F7237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7D78E-4042-45A4-8572-4CAD4094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F78AC-4D3F-4AE3-991A-D6C42D0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5EE7-1EED-4B0F-843C-19E4DA5C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0BD3F-8E98-4ADE-BC1E-9D1CBE11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8692A-B7AD-4DCD-89B9-EEBB41DA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3D20E-329A-4614-A7B9-745B3BC4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AE5D7-F45D-4365-A5AA-A26E854F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0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E01E9-31E6-4EB9-B934-ABF701C5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C8D07-D7D1-48B5-B08A-A8D6B7A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F92E3-8E6E-405F-9DC7-5AA0B7343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028E9-CDB6-4817-9056-947580C6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E5AD1-56E4-435A-BCFA-2BEE0CB5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B4CFB-E978-405F-981A-E01BA128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4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D202A-DA84-4F29-BD9C-B639F3C9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BD2F0-F67E-43AB-8245-905646F6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9302F-CC60-4706-9BF2-EA6887788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E1F298-435C-425F-9E98-B166876A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11CE6-A337-433E-8F2C-FC0CE872C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59986A-4D7E-4E29-8540-4DEEDE55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97D0C-1754-4CC3-B2AE-5A0FA4DF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C9758A-AEBB-4A13-826D-701BDB29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08EF-F228-4B38-9B05-EFBB7E3B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845E89-DF85-48A5-BBEF-395A4989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8355BE-2046-47E7-AE97-0B7E17E1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30383F-2245-4525-BC28-7CFBDF70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1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93A16-CF44-4453-9030-9A051C48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1D59E2-43B2-4F53-9ECF-B2D58DF2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E7E88-F4F0-4DE6-A217-978EA71F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6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8BAA0-7990-4555-8D5D-4E898276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D1518-39EA-4F3E-9BA6-0B80F5E2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4668C2-5D1B-4DFC-A5A3-7634BF2F2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30938-3B62-445F-8ED3-F4CBFC8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D7EC9-5551-491B-B73A-7E7CAEF2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5282F-5A83-4937-A36E-298E17B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D8296-417D-4DA9-AF7E-00CD296C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7C676D-1E39-4E07-B14D-E78B41BE7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2301D-7F95-4483-A0E1-E8DB362B0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8BE05-CDE8-42C0-B68F-7095D25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A4AFD-F105-4CE9-8EA0-055C750A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D5840-CB4E-47E9-AAE9-49456D9F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173B75-6417-4BFB-82B5-ED9A6F8F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BDE0A-D8CD-4EF5-8302-815A4692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72C21-AC1D-44D0-9B79-D9160AD7D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83B90-B513-4949-A3B6-C66274AC5E2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AB959-2EB0-4AA5-8D77-FB93D0945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31B96-C2FE-4C3A-A983-C87CF8B15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35DFDBDB-699A-4C15-9B48-3AEF77F5BD2D}"/>
              </a:ext>
            </a:extLst>
          </p:cNvPr>
          <p:cNvGrpSpPr/>
          <p:nvPr/>
        </p:nvGrpSpPr>
        <p:grpSpPr>
          <a:xfrm>
            <a:off x="41396" y="94698"/>
            <a:ext cx="12004932" cy="6767942"/>
            <a:chOff x="41396" y="94698"/>
            <a:chExt cx="12004932" cy="67679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F12149F-4973-4E1D-A61A-E5016E6A0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40" y="94698"/>
              <a:ext cx="6999317" cy="4041170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5596669-52E3-4C76-8909-C431A9144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8668" y="1538528"/>
              <a:ext cx="0" cy="2132519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5E21407-95BD-4CA1-B0E3-3E5C31030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515" y="1409080"/>
              <a:ext cx="0" cy="2230591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044658-0874-4622-86BB-E4184F7C7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6150" y="2115283"/>
              <a:ext cx="0" cy="1524388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BEAC880-5793-4573-8AEB-4DCC635D1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9162" y="2210881"/>
              <a:ext cx="0" cy="142879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1ECA1D4-832E-4A44-A57E-985686D73450}"/>
                </a:ext>
              </a:extLst>
            </p:cNvPr>
            <p:cNvSpPr txBox="1"/>
            <p:nvPr/>
          </p:nvSpPr>
          <p:spPr>
            <a:xfrm>
              <a:off x="3052479" y="3720371"/>
              <a:ext cx="7933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1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：第</a:t>
              </a:r>
              <a:r>
                <a:rPr lang="en-US" altLang="zh-CN" sz="900" dirty="0">
                  <a:solidFill>
                    <a:srgbClr val="FF0000"/>
                  </a:solidFill>
                </a:rPr>
                <a:t>1</a:t>
              </a:r>
              <a:r>
                <a:rPr lang="zh-CN" altLang="en-US" sz="900" dirty="0">
                  <a:solidFill>
                    <a:srgbClr val="FF0000"/>
                  </a:solidFill>
                </a:rPr>
                <a:t>个底分型点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B8BDD5-8BDC-4DCE-95C4-3270F7147E3F}"/>
                </a:ext>
              </a:extLst>
            </p:cNvPr>
            <p:cNvSpPr txBox="1"/>
            <p:nvPr/>
          </p:nvSpPr>
          <p:spPr>
            <a:xfrm>
              <a:off x="4045198" y="3796571"/>
              <a:ext cx="7933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2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：第</a:t>
              </a:r>
              <a:r>
                <a:rPr lang="en-US" altLang="zh-CN" sz="900" dirty="0">
                  <a:solidFill>
                    <a:srgbClr val="FF0000"/>
                  </a:solidFill>
                </a:rPr>
                <a:t>2</a:t>
              </a:r>
              <a:r>
                <a:rPr lang="zh-CN" altLang="en-US" sz="900" dirty="0">
                  <a:solidFill>
                    <a:srgbClr val="FF0000"/>
                  </a:solidFill>
                </a:rPr>
                <a:t>个底分型点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41337E3-42F0-4AC7-B62B-C5580BCC7241}"/>
                </a:ext>
              </a:extLst>
            </p:cNvPr>
            <p:cNvSpPr txBox="1"/>
            <p:nvPr/>
          </p:nvSpPr>
          <p:spPr>
            <a:xfrm>
              <a:off x="5197163" y="3771038"/>
              <a:ext cx="7933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3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：第</a:t>
              </a:r>
              <a:r>
                <a:rPr lang="en-US" altLang="zh-CN" sz="900" dirty="0">
                  <a:solidFill>
                    <a:srgbClr val="FF0000"/>
                  </a:solidFill>
                </a:rPr>
                <a:t>3</a:t>
              </a:r>
              <a:r>
                <a:rPr lang="zh-CN" altLang="en-US" sz="900" dirty="0">
                  <a:solidFill>
                    <a:srgbClr val="FF0000"/>
                  </a:solidFill>
                </a:rPr>
                <a:t>个底分型点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AD69988-C798-410A-AD85-D8890DE665E5}"/>
                </a:ext>
              </a:extLst>
            </p:cNvPr>
            <p:cNvSpPr txBox="1"/>
            <p:nvPr/>
          </p:nvSpPr>
          <p:spPr>
            <a:xfrm>
              <a:off x="6189882" y="3796571"/>
              <a:ext cx="7933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4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：第</a:t>
              </a:r>
              <a:r>
                <a:rPr lang="en-US" altLang="zh-CN" sz="900" dirty="0">
                  <a:solidFill>
                    <a:srgbClr val="FF0000"/>
                  </a:solidFill>
                </a:rPr>
                <a:t>4</a:t>
              </a:r>
              <a:r>
                <a:rPr lang="zh-CN" altLang="en-US" sz="900" dirty="0">
                  <a:solidFill>
                    <a:srgbClr val="FF0000"/>
                  </a:solidFill>
                </a:rPr>
                <a:t>个底分型点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820CE7F-41D7-43F1-9E0D-258C834859D8}"/>
                </a:ext>
              </a:extLst>
            </p:cNvPr>
            <p:cNvSpPr txBox="1"/>
            <p:nvPr/>
          </p:nvSpPr>
          <p:spPr>
            <a:xfrm>
              <a:off x="2456448" y="3628037"/>
              <a:ext cx="4412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0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：内部底背驰之判断始于死叉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06C29D-3249-4D47-B56A-7EA28FF2B5BF}"/>
                </a:ext>
              </a:extLst>
            </p:cNvPr>
            <p:cNvSpPr txBox="1"/>
            <p:nvPr/>
          </p:nvSpPr>
          <p:spPr>
            <a:xfrm>
              <a:off x="2850773" y="1327211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L1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6D7947-6AC6-4A6D-ADF7-D3DBEBA3D571}"/>
                </a:ext>
              </a:extLst>
            </p:cNvPr>
            <p:cNvSpPr txBox="1"/>
            <p:nvPr/>
          </p:nvSpPr>
          <p:spPr>
            <a:xfrm>
              <a:off x="3836891" y="1866393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L2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905D8C-9EB6-468E-AEF5-25B666EAF947}"/>
                </a:ext>
              </a:extLst>
            </p:cNvPr>
            <p:cNvSpPr txBox="1"/>
            <p:nvPr/>
          </p:nvSpPr>
          <p:spPr>
            <a:xfrm>
              <a:off x="4849902" y="2155043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L3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9A13E2F-1572-4C53-91C8-1E5E05923945}"/>
                </a:ext>
              </a:extLst>
            </p:cNvPr>
            <p:cNvSpPr txBox="1"/>
            <p:nvPr/>
          </p:nvSpPr>
          <p:spPr>
            <a:xfrm>
              <a:off x="5970573" y="2337416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L4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005B3F7-E077-43B9-85DE-194D26FC177A}"/>
                </a:ext>
              </a:extLst>
            </p:cNvPr>
            <p:cNvSpPr txBox="1"/>
            <p:nvPr/>
          </p:nvSpPr>
          <p:spPr>
            <a:xfrm>
              <a:off x="2909128" y="3000869"/>
              <a:ext cx="389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50"/>
                  </a:solidFill>
                </a:rPr>
                <a:t>D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1</a:t>
              </a:r>
            </a:p>
            <a:p>
              <a:r>
                <a:rPr lang="en-US" altLang="zh-CN" sz="1200" b="1" dirty="0">
                  <a:solidFill>
                    <a:srgbClr val="00B050"/>
                  </a:solidFill>
                </a:rPr>
                <a:t>M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1</a:t>
              </a:r>
              <a:endParaRPr lang="zh-CN" altLang="en-US" sz="900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FE6B41B-27BA-4A10-BC41-19F1CB665F24}"/>
                </a:ext>
              </a:extLst>
            </p:cNvPr>
            <p:cNvSpPr txBox="1"/>
            <p:nvPr/>
          </p:nvSpPr>
          <p:spPr>
            <a:xfrm>
              <a:off x="3814645" y="3195944"/>
              <a:ext cx="389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50"/>
                  </a:solidFill>
                </a:rPr>
                <a:t>D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2</a:t>
              </a:r>
            </a:p>
            <a:p>
              <a:r>
                <a:rPr lang="en-US" altLang="zh-CN" sz="1200" b="1" dirty="0">
                  <a:solidFill>
                    <a:srgbClr val="00B050"/>
                  </a:solidFill>
                </a:rPr>
                <a:t>M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2</a:t>
              </a:r>
              <a:endParaRPr lang="zh-CN" altLang="en-US" sz="900" b="1" dirty="0">
                <a:solidFill>
                  <a:srgbClr val="00B05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3B7D666-6EE4-4E64-B18F-62F4D32E84D9}"/>
                </a:ext>
              </a:extLst>
            </p:cNvPr>
            <p:cNvSpPr txBox="1"/>
            <p:nvPr/>
          </p:nvSpPr>
          <p:spPr>
            <a:xfrm>
              <a:off x="4849902" y="3231701"/>
              <a:ext cx="389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50"/>
                  </a:solidFill>
                </a:rPr>
                <a:t>D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3</a:t>
              </a:r>
            </a:p>
            <a:p>
              <a:r>
                <a:rPr lang="en-US" altLang="zh-CN" sz="1200" b="1" dirty="0">
                  <a:solidFill>
                    <a:srgbClr val="00B050"/>
                  </a:solidFill>
                </a:rPr>
                <a:t>M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3</a:t>
              </a:r>
              <a:endParaRPr lang="zh-CN" altLang="en-US" sz="900" b="1" dirty="0">
                <a:solidFill>
                  <a:srgbClr val="00B05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5A661E6-2301-4A6C-B908-5E86D209046A}"/>
                </a:ext>
              </a:extLst>
            </p:cNvPr>
            <p:cNvSpPr txBox="1"/>
            <p:nvPr/>
          </p:nvSpPr>
          <p:spPr>
            <a:xfrm>
              <a:off x="5976602" y="3169966"/>
              <a:ext cx="389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50"/>
                  </a:solidFill>
                </a:rPr>
                <a:t>D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4</a:t>
              </a:r>
            </a:p>
            <a:p>
              <a:r>
                <a:rPr lang="en-US" altLang="zh-CN" sz="1200" b="1" dirty="0">
                  <a:solidFill>
                    <a:srgbClr val="00B050"/>
                  </a:solidFill>
                </a:rPr>
                <a:t>M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4</a:t>
              </a:r>
              <a:endParaRPr lang="zh-CN" altLang="en-US" sz="9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75B4E23-34C7-4C84-AB47-B3BAF4FD8E1C}"/>
                </a:ext>
              </a:extLst>
            </p:cNvPr>
            <p:cNvCxnSpPr>
              <a:cxnSpLocks/>
            </p:cNvCxnSpPr>
            <p:nvPr/>
          </p:nvCxnSpPr>
          <p:spPr>
            <a:xfrm>
              <a:off x="3035816" y="1409080"/>
              <a:ext cx="21230" cy="2230591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8E042A8-7BF0-4C22-B4AC-30F2A2B6BDFE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H="1">
              <a:off x="4009586" y="1976777"/>
              <a:ext cx="23045" cy="1680832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2FCF6A2-F4C5-437C-B0D7-DEE41181450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018831" y="2276513"/>
              <a:ext cx="26012" cy="1416853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4196B4-7C6C-42D9-BB10-43996156EF61}"/>
                </a:ext>
              </a:extLst>
            </p:cNvPr>
            <p:cNvCxnSpPr>
              <a:cxnSpLocks/>
            </p:cNvCxnSpPr>
            <p:nvPr/>
          </p:nvCxnSpPr>
          <p:spPr>
            <a:xfrm>
              <a:off x="6168517" y="2461539"/>
              <a:ext cx="3026" cy="1178132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箭头: 右弧形 38">
              <a:extLst>
                <a:ext uri="{FF2B5EF4-FFF2-40B4-BE49-F238E27FC236}">
                  <a16:creationId xmlns:a16="http://schemas.microsoft.com/office/drawing/2014/main" id="{9D661264-B944-467B-A956-D732B20E9798}"/>
                </a:ext>
              </a:extLst>
            </p:cNvPr>
            <p:cNvSpPr/>
            <p:nvPr/>
          </p:nvSpPr>
          <p:spPr>
            <a:xfrm rot="5400000">
              <a:off x="3534332" y="3934649"/>
              <a:ext cx="291435" cy="104895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8EC26EC-4A2D-4036-96DC-8664E82AC19C}"/>
                </a:ext>
              </a:extLst>
            </p:cNvPr>
            <p:cNvSpPr txBox="1"/>
            <p:nvPr/>
          </p:nvSpPr>
          <p:spPr>
            <a:xfrm>
              <a:off x="3299011" y="4307544"/>
              <a:ext cx="869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无内部底背</a:t>
              </a:r>
            </a:p>
          </p:txBody>
        </p:sp>
        <p:sp>
          <p:nvSpPr>
            <p:cNvPr id="41" name="箭头: 右弧形 40">
              <a:extLst>
                <a:ext uri="{FF2B5EF4-FFF2-40B4-BE49-F238E27FC236}">
                  <a16:creationId xmlns:a16="http://schemas.microsoft.com/office/drawing/2014/main" id="{4BB149B6-9EF1-4BE2-BD1C-03E1944AE90F}"/>
                </a:ext>
              </a:extLst>
            </p:cNvPr>
            <p:cNvSpPr/>
            <p:nvPr/>
          </p:nvSpPr>
          <p:spPr>
            <a:xfrm rot="5400000">
              <a:off x="4659401" y="4369433"/>
              <a:ext cx="291435" cy="104895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46F8A80-66CD-4A7A-9A46-A7416A4D8F4F}"/>
                </a:ext>
              </a:extLst>
            </p:cNvPr>
            <p:cNvSpPr txBox="1"/>
            <p:nvPr/>
          </p:nvSpPr>
          <p:spPr>
            <a:xfrm>
              <a:off x="5540182" y="5896128"/>
              <a:ext cx="86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FF0000"/>
                  </a:solidFill>
                </a:rPr>
                <a:t>内部柱底背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/>
                <a:t>内部线无底背</a:t>
              </a:r>
            </a:p>
          </p:txBody>
        </p:sp>
        <p:sp>
          <p:nvSpPr>
            <p:cNvPr id="43" name="箭头: 右弧形 42">
              <a:extLst>
                <a:ext uri="{FF2B5EF4-FFF2-40B4-BE49-F238E27FC236}">
                  <a16:creationId xmlns:a16="http://schemas.microsoft.com/office/drawing/2014/main" id="{82CEC334-14B3-4875-8B13-8836B4F64F9A}"/>
                </a:ext>
              </a:extLst>
            </p:cNvPr>
            <p:cNvSpPr/>
            <p:nvPr/>
          </p:nvSpPr>
          <p:spPr>
            <a:xfrm rot="5400000">
              <a:off x="4121520" y="4627173"/>
              <a:ext cx="291435" cy="222333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4E74C2E-D397-4767-8F82-1D93FDED169E}"/>
                </a:ext>
              </a:extLst>
            </p:cNvPr>
            <p:cNvSpPr txBox="1"/>
            <p:nvPr/>
          </p:nvSpPr>
          <p:spPr>
            <a:xfrm>
              <a:off x="3756209" y="5679224"/>
              <a:ext cx="10823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无内部隔山底背</a:t>
              </a:r>
            </a:p>
          </p:txBody>
        </p:sp>
        <p:sp>
          <p:nvSpPr>
            <p:cNvPr id="45" name="箭头: 右弧形 44">
              <a:extLst>
                <a:ext uri="{FF2B5EF4-FFF2-40B4-BE49-F238E27FC236}">
                  <a16:creationId xmlns:a16="http://schemas.microsoft.com/office/drawing/2014/main" id="{B6D2935F-C7A4-4216-B889-93248406F1A4}"/>
                </a:ext>
              </a:extLst>
            </p:cNvPr>
            <p:cNvSpPr/>
            <p:nvPr/>
          </p:nvSpPr>
          <p:spPr>
            <a:xfrm rot="5400000">
              <a:off x="5721720" y="5590483"/>
              <a:ext cx="291435" cy="104895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4F63B20-2FB8-4704-AD95-5CA407C36B96}"/>
                </a:ext>
              </a:extLst>
            </p:cNvPr>
            <p:cNvSpPr txBox="1"/>
            <p:nvPr/>
          </p:nvSpPr>
          <p:spPr>
            <a:xfrm>
              <a:off x="4403746" y="4689553"/>
              <a:ext cx="86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FF0000"/>
                  </a:solidFill>
                </a:rPr>
                <a:t>内部柱底背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/>
                <a:t>内部线无底背</a:t>
              </a:r>
            </a:p>
          </p:txBody>
        </p:sp>
        <p:sp>
          <p:nvSpPr>
            <p:cNvPr id="47" name="箭头: 右弧形 46">
              <a:extLst>
                <a:ext uri="{FF2B5EF4-FFF2-40B4-BE49-F238E27FC236}">
                  <a16:creationId xmlns:a16="http://schemas.microsoft.com/office/drawing/2014/main" id="{D6BC0DBB-7532-43B0-8786-C781D2F668D4}"/>
                </a:ext>
              </a:extLst>
            </p:cNvPr>
            <p:cNvSpPr/>
            <p:nvPr/>
          </p:nvSpPr>
          <p:spPr>
            <a:xfrm rot="5400000">
              <a:off x="5197243" y="5539866"/>
              <a:ext cx="291435" cy="222333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259048B-A80A-493B-879D-0EB14A29B8E1}"/>
                </a:ext>
              </a:extLst>
            </p:cNvPr>
            <p:cNvSpPr txBox="1"/>
            <p:nvPr/>
          </p:nvSpPr>
          <p:spPr>
            <a:xfrm>
              <a:off x="4970879" y="6493308"/>
              <a:ext cx="1305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FF0000"/>
                  </a:solidFill>
                </a:rPr>
                <a:t>内部隔山柱底背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/>
                <a:t>无内部隔山线底背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566351A-24AA-4585-96AB-3308E1EAB9E4}"/>
                </a:ext>
              </a:extLst>
            </p:cNvPr>
            <p:cNvSpPr txBox="1"/>
            <p:nvPr/>
          </p:nvSpPr>
          <p:spPr>
            <a:xfrm>
              <a:off x="7812740" y="94698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内部底背驰的判断的起始时间点：死叉；记为 </a:t>
              </a:r>
              <a:r>
                <a:rPr lang="en-US" altLang="zh-CN" sz="1400" dirty="0"/>
                <a:t>t</a:t>
              </a:r>
              <a:r>
                <a:rPr lang="en-US" altLang="zh-CN" sz="900" dirty="0"/>
                <a:t>0 </a:t>
              </a:r>
              <a:r>
                <a:rPr lang="zh-CN" altLang="en-US" sz="900" dirty="0"/>
                <a:t>时刻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5C641D9-ADDC-45A9-90FB-9E0ADDF9C76E}"/>
                </a:ext>
              </a:extLst>
            </p:cNvPr>
            <p:cNvSpPr txBox="1"/>
            <p:nvPr/>
          </p:nvSpPr>
          <p:spPr>
            <a:xfrm>
              <a:off x="7812740" y="363639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个底分型 记为 </a:t>
              </a:r>
              <a:r>
                <a:rPr lang="en-US" altLang="zh-CN" sz="1400" dirty="0"/>
                <a:t>t</a:t>
              </a:r>
              <a:r>
                <a:rPr lang="en-US" altLang="zh-CN" sz="900" dirty="0"/>
                <a:t>1 </a:t>
              </a:r>
              <a:r>
                <a:rPr lang="zh-CN" altLang="en-US" sz="900" dirty="0"/>
                <a:t>时刻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6A8A7F5-B493-4715-AD6B-3A132F9C49D8}"/>
                </a:ext>
              </a:extLst>
            </p:cNvPr>
            <p:cNvSpPr txBox="1"/>
            <p:nvPr/>
          </p:nvSpPr>
          <p:spPr>
            <a:xfrm>
              <a:off x="7812737" y="556377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死叉到第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个底分型 之间的最低价记为 </a:t>
              </a:r>
              <a:r>
                <a:rPr lang="en-US" altLang="zh-CN" sz="1400" dirty="0"/>
                <a:t>L</a:t>
              </a:r>
              <a:r>
                <a:rPr lang="en-US" altLang="zh-CN" sz="800" dirty="0"/>
                <a:t>1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03722B8-9B45-49A9-A578-49166560548E}"/>
                </a:ext>
              </a:extLst>
            </p:cNvPr>
            <p:cNvSpPr txBox="1"/>
            <p:nvPr/>
          </p:nvSpPr>
          <p:spPr>
            <a:xfrm>
              <a:off x="7812736" y="731187"/>
              <a:ext cx="3558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死叉到第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个底分型 之间的</a:t>
              </a:r>
              <a:r>
                <a:rPr lang="zh-CN" altLang="en-US" sz="900" dirty="0">
                  <a:solidFill>
                    <a:srgbClr val="FF0000"/>
                  </a:solidFill>
                </a:rPr>
                <a:t>最低价 </a:t>
              </a:r>
              <a:r>
                <a:rPr lang="en-US" altLang="zh-CN" sz="1400" dirty="0">
                  <a:solidFill>
                    <a:srgbClr val="FF0000"/>
                  </a:solidFill>
                </a:rPr>
                <a:t>L</a:t>
              </a:r>
              <a:r>
                <a:rPr lang="en-US" altLang="zh-CN" sz="800" dirty="0">
                  <a:solidFill>
                    <a:srgbClr val="FF0000"/>
                  </a:solidFill>
                </a:rPr>
                <a:t>1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快线 记为 </a:t>
              </a:r>
              <a:r>
                <a:rPr lang="en-US" altLang="zh-CN" sz="1400" dirty="0"/>
                <a:t>D</a:t>
              </a:r>
              <a:r>
                <a:rPr lang="en-US" altLang="zh-CN" sz="800" dirty="0"/>
                <a:t>1</a:t>
              </a:r>
            </a:p>
            <a:p>
              <a:r>
                <a:rPr lang="en-US" altLang="zh-CN" sz="800" dirty="0"/>
                <a:t>                                                                 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柱子 记为 </a:t>
              </a:r>
              <a:r>
                <a:rPr lang="en-US" altLang="zh-CN" sz="1400" dirty="0"/>
                <a:t>M</a:t>
              </a:r>
              <a:r>
                <a:rPr lang="en-US" altLang="zh-CN" sz="800" dirty="0"/>
                <a:t>1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53" name="左大括号 52">
              <a:extLst>
                <a:ext uri="{FF2B5EF4-FFF2-40B4-BE49-F238E27FC236}">
                  <a16:creationId xmlns:a16="http://schemas.microsoft.com/office/drawing/2014/main" id="{21121455-8CA6-487A-B33A-EE274A4DB438}"/>
                </a:ext>
              </a:extLst>
            </p:cNvPr>
            <p:cNvSpPr/>
            <p:nvPr/>
          </p:nvSpPr>
          <p:spPr>
            <a:xfrm>
              <a:off x="7696200" y="517527"/>
              <a:ext cx="94127" cy="65293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DBBA928-A096-44A7-AECA-893EE60CEE89}"/>
                </a:ext>
              </a:extLst>
            </p:cNvPr>
            <p:cNvSpPr txBox="1"/>
            <p:nvPr/>
          </p:nvSpPr>
          <p:spPr>
            <a:xfrm>
              <a:off x="7790331" y="1246662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2</a:t>
              </a:r>
              <a:r>
                <a:rPr lang="zh-CN" altLang="en-US" sz="900" dirty="0"/>
                <a:t>个底分型 记为 </a:t>
              </a:r>
              <a:r>
                <a:rPr lang="en-US" altLang="zh-CN" sz="1400" dirty="0"/>
                <a:t>t</a:t>
              </a:r>
              <a:r>
                <a:rPr lang="en-US" altLang="zh-CN" sz="900" dirty="0"/>
                <a:t>2 </a:t>
              </a:r>
              <a:r>
                <a:rPr lang="zh-CN" altLang="en-US" sz="900" dirty="0"/>
                <a:t>时刻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E0CF5B8-A524-42E8-B51B-45943777E8EC}"/>
                </a:ext>
              </a:extLst>
            </p:cNvPr>
            <p:cNvSpPr txBox="1"/>
            <p:nvPr/>
          </p:nvSpPr>
          <p:spPr>
            <a:xfrm>
              <a:off x="7790328" y="1439400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个底分型到第</a:t>
              </a:r>
              <a:r>
                <a:rPr lang="en-US" altLang="zh-CN" sz="900" dirty="0"/>
                <a:t>2</a:t>
              </a:r>
              <a:r>
                <a:rPr lang="zh-CN" altLang="en-US" sz="900" dirty="0"/>
                <a:t>个底分型 之间的最低价记为 </a:t>
              </a:r>
              <a:r>
                <a:rPr lang="en-US" altLang="zh-CN" sz="1400" dirty="0"/>
                <a:t>L</a:t>
              </a:r>
              <a:r>
                <a:rPr lang="en-US" altLang="zh-CN" sz="800" dirty="0"/>
                <a:t>2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32EF954-34D1-440F-9FFA-B6C3D8A19CB7}"/>
                </a:ext>
              </a:extLst>
            </p:cNvPr>
            <p:cNvSpPr txBox="1"/>
            <p:nvPr/>
          </p:nvSpPr>
          <p:spPr>
            <a:xfrm>
              <a:off x="7794809" y="1614210"/>
              <a:ext cx="4011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个底分型到第</a:t>
              </a:r>
              <a:r>
                <a:rPr lang="en-US" altLang="zh-CN" sz="900" dirty="0"/>
                <a:t>2</a:t>
              </a:r>
              <a:r>
                <a:rPr lang="zh-CN" altLang="en-US" sz="900" dirty="0"/>
                <a:t>个底分型 之间的</a:t>
              </a:r>
              <a:r>
                <a:rPr lang="zh-CN" altLang="en-US" sz="900" dirty="0">
                  <a:solidFill>
                    <a:srgbClr val="FF0000"/>
                  </a:solidFill>
                </a:rPr>
                <a:t>最低价 </a:t>
              </a:r>
              <a:r>
                <a:rPr lang="en-US" altLang="zh-CN" sz="1400" dirty="0">
                  <a:solidFill>
                    <a:srgbClr val="FF0000"/>
                  </a:solidFill>
                </a:rPr>
                <a:t>L</a:t>
              </a:r>
              <a:r>
                <a:rPr lang="en-US" altLang="zh-CN" sz="800" dirty="0">
                  <a:solidFill>
                    <a:srgbClr val="FF0000"/>
                  </a:solidFill>
                </a:rPr>
                <a:t>2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快线 记为 </a:t>
              </a:r>
              <a:r>
                <a:rPr lang="en-US" altLang="zh-CN" sz="1400" dirty="0"/>
                <a:t>D</a:t>
              </a:r>
              <a:r>
                <a:rPr lang="en-US" altLang="zh-CN" sz="800" dirty="0"/>
                <a:t>2</a:t>
              </a:r>
            </a:p>
            <a:p>
              <a:r>
                <a:rPr lang="en-US" altLang="zh-CN" sz="800" dirty="0"/>
                <a:t>                                                                               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柱子 记为 </a:t>
              </a:r>
              <a:r>
                <a:rPr lang="en-US" altLang="zh-CN" sz="1400" dirty="0"/>
                <a:t>M</a:t>
              </a:r>
              <a:r>
                <a:rPr lang="en-US" altLang="zh-CN" sz="800" dirty="0"/>
                <a:t>2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57" name="左大括号 56">
              <a:extLst>
                <a:ext uri="{FF2B5EF4-FFF2-40B4-BE49-F238E27FC236}">
                  <a16:creationId xmlns:a16="http://schemas.microsoft.com/office/drawing/2014/main" id="{516CE8C5-28CA-4D67-93B8-72F01EABF5EE}"/>
                </a:ext>
              </a:extLst>
            </p:cNvPr>
            <p:cNvSpPr/>
            <p:nvPr/>
          </p:nvSpPr>
          <p:spPr>
            <a:xfrm>
              <a:off x="7673791" y="1400550"/>
              <a:ext cx="116534" cy="6693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B251B7D-B82B-4E51-99C4-B8A58A470E17}"/>
                </a:ext>
              </a:extLst>
            </p:cNvPr>
            <p:cNvSpPr txBox="1"/>
            <p:nvPr/>
          </p:nvSpPr>
          <p:spPr>
            <a:xfrm>
              <a:off x="7781369" y="2156583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3</a:t>
              </a:r>
              <a:r>
                <a:rPr lang="zh-CN" altLang="en-US" sz="900" dirty="0"/>
                <a:t>个底分型 记为 </a:t>
              </a:r>
              <a:r>
                <a:rPr lang="en-US" altLang="zh-CN" sz="1400" dirty="0"/>
                <a:t>t</a:t>
              </a:r>
              <a:r>
                <a:rPr lang="en-US" altLang="zh-CN" sz="900" dirty="0"/>
                <a:t>3 </a:t>
              </a:r>
              <a:r>
                <a:rPr lang="zh-CN" altLang="en-US" sz="900" dirty="0"/>
                <a:t>时刻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2E4BDCF-6F98-48AC-8223-AFD8C2A56824}"/>
                </a:ext>
              </a:extLst>
            </p:cNvPr>
            <p:cNvSpPr txBox="1"/>
            <p:nvPr/>
          </p:nvSpPr>
          <p:spPr>
            <a:xfrm>
              <a:off x="7781366" y="2349321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2</a:t>
              </a:r>
              <a:r>
                <a:rPr lang="zh-CN" altLang="en-US" sz="900" dirty="0"/>
                <a:t>个底分型到第</a:t>
              </a:r>
              <a:r>
                <a:rPr lang="en-US" altLang="zh-CN" sz="900" dirty="0"/>
                <a:t>3</a:t>
              </a:r>
              <a:r>
                <a:rPr lang="zh-CN" altLang="en-US" sz="900" dirty="0"/>
                <a:t>个底分型 之间的最低价记为 </a:t>
              </a:r>
              <a:r>
                <a:rPr lang="en-US" altLang="zh-CN" sz="1400" dirty="0"/>
                <a:t>L</a:t>
              </a:r>
              <a:r>
                <a:rPr lang="en-US" altLang="zh-CN" sz="800" dirty="0"/>
                <a:t>3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9836523-D411-4CA4-9040-D15E3C8DA817}"/>
                </a:ext>
              </a:extLst>
            </p:cNvPr>
            <p:cNvSpPr txBox="1"/>
            <p:nvPr/>
          </p:nvSpPr>
          <p:spPr>
            <a:xfrm>
              <a:off x="7785847" y="2524131"/>
              <a:ext cx="4011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2</a:t>
              </a:r>
              <a:r>
                <a:rPr lang="zh-CN" altLang="en-US" sz="900" dirty="0"/>
                <a:t>个底分型到第</a:t>
              </a:r>
              <a:r>
                <a:rPr lang="en-US" altLang="zh-CN" sz="900" dirty="0"/>
                <a:t>3</a:t>
              </a:r>
              <a:r>
                <a:rPr lang="zh-CN" altLang="en-US" sz="900" dirty="0"/>
                <a:t>个底分型 之间的</a:t>
              </a:r>
              <a:r>
                <a:rPr lang="zh-CN" altLang="en-US" sz="900" dirty="0">
                  <a:solidFill>
                    <a:srgbClr val="FF0000"/>
                  </a:solidFill>
                </a:rPr>
                <a:t>最低价 </a:t>
              </a:r>
              <a:r>
                <a:rPr lang="en-US" altLang="zh-CN" sz="1400" dirty="0">
                  <a:solidFill>
                    <a:srgbClr val="FF0000"/>
                  </a:solidFill>
                </a:rPr>
                <a:t>L</a:t>
              </a:r>
              <a:r>
                <a:rPr lang="en-US" altLang="zh-CN" sz="800" dirty="0">
                  <a:solidFill>
                    <a:srgbClr val="FF0000"/>
                  </a:solidFill>
                </a:rPr>
                <a:t>3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快线 记为 </a:t>
              </a:r>
              <a:r>
                <a:rPr lang="en-US" altLang="zh-CN" sz="1400" dirty="0"/>
                <a:t>D</a:t>
              </a:r>
              <a:r>
                <a:rPr lang="en-US" altLang="zh-CN" sz="800" dirty="0"/>
                <a:t>3</a:t>
              </a:r>
            </a:p>
            <a:p>
              <a:r>
                <a:rPr lang="en-US" altLang="zh-CN" sz="800" dirty="0"/>
                <a:t>                                                                               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柱子 记为 </a:t>
              </a:r>
              <a:r>
                <a:rPr lang="en-US" altLang="zh-CN" sz="1400" dirty="0"/>
                <a:t>M</a:t>
              </a:r>
              <a:r>
                <a:rPr lang="en-US" altLang="zh-CN" sz="800" dirty="0"/>
                <a:t>3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61" name="左大括号 60">
              <a:extLst>
                <a:ext uri="{FF2B5EF4-FFF2-40B4-BE49-F238E27FC236}">
                  <a16:creationId xmlns:a16="http://schemas.microsoft.com/office/drawing/2014/main" id="{D4A4365B-7A14-413E-81CB-928272167449}"/>
                </a:ext>
              </a:extLst>
            </p:cNvPr>
            <p:cNvSpPr/>
            <p:nvPr/>
          </p:nvSpPr>
          <p:spPr>
            <a:xfrm>
              <a:off x="7664829" y="2310471"/>
              <a:ext cx="116534" cy="6693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6285958-331D-4C3A-A8A7-9797C8C31FF5}"/>
                </a:ext>
              </a:extLst>
            </p:cNvPr>
            <p:cNvSpPr txBox="1"/>
            <p:nvPr/>
          </p:nvSpPr>
          <p:spPr>
            <a:xfrm>
              <a:off x="7772404" y="3012707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4</a:t>
              </a:r>
              <a:r>
                <a:rPr lang="zh-CN" altLang="en-US" sz="900" dirty="0"/>
                <a:t>个底分型 记为 </a:t>
              </a:r>
              <a:r>
                <a:rPr lang="en-US" altLang="zh-CN" sz="1400" dirty="0"/>
                <a:t>t</a:t>
              </a:r>
              <a:r>
                <a:rPr lang="en-US" altLang="zh-CN" sz="900" dirty="0"/>
                <a:t>4 </a:t>
              </a:r>
              <a:r>
                <a:rPr lang="zh-CN" altLang="en-US" sz="900" dirty="0"/>
                <a:t>时刻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11ADEE8-FC39-4122-B502-5AC4F51394C6}"/>
                </a:ext>
              </a:extLst>
            </p:cNvPr>
            <p:cNvSpPr txBox="1"/>
            <p:nvPr/>
          </p:nvSpPr>
          <p:spPr>
            <a:xfrm>
              <a:off x="7772401" y="3205445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3</a:t>
              </a:r>
              <a:r>
                <a:rPr lang="zh-CN" altLang="en-US" sz="900" dirty="0"/>
                <a:t>个底分型到第</a:t>
              </a:r>
              <a:r>
                <a:rPr lang="en-US" altLang="zh-CN" sz="900" dirty="0"/>
                <a:t>4</a:t>
              </a:r>
              <a:r>
                <a:rPr lang="zh-CN" altLang="en-US" sz="900" dirty="0"/>
                <a:t>个底分型 之间的最低价记为 </a:t>
              </a:r>
              <a:r>
                <a:rPr lang="en-US" altLang="zh-CN" sz="1400" dirty="0"/>
                <a:t>L</a:t>
              </a:r>
              <a:r>
                <a:rPr lang="en-US" altLang="zh-CN" sz="800" dirty="0"/>
                <a:t>4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991A390-FDF5-4C5B-BA1B-52232C0F7470}"/>
                </a:ext>
              </a:extLst>
            </p:cNvPr>
            <p:cNvSpPr txBox="1"/>
            <p:nvPr/>
          </p:nvSpPr>
          <p:spPr>
            <a:xfrm>
              <a:off x="7767918" y="3380255"/>
              <a:ext cx="4011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3</a:t>
              </a:r>
              <a:r>
                <a:rPr lang="zh-CN" altLang="en-US" sz="900" dirty="0"/>
                <a:t>个底分型到第</a:t>
              </a:r>
              <a:r>
                <a:rPr lang="en-US" altLang="zh-CN" sz="900" dirty="0"/>
                <a:t>4</a:t>
              </a:r>
              <a:r>
                <a:rPr lang="zh-CN" altLang="en-US" sz="900" dirty="0"/>
                <a:t>个底分型 之间的</a:t>
              </a:r>
              <a:r>
                <a:rPr lang="zh-CN" altLang="en-US" sz="900" dirty="0">
                  <a:solidFill>
                    <a:srgbClr val="FF0000"/>
                  </a:solidFill>
                </a:rPr>
                <a:t>最低价 </a:t>
              </a:r>
              <a:r>
                <a:rPr lang="en-US" altLang="zh-CN" sz="1400" dirty="0">
                  <a:solidFill>
                    <a:srgbClr val="FF0000"/>
                  </a:solidFill>
                </a:rPr>
                <a:t>L</a:t>
              </a:r>
              <a:r>
                <a:rPr lang="en-US" altLang="zh-CN" sz="800" dirty="0">
                  <a:solidFill>
                    <a:srgbClr val="FF0000"/>
                  </a:solidFill>
                </a:rPr>
                <a:t>4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快线 记为 </a:t>
              </a:r>
              <a:r>
                <a:rPr lang="en-US" altLang="zh-CN" sz="1400" dirty="0"/>
                <a:t>D</a:t>
              </a:r>
              <a:r>
                <a:rPr lang="en-US" altLang="zh-CN" sz="800" dirty="0"/>
                <a:t>4</a:t>
              </a:r>
            </a:p>
            <a:p>
              <a:r>
                <a:rPr lang="en-US" altLang="zh-CN" sz="800" dirty="0"/>
                <a:t>                                                                               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柱子 记为 </a:t>
              </a:r>
              <a:r>
                <a:rPr lang="en-US" altLang="zh-CN" sz="1400" dirty="0"/>
                <a:t>M</a:t>
              </a:r>
              <a:r>
                <a:rPr lang="en-US" altLang="zh-CN" sz="800" dirty="0"/>
                <a:t>4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65" name="左大括号 64">
              <a:extLst>
                <a:ext uri="{FF2B5EF4-FFF2-40B4-BE49-F238E27FC236}">
                  <a16:creationId xmlns:a16="http://schemas.microsoft.com/office/drawing/2014/main" id="{0D288DD9-2E52-4CF9-9511-2A76274EF522}"/>
                </a:ext>
              </a:extLst>
            </p:cNvPr>
            <p:cNvSpPr/>
            <p:nvPr/>
          </p:nvSpPr>
          <p:spPr>
            <a:xfrm>
              <a:off x="7655864" y="3166595"/>
              <a:ext cx="116534" cy="6693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ACCB150-2976-4F49-B956-BD4560601364}"/>
                </a:ext>
              </a:extLst>
            </p:cNvPr>
            <p:cNvSpPr txBox="1"/>
            <p:nvPr/>
          </p:nvSpPr>
          <p:spPr>
            <a:xfrm>
              <a:off x="41396" y="4278869"/>
              <a:ext cx="20564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因为：虽然</a:t>
              </a:r>
              <a:r>
                <a:rPr lang="en-US" altLang="zh-CN" sz="900" dirty="0"/>
                <a:t>L2&lt;L1</a:t>
              </a:r>
              <a:r>
                <a:rPr lang="zh-CN" altLang="en-US" sz="900" dirty="0"/>
                <a:t>，但同时：</a:t>
              </a:r>
              <a:endParaRPr lang="en-US" altLang="zh-CN" sz="900" dirty="0"/>
            </a:p>
            <a:p>
              <a:r>
                <a:rPr lang="en-US" altLang="zh-CN" sz="900" dirty="0"/>
                <a:t>           D2&lt;D1</a:t>
              </a:r>
              <a:r>
                <a:rPr lang="zh-CN" altLang="en-US" sz="900" dirty="0"/>
                <a:t>，且</a:t>
              </a:r>
              <a:r>
                <a:rPr lang="en-US" altLang="zh-CN" sz="900" dirty="0"/>
                <a:t>M2&lt;M1</a:t>
              </a:r>
              <a:endParaRPr lang="zh-CN" altLang="en-US" sz="900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C97B895-985D-4CE5-BE88-6CE6287D9E15}"/>
                </a:ext>
              </a:extLst>
            </p:cNvPr>
            <p:cNvCxnSpPr>
              <a:stCxn id="39" idx="3"/>
              <a:endCxn id="66" idx="3"/>
            </p:cNvCxnSpPr>
            <p:nvPr/>
          </p:nvCxnSpPr>
          <p:spPr>
            <a:xfrm flipH="1">
              <a:off x="2097860" y="4386267"/>
              <a:ext cx="1072632" cy="77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5E1AD7FB-7762-4B8C-BFB5-C8BB4C9B334E}"/>
                </a:ext>
              </a:extLst>
            </p:cNvPr>
            <p:cNvSpPr txBox="1"/>
            <p:nvPr/>
          </p:nvSpPr>
          <p:spPr>
            <a:xfrm>
              <a:off x="7172820" y="4624444"/>
              <a:ext cx="26300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因为：</a:t>
              </a:r>
              <a:r>
                <a:rPr lang="en-US" altLang="zh-CN" sz="900" dirty="0"/>
                <a:t>L3&lt;L2</a:t>
              </a:r>
              <a:r>
                <a:rPr lang="zh-CN" altLang="en-US" sz="900" dirty="0"/>
                <a:t>，且</a:t>
              </a:r>
              <a:r>
                <a:rPr lang="en-US" altLang="zh-CN" sz="900" dirty="0"/>
                <a:t>M3&gt;M2</a:t>
              </a:r>
              <a:r>
                <a:rPr lang="zh-CN" altLang="en-US" sz="900" dirty="0"/>
                <a:t>   </a:t>
              </a:r>
              <a:r>
                <a:rPr lang="en-US" altLang="zh-CN" sz="900" dirty="0">
                  <a:sym typeface="Wingdings" panose="05000000000000000000" pitchFamily="2" charset="2"/>
                </a:rPr>
                <a:t></a:t>
              </a:r>
              <a:r>
                <a:rPr lang="zh-CN" altLang="en-US" sz="900" dirty="0">
                  <a:sym typeface="Wingdings" panose="05000000000000000000" pitchFamily="2" charset="2"/>
                </a:rPr>
                <a:t>内部柱底背</a:t>
              </a:r>
              <a:endParaRPr lang="en-US" altLang="zh-CN" sz="900" dirty="0"/>
            </a:p>
            <a:p>
              <a:r>
                <a:rPr lang="zh-CN" altLang="en-US" sz="900" dirty="0"/>
                <a:t>虽然：</a:t>
              </a:r>
              <a:r>
                <a:rPr lang="en-US" altLang="zh-CN" sz="900" dirty="0"/>
                <a:t>L3&lt;L2</a:t>
              </a:r>
              <a:r>
                <a:rPr lang="zh-CN" altLang="en-US" sz="900" dirty="0"/>
                <a:t>，但 </a:t>
              </a:r>
              <a:r>
                <a:rPr lang="en-US" altLang="zh-CN" sz="900" dirty="0"/>
                <a:t>D3&lt;D2   </a:t>
              </a:r>
              <a:r>
                <a:rPr lang="en-US" altLang="zh-CN" sz="900" dirty="0">
                  <a:sym typeface="Wingdings" panose="05000000000000000000" pitchFamily="2" charset="2"/>
                </a:rPr>
                <a:t></a:t>
              </a:r>
              <a:r>
                <a:rPr lang="zh-CN" altLang="en-US" sz="900" dirty="0">
                  <a:sym typeface="Wingdings" panose="05000000000000000000" pitchFamily="2" charset="2"/>
                </a:rPr>
                <a:t>内部快线无底背</a:t>
              </a:r>
              <a:endParaRPr lang="zh-CN" altLang="en-US" sz="900" dirty="0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959ABD3E-3921-4AFE-B23A-799D2A81FA3E}"/>
                </a:ext>
              </a:extLst>
            </p:cNvPr>
            <p:cNvCxnSpPr>
              <a:cxnSpLocks/>
              <a:stCxn id="46" idx="3"/>
              <a:endCxn id="69" idx="1"/>
            </p:cNvCxnSpPr>
            <p:nvPr/>
          </p:nvCxnSpPr>
          <p:spPr>
            <a:xfrm flipV="1">
              <a:off x="5273404" y="4809110"/>
              <a:ext cx="1899416" cy="65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3901710-6F0D-472B-B969-2C0F83D72F12}"/>
                </a:ext>
              </a:extLst>
            </p:cNvPr>
            <p:cNvSpPr txBox="1"/>
            <p:nvPr/>
          </p:nvSpPr>
          <p:spPr>
            <a:xfrm>
              <a:off x="41396" y="5554172"/>
              <a:ext cx="20564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因为：虽然</a:t>
              </a:r>
              <a:r>
                <a:rPr lang="en-US" altLang="zh-CN" sz="900" dirty="0"/>
                <a:t>L3&lt;L1</a:t>
              </a:r>
              <a:r>
                <a:rPr lang="zh-CN" altLang="en-US" sz="900" dirty="0"/>
                <a:t>，但同时：</a:t>
              </a:r>
              <a:endParaRPr lang="en-US" altLang="zh-CN" sz="900" dirty="0"/>
            </a:p>
            <a:p>
              <a:r>
                <a:rPr lang="en-US" altLang="zh-CN" sz="900" dirty="0"/>
                <a:t>           D3&lt;D1</a:t>
              </a:r>
              <a:r>
                <a:rPr lang="zh-CN" altLang="en-US" sz="900" dirty="0"/>
                <a:t>，且</a:t>
              </a:r>
              <a:r>
                <a:rPr lang="en-US" altLang="zh-CN" sz="900" dirty="0"/>
                <a:t>M3&lt;M1</a:t>
              </a:r>
              <a:endParaRPr lang="zh-CN" altLang="en-US" sz="900" dirty="0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42C245D-D87E-476A-AF79-FA61F33B1BB0}"/>
                </a:ext>
              </a:extLst>
            </p:cNvPr>
            <p:cNvCxnSpPr>
              <a:cxnSpLocks/>
              <a:stCxn id="43" idx="3"/>
              <a:endCxn id="73" idx="3"/>
            </p:cNvCxnSpPr>
            <p:nvPr/>
          </p:nvCxnSpPr>
          <p:spPr>
            <a:xfrm flipH="1">
              <a:off x="2097860" y="5665980"/>
              <a:ext cx="1091278" cy="72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AD0BFCD-DBC1-4F8B-AF5D-4861D9162E16}"/>
                </a:ext>
              </a:extLst>
            </p:cNvPr>
            <p:cNvSpPr txBox="1"/>
            <p:nvPr/>
          </p:nvSpPr>
          <p:spPr>
            <a:xfrm>
              <a:off x="7325220" y="5834672"/>
              <a:ext cx="26300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因为：</a:t>
              </a:r>
              <a:r>
                <a:rPr lang="en-US" altLang="zh-CN" sz="900" dirty="0"/>
                <a:t>L4&lt;L3</a:t>
              </a:r>
              <a:r>
                <a:rPr lang="zh-CN" altLang="en-US" sz="900" dirty="0"/>
                <a:t>，且</a:t>
              </a:r>
              <a:r>
                <a:rPr lang="en-US" altLang="zh-CN" sz="900" dirty="0"/>
                <a:t>M4&gt;M3</a:t>
              </a:r>
              <a:r>
                <a:rPr lang="zh-CN" altLang="en-US" sz="900" dirty="0"/>
                <a:t>   </a:t>
              </a:r>
              <a:r>
                <a:rPr lang="en-US" altLang="zh-CN" sz="900" dirty="0">
                  <a:sym typeface="Wingdings" panose="05000000000000000000" pitchFamily="2" charset="2"/>
                </a:rPr>
                <a:t></a:t>
              </a:r>
              <a:r>
                <a:rPr lang="zh-CN" altLang="en-US" sz="900" dirty="0">
                  <a:sym typeface="Wingdings" panose="05000000000000000000" pitchFamily="2" charset="2"/>
                </a:rPr>
                <a:t>内部柱底背</a:t>
              </a:r>
              <a:endParaRPr lang="en-US" altLang="zh-CN" sz="900" dirty="0"/>
            </a:p>
            <a:p>
              <a:r>
                <a:rPr lang="zh-CN" altLang="en-US" sz="900" dirty="0"/>
                <a:t>虽然：</a:t>
              </a:r>
              <a:r>
                <a:rPr lang="en-US" altLang="zh-CN" sz="900" dirty="0"/>
                <a:t>L4&lt;L3</a:t>
              </a:r>
              <a:r>
                <a:rPr lang="zh-CN" altLang="en-US" sz="900" dirty="0"/>
                <a:t>，但 </a:t>
              </a:r>
              <a:r>
                <a:rPr lang="en-US" altLang="zh-CN" sz="900" dirty="0"/>
                <a:t>D4&lt;D3   </a:t>
              </a:r>
              <a:r>
                <a:rPr lang="en-US" altLang="zh-CN" sz="900" dirty="0">
                  <a:sym typeface="Wingdings" panose="05000000000000000000" pitchFamily="2" charset="2"/>
                </a:rPr>
                <a:t></a:t>
              </a:r>
              <a:r>
                <a:rPr lang="zh-CN" altLang="en-US" sz="900" dirty="0">
                  <a:sym typeface="Wingdings" panose="05000000000000000000" pitchFamily="2" charset="2"/>
                </a:rPr>
                <a:t>内部快线无底背</a:t>
              </a:r>
              <a:endParaRPr lang="zh-CN" altLang="en-US" sz="9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222CBEA-952C-4939-B025-BA5AE0BC78B8}"/>
                </a:ext>
              </a:extLst>
            </p:cNvPr>
            <p:cNvSpPr txBox="1"/>
            <p:nvPr/>
          </p:nvSpPr>
          <p:spPr>
            <a:xfrm>
              <a:off x="978208" y="6435675"/>
              <a:ext cx="26300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因为：</a:t>
              </a:r>
              <a:r>
                <a:rPr lang="en-US" altLang="zh-CN" sz="900" dirty="0"/>
                <a:t>L4&lt;L2</a:t>
              </a:r>
              <a:r>
                <a:rPr lang="zh-CN" altLang="en-US" sz="900" dirty="0"/>
                <a:t>，且</a:t>
              </a:r>
              <a:r>
                <a:rPr lang="en-US" altLang="zh-CN" sz="900" dirty="0"/>
                <a:t>M4&gt;M2</a:t>
              </a:r>
              <a:r>
                <a:rPr lang="zh-CN" altLang="en-US" sz="900" dirty="0"/>
                <a:t>   </a:t>
              </a:r>
              <a:r>
                <a:rPr lang="en-US" altLang="zh-CN" sz="900" dirty="0">
                  <a:sym typeface="Wingdings" panose="05000000000000000000" pitchFamily="2" charset="2"/>
                </a:rPr>
                <a:t></a:t>
              </a:r>
              <a:r>
                <a:rPr lang="zh-CN" altLang="en-US" sz="900" dirty="0">
                  <a:sym typeface="Wingdings" panose="05000000000000000000" pitchFamily="2" charset="2"/>
                </a:rPr>
                <a:t>内部柱底背</a:t>
              </a:r>
              <a:endParaRPr lang="en-US" altLang="zh-CN" sz="900" dirty="0"/>
            </a:p>
            <a:p>
              <a:r>
                <a:rPr lang="zh-CN" altLang="en-US" sz="900" dirty="0"/>
                <a:t>虽然：</a:t>
              </a:r>
              <a:r>
                <a:rPr lang="en-US" altLang="zh-CN" sz="900" dirty="0"/>
                <a:t>L4&lt;L2</a:t>
              </a:r>
              <a:r>
                <a:rPr lang="zh-CN" altLang="en-US" sz="900" dirty="0"/>
                <a:t>，但 </a:t>
              </a:r>
              <a:r>
                <a:rPr lang="en-US" altLang="zh-CN" sz="900" dirty="0"/>
                <a:t>D4&lt;D2   </a:t>
              </a:r>
              <a:r>
                <a:rPr lang="en-US" altLang="zh-CN" sz="900" dirty="0">
                  <a:sym typeface="Wingdings" panose="05000000000000000000" pitchFamily="2" charset="2"/>
                </a:rPr>
                <a:t></a:t>
              </a:r>
              <a:r>
                <a:rPr lang="zh-CN" altLang="en-US" sz="900" dirty="0">
                  <a:sym typeface="Wingdings" panose="05000000000000000000" pitchFamily="2" charset="2"/>
                </a:rPr>
                <a:t>内部快线无底背</a:t>
              </a:r>
              <a:endParaRPr lang="zh-CN" altLang="en-US" sz="900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88DF0D6-80D4-42DF-89C0-E1A77744705D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flipV="1">
              <a:off x="6366484" y="6019338"/>
              <a:ext cx="958736" cy="9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638C762-1530-417B-8950-AB69D3CE088C}"/>
                </a:ext>
              </a:extLst>
            </p:cNvPr>
            <p:cNvCxnSpPr>
              <a:cxnSpLocks/>
              <a:stCxn id="47" idx="3"/>
              <a:endCxn id="78" idx="3"/>
            </p:cNvCxnSpPr>
            <p:nvPr/>
          </p:nvCxnSpPr>
          <p:spPr>
            <a:xfrm flipH="1">
              <a:off x="3608294" y="6578673"/>
              <a:ext cx="656567" cy="4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F31B44A-7684-43B3-8EE3-766A0909EB52}"/>
                </a:ext>
              </a:extLst>
            </p:cNvPr>
            <p:cNvSpPr txBox="1"/>
            <p:nvPr/>
          </p:nvSpPr>
          <p:spPr>
            <a:xfrm>
              <a:off x="10634384" y="6004639"/>
              <a:ext cx="14119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4</a:t>
              </a:r>
              <a:r>
                <a:rPr lang="zh-CN" altLang="en-US" sz="900" dirty="0"/>
                <a:t>个底分型点：</a:t>
              </a:r>
              <a:endParaRPr lang="en-US" altLang="zh-CN" sz="900" dirty="0"/>
            </a:p>
            <a:p>
              <a:r>
                <a:rPr lang="zh-CN" altLang="en-US" sz="900" b="1" dirty="0">
                  <a:solidFill>
                    <a:srgbClr val="FF0000"/>
                  </a:solidFill>
                </a:rPr>
                <a:t>既</a:t>
              </a:r>
              <a:r>
                <a:rPr lang="zh-CN" altLang="en-US" sz="900" dirty="0"/>
                <a:t>出现内部柱底背，</a:t>
              </a:r>
              <a:endParaRPr lang="en-US" altLang="zh-CN" sz="900" dirty="0"/>
            </a:p>
            <a:p>
              <a:r>
                <a:rPr lang="zh-CN" altLang="en-US" sz="900" b="1" dirty="0">
                  <a:solidFill>
                    <a:srgbClr val="FF0000"/>
                  </a:solidFill>
                </a:rPr>
                <a:t>也</a:t>
              </a:r>
              <a:r>
                <a:rPr lang="zh-CN" altLang="en-US" sz="900" dirty="0"/>
                <a:t>出现内部隔山柱底背</a:t>
              </a:r>
            </a:p>
          </p:txBody>
        </p:sp>
        <p:sp>
          <p:nvSpPr>
            <p:cNvPr id="86" name="右大括号 85">
              <a:extLst>
                <a:ext uri="{FF2B5EF4-FFF2-40B4-BE49-F238E27FC236}">
                  <a16:creationId xmlns:a16="http://schemas.microsoft.com/office/drawing/2014/main" id="{B714E7F8-E521-4731-9E9C-6F00795D3346}"/>
                </a:ext>
              </a:extLst>
            </p:cNvPr>
            <p:cNvSpPr/>
            <p:nvPr/>
          </p:nvSpPr>
          <p:spPr>
            <a:xfrm>
              <a:off x="10529046" y="6013234"/>
              <a:ext cx="147918" cy="758663"/>
            </a:xfrm>
            <a:prstGeom prst="righ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45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12149F-4973-4E1D-A61A-E5016E6A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0" y="94698"/>
            <a:ext cx="6999317" cy="404117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96669-52E3-4C76-8909-C431A914429E}"/>
              </a:ext>
            </a:extLst>
          </p:cNvPr>
          <p:cNvCxnSpPr>
            <a:cxnSpLocks/>
          </p:cNvCxnSpPr>
          <p:nvPr/>
        </p:nvCxnSpPr>
        <p:spPr>
          <a:xfrm flipV="1">
            <a:off x="4168668" y="1538528"/>
            <a:ext cx="0" cy="213251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5E21407-95BD-4CA1-B0E3-3E5C31030889}"/>
              </a:ext>
            </a:extLst>
          </p:cNvPr>
          <p:cNvCxnSpPr>
            <a:cxnSpLocks/>
          </p:cNvCxnSpPr>
          <p:nvPr/>
        </p:nvCxnSpPr>
        <p:spPr>
          <a:xfrm flipV="1">
            <a:off x="3191515" y="1409080"/>
            <a:ext cx="0" cy="223059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0044658-0874-4622-86BB-E4184F7C72C1}"/>
              </a:ext>
            </a:extLst>
          </p:cNvPr>
          <p:cNvCxnSpPr>
            <a:cxnSpLocks/>
          </p:cNvCxnSpPr>
          <p:nvPr/>
        </p:nvCxnSpPr>
        <p:spPr>
          <a:xfrm flipV="1">
            <a:off x="5316150" y="2115283"/>
            <a:ext cx="0" cy="1524388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EAC880-5793-4573-8AEB-4DCC635D15C7}"/>
              </a:ext>
            </a:extLst>
          </p:cNvPr>
          <p:cNvCxnSpPr>
            <a:cxnSpLocks/>
          </p:cNvCxnSpPr>
          <p:nvPr/>
        </p:nvCxnSpPr>
        <p:spPr>
          <a:xfrm flipV="1">
            <a:off x="6329162" y="2210881"/>
            <a:ext cx="0" cy="142879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1ECA1D4-832E-4A44-A57E-985686D73450}"/>
              </a:ext>
            </a:extLst>
          </p:cNvPr>
          <p:cNvSpPr txBox="1"/>
          <p:nvPr/>
        </p:nvSpPr>
        <p:spPr>
          <a:xfrm>
            <a:off x="3052479" y="3720371"/>
            <a:ext cx="793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900" dirty="0">
                <a:solidFill>
                  <a:srgbClr val="FF0000"/>
                </a:solidFill>
              </a:rPr>
              <a:t>：第</a:t>
            </a:r>
            <a:r>
              <a:rPr lang="en-US" altLang="zh-CN" sz="900" dirty="0">
                <a:solidFill>
                  <a:srgbClr val="FF0000"/>
                </a:solidFill>
              </a:rPr>
              <a:t>1</a:t>
            </a:r>
            <a:r>
              <a:rPr lang="zh-CN" altLang="en-US" sz="900" dirty="0">
                <a:solidFill>
                  <a:srgbClr val="FF0000"/>
                </a:solidFill>
              </a:rPr>
              <a:t>个底分型点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B8BDD5-8BDC-4DCE-95C4-3270F7147E3F}"/>
              </a:ext>
            </a:extLst>
          </p:cNvPr>
          <p:cNvSpPr txBox="1"/>
          <p:nvPr/>
        </p:nvSpPr>
        <p:spPr>
          <a:xfrm>
            <a:off x="4045198" y="3796571"/>
            <a:ext cx="793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900" dirty="0">
                <a:solidFill>
                  <a:srgbClr val="FF0000"/>
                </a:solidFill>
              </a:rPr>
              <a:t>：第</a:t>
            </a:r>
            <a:r>
              <a:rPr lang="en-US" altLang="zh-CN" sz="900" dirty="0">
                <a:solidFill>
                  <a:srgbClr val="FF0000"/>
                </a:solidFill>
              </a:rPr>
              <a:t>2</a:t>
            </a:r>
            <a:r>
              <a:rPr lang="zh-CN" altLang="en-US" sz="900" dirty="0">
                <a:solidFill>
                  <a:srgbClr val="FF0000"/>
                </a:solidFill>
              </a:rPr>
              <a:t>个底分型点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1337E3-42F0-4AC7-B62B-C5580BCC7241}"/>
              </a:ext>
            </a:extLst>
          </p:cNvPr>
          <p:cNvSpPr txBox="1"/>
          <p:nvPr/>
        </p:nvSpPr>
        <p:spPr>
          <a:xfrm>
            <a:off x="5197163" y="3771038"/>
            <a:ext cx="793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900" dirty="0">
                <a:solidFill>
                  <a:srgbClr val="FF0000"/>
                </a:solidFill>
              </a:rPr>
              <a:t>：第</a:t>
            </a:r>
            <a:r>
              <a:rPr lang="en-US" altLang="zh-CN" sz="900" dirty="0">
                <a:solidFill>
                  <a:srgbClr val="FF0000"/>
                </a:solidFill>
              </a:rPr>
              <a:t>3</a:t>
            </a:r>
            <a:r>
              <a:rPr lang="zh-CN" altLang="en-US" sz="900" dirty="0">
                <a:solidFill>
                  <a:srgbClr val="FF0000"/>
                </a:solidFill>
              </a:rPr>
              <a:t>个底分型点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D69988-C798-410A-AD85-D8890DE665E5}"/>
              </a:ext>
            </a:extLst>
          </p:cNvPr>
          <p:cNvSpPr txBox="1"/>
          <p:nvPr/>
        </p:nvSpPr>
        <p:spPr>
          <a:xfrm>
            <a:off x="6189882" y="3796571"/>
            <a:ext cx="793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900" dirty="0">
                <a:solidFill>
                  <a:srgbClr val="FF0000"/>
                </a:solidFill>
              </a:rPr>
              <a:t>：第</a:t>
            </a:r>
            <a:r>
              <a:rPr lang="en-US" altLang="zh-CN" sz="900" dirty="0">
                <a:solidFill>
                  <a:srgbClr val="FF0000"/>
                </a:solidFill>
              </a:rPr>
              <a:t>4</a:t>
            </a:r>
            <a:r>
              <a:rPr lang="zh-CN" altLang="en-US" sz="900" dirty="0">
                <a:solidFill>
                  <a:srgbClr val="FF0000"/>
                </a:solidFill>
              </a:rPr>
              <a:t>个底分型点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20CE7F-41D7-43F1-9E0D-258C834859D8}"/>
              </a:ext>
            </a:extLst>
          </p:cNvPr>
          <p:cNvSpPr txBox="1"/>
          <p:nvPr/>
        </p:nvSpPr>
        <p:spPr>
          <a:xfrm>
            <a:off x="2456448" y="3628037"/>
            <a:ext cx="441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0</a:t>
            </a:r>
            <a:r>
              <a:rPr lang="zh-CN" altLang="en-US" sz="900" dirty="0">
                <a:solidFill>
                  <a:srgbClr val="FF0000"/>
                </a:solidFill>
              </a:rPr>
              <a:t>：内部底背驰之判断始于死叉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06C29D-3249-4D47-B56A-7EA28FF2B5BF}"/>
              </a:ext>
            </a:extLst>
          </p:cNvPr>
          <p:cNvSpPr txBox="1"/>
          <p:nvPr/>
        </p:nvSpPr>
        <p:spPr>
          <a:xfrm>
            <a:off x="2850773" y="1327211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L1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6D7947-6AC6-4A6D-ADF7-D3DBEBA3D571}"/>
              </a:ext>
            </a:extLst>
          </p:cNvPr>
          <p:cNvSpPr txBox="1"/>
          <p:nvPr/>
        </p:nvSpPr>
        <p:spPr>
          <a:xfrm>
            <a:off x="3836891" y="1866393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L2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905D8C-9EB6-468E-AEF5-25B666EAF947}"/>
              </a:ext>
            </a:extLst>
          </p:cNvPr>
          <p:cNvSpPr txBox="1"/>
          <p:nvPr/>
        </p:nvSpPr>
        <p:spPr>
          <a:xfrm>
            <a:off x="4849902" y="2155043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L3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A13E2F-1572-4C53-91C8-1E5E05923945}"/>
              </a:ext>
            </a:extLst>
          </p:cNvPr>
          <p:cNvSpPr txBox="1"/>
          <p:nvPr/>
        </p:nvSpPr>
        <p:spPr>
          <a:xfrm>
            <a:off x="5970573" y="2337416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L4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5B3F7-E077-43B9-85DE-194D26FC177A}"/>
              </a:ext>
            </a:extLst>
          </p:cNvPr>
          <p:cNvSpPr txBox="1"/>
          <p:nvPr/>
        </p:nvSpPr>
        <p:spPr>
          <a:xfrm>
            <a:off x="2909128" y="3000869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1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E6B41B-27BA-4A10-BC41-19F1CB665F24}"/>
              </a:ext>
            </a:extLst>
          </p:cNvPr>
          <p:cNvSpPr txBox="1"/>
          <p:nvPr/>
        </p:nvSpPr>
        <p:spPr>
          <a:xfrm>
            <a:off x="3814645" y="3195944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2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3B7D666-6EE4-4E64-B18F-62F4D32E84D9}"/>
              </a:ext>
            </a:extLst>
          </p:cNvPr>
          <p:cNvSpPr txBox="1"/>
          <p:nvPr/>
        </p:nvSpPr>
        <p:spPr>
          <a:xfrm>
            <a:off x="4849902" y="3231701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3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A661E6-2301-4A6C-B908-5E86D209046A}"/>
              </a:ext>
            </a:extLst>
          </p:cNvPr>
          <p:cNvSpPr txBox="1"/>
          <p:nvPr/>
        </p:nvSpPr>
        <p:spPr>
          <a:xfrm>
            <a:off x="5976602" y="3169966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4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75B4E23-34C7-4C84-AB47-B3BAF4FD8E1C}"/>
              </a:ext>
            </a:extLst>
          </p:cNvPr>
          <p:cNvCxnSpPr>
            <a:cxnSpLocks/>
          </p:cNvCxnSpPr>
          <p:nvPr/>
        </p:nvCxnSpPr>
        <p:spPr>
          <a:xfrm>
            <a:off x="3035816" y="1409080"/>
            <a:ext cx="21230" cy="2230591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E042A8-7BF0-4C22-B4AC-30F2A2B6BDFE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4009586" y="1976777"/>
            <a:ext cx="23045" cy="168083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FCF6A2-F4C5-437C-B0D7-DEE411814502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5018831" y="2276513"/>
            <a:ext cx="26012" cy="1416853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D4196B4-7C6C-42D9-BB10-43996156EF61}"/>
              </a:ext>
            </a:extLst>
          </p:cNvPr>
          <p:cNvCxnSpPr>
            <a:cxnSpLocks/>
          </p:cNvCxnSpPr>
          <p:nvPr/>
        </p:nvCxnSpPr>
        <p:spPr>
          <a:xfrm>
            <a:off x="6168517" y="2461539"/>
            <a:ext cx="3026" cy="117813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566351A-24AA-4585-96AB-3308E1EAB9E4}"/>
              </a:ext>
            </a:extLst>
          </p:cNvPr>
          <p:cNvSpPr txBox="1"/>
          <p:nvPr/>
        </p:nvSpPr>
        <p:spPr>
          <a:xfrm>
            <a:off x="7812740" y="94698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内部底背驰的判断的起始时间点：死叉；记为 </a:t>
            </a:r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时刻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C641D9-ADDC-45A9-90FB-9E0ADDF9C76E}"/>
              </a:ext>
            </a:extLst>
          </p:cNvPr>
          <p:cNvSpPr txBox="1"/>
          <p:nvPr/>
        </p:nvSpPr>
        <p:spPr>
          <a:xfrm>
            <a:off x="7812740" y="363639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1 </a:t>
            </a:r>
            <a:r>
              <a:rPr lang="zh-CN" altLang="en-US" sz="900" dirty="0"/>
              <a:t>时刻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6A8A7F5-B493-4715-AD6B-3A132F9C49D8}"/>
              </a:ext>
            </a:extLst>
          </p:cNvPr>
          <p:cNvSpPr txBox="1"/>
          <p:nvPr/>
        </p:nvSpPr>
        <p:spPr>
          <a:xfrm>
            <a:off x="7812737" y="556377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死叉到第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 之间的最低价记为 </a:t>
            </a:r>
            <a:r>
              <a:rPr lang="en-US" altLang="zh-CN" sz="1400" dirty="0"/>
              <a:t>L</a:t>
            </a:r>
            <a:r>
              <a:rPr lang="en-US" altLang="zh-CN" sz="800" dirty="0"/>
              <a:t>1</a:t>
            </a:r>
            <a:r>
              <a:rPr lang="zh-CN" altLang="en-US" sz="900" dirty="0"/>
              <a:t>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03722B8-9B45-49A9-A578-49166560548E}"/>
              </a:ext>
            </a:extLst>
          </p:cNvPr>
          <p:cNvSpPr txBox="1"/>
          <p:nvPr/>
        </p:nvSpPr>
        <p:spPr>
          <a:xfrm>
            <a:off x="7812736" y="731187"/>
            <a:ext cx="355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死叉到第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最低价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800" dirty="0">
                <a:solidFill>
                  <a:srgbClr val="FF0000"/>
                </a:solidFill>
              </a:rPr>
              <a:t>1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1</a:t>
            </a:r>
          </a:p>
          <a:p>
            <a:r>
              <a:rPr lang="en-US" altLang="zh-CN" sz="800" dirty="0"/>
              <a:t>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1</a:t>
            </a:r>
            <a:r>
              <a:rPr lang="zh-CN" altLang="en-US" sz="900" dirty="0"/>
              <a:t> </a:t>
            </a: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21121455-8CA6-487A-B33A-EE274A4DB438}"/>
              </a:ext>
            </a:extLst>
          </p:cNvPr>
          <p:cNvSpPr/>
          <p:nvPr/>
        </p:nvSpPr>
        <p:spPr>
          <a:xfrm>
            <a:off x="7696200" y="517527"/>
            <a:ext cx="94127" cy="6529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DBBA928-A096-44A7-AECA-893EE60CEE89}"/>
              </a:ext>
            </a:extLst>
          </p:cNvPr>
          <p:cNvSpPr txBox="1"/>
          <p:nvPr/>
        </p:nvSpPr>
        <p:spPr>
          <a:xfrm>
            <a:off x="7790331" y="1246662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2 </a:t>
            </a:r>
            <a:r>
              <a:rPr lang="zh-CN" altLang="en-US" sz="900" dirty="0"/>
              <a:t>时刻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E0CF5B8-A524-42E8-B51B-45943777E8EC}"/>
              </a:ext>
            </a:extLst>
          </p:cNvPr>
          <p:cNvSpPr txBox="1"/>
          <p:nvPr/>
        </p:nvSpPr>
        <p:spPr>
          <a:xfrm>
            <a:off x="7790328" y="1439400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 之间的最低价记为 </a:t>
            </a:r>
            <a:r>
              <a:rPr lang="en-US" altLang="zh-CN" sz="1400" dirty="0"/>
              <a:t>L</a:t>
            </a:r>
            <a:r>
              <a:rPr lang="en-US" altLang="zh-CN" sz="800" dirty="0"/>
              <a:t>2</a:t>
            </a:r>
            <a:r>
              <a:rPr lang="zh-CN" altLang="en-US" sz="900" dirty="0"/>
              <a:t>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32EF954-34D1-440F-9FFA-B6C3D8A19CB7}"/>
              </a:ext>
            </a:extLst>
          </p:cNvPr>
          <p:cNvSpPr txBox="1"/>
          <p:nvPr/>
        </p:nvSpPr>
        <p:spPr>
          <a:xfrm>
            <a:off x="7794809" y="1614210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最低价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800" dirty="0">
                <a:solidFill>
                  <a:srgbClr val="FF0000"/>
                </a:solidFill>
              </a:rPr>
              <a:t>2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2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2</a:t>
            </a:r>
            <a:r>
              <a:rPr lang="zh-CN" altLang="en-US" sz="900" dirty="0"/>
              <a:t> </a:t>
            </a: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516CE8C5-28CA-4D67-93B8-72F01EABF5EE}"/>
              </a:ext>
            </a:extLst>
          </p:cNvPr>
          <p:cNvSpPr/>
          <p:nvPr/>
        </p:nvSpPr>
        <p:spPr>
          <a:xfrm>
            <a:off x="7673791" y="1400550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251B7D-B82B-4E51-99C4-B8A58A470E17}"/>
              </a:ext>
            </a:extLst>
          </p:cNvPr>
          <p:cNvSpPr txBox="1"/>
          <p:nvPr/>
        </p:nvSpPr>
        <p:spPr>
          <a:xfrm>
            <a:off x="7781369" y="2156583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个底分型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3 </a:t>
            </a:r>
            <a:r>
              <a:rPr lang="zh-CN" altLang="en-US" sz="900" dirty="0"/>
              <a:t>时刻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2E4BDCF-6F98-48AC-8223-AFD8C2A56824}"/>
              </a:ext>
            </a:extLst>
          </p:cNvPr>
          <p:cNvSpPr txBox="1"/>
          <p:nvPr/>
        </p:nvSpPr>
        <p:spPr>
          <a:xfrm>
            <a:off x="7781366" y="2349321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3</a:t>
            </a:r>
            <a:r>
              <a:rPr lang="zh-CN" altLang="en-US" sz="900" dirty="0"/>
              <a:t>个底分型 之间的最低价记为 </a:t>
            </a:r>
            <a:r>
              <a:rPr lang="en-US" altLang="zh-CN" sz="1400" dirty="0"/>
              <a:t>L</a:t>
            </a:r>
            <a:r>
              <a:rPr lang="en-US" altLang="zh-CN" sz="800" dirty="0"/>
              <a:t>3</a:t>
            </a:r>
            <a:r>
              <a:rPr lang="zh-CN" altLang="en-US" sz="900" dirty="0"/>
              <a:t> 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9836523-D411-4CA4-9040-D15E3C8DA817}"/>
              </a:ext>
            </a:extLst>
          </p:cNvPr>
          <p:cNvSpPr txBox="1"/>
          <p:nvPr/>
        </p:nvSpPr>
        <p:spPr>
          <a:xfrm>
            <a:off x="7785847" y="2524131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3</a:t>
            </a:r>
            <a:r>
              <a:rPr lang="zh-CN" altLang="en-US" sz="900" dirty="0"/>
              <a:t>个底分型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最低价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800" dirty="0">
                <a:solidFill>
                  <a:srgbClr val="FF0000"/>
                </a:solidFill>
              </a:rPr>
              <a:t>3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3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3</a:t>
            </a:r>
            <a:r>
              <a:rPr lang="zh-CN" altLang="en-US" sz="900" dirty="0"/>
              <a:t> 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D4A4365B-7A14-413E-81CB-928272167449}"/>
              </a:ext>
            </a:extLst>
          </p:cNvPr>
          <p:cNvSpPr/>
          <p:nvPr/>
        </p:nvSpPr>
        <p:spPr>
          <a:xfrm>
            <a:off x="7664829" y="2310471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6285958-331D-4C3A-A8A7-9797C8C31FF5}"/>
              </a:ext>
            </a:extLst>
          </p:cNvPr>
          <p:cNvSpPr txBox="1"/>
          <p:nvPr/>
        </p:nvSpPr>
        <p:spPr>
          <a:xfrm>
            <a:off x="7772404" y="3012707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4</a:t>
            </a:r>
            <a:r>
              <a:rPr lang="zh-CN" altLang="en-US" sz="900" dirty="0"/>
              <a:t>个底分型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4 </a:t>
            </a:r>
            <a:r>
              <a:rPr lang="zh-CN" altLang="en-US" sz="900" dirty="0"/>
              <a:t>时刻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11ADEE8-FC39-4122-B502-5AC4F51394C6}"/>
              </a:ext>
            </a:extLst>
          </p:cNvPr>
          <p:cNvSpPr txBox="1"/>
          <p:nvPr/>
        </p:nvSpPr>
        <p:spPr>
          <a:xfrm>
            <a:off x="7772401" y="3205445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4</a:t>
            </a:r>
            <a:r>
              <a:rPr lang="zh-CN" altLang="en-US" sz="900" dirty="0"/>
              <a:t>个底分型 之间的最低价记为 </a:t>
            </a:r>
            <a:r>
              <a:rPr lang="en-US" altLang="zh-CN" sz="1400" dirty="0"/>
              <a:t>L</a:t>
            </a:r>
            <a:r>
              <a:rPr lang="en-US" altLang="zh-CN" sz="800" dirty="0"/>
              <a:t>4</a:t>
            </a:r>
            <a:r>
              <a:rPr lang="zh-CN" altLang="en-US" sz="900" dirty="0"/>
              <a:t> 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991A390-FDF5-4C5B-BA1B-52232C0F7470}"/>
              </a:ext>
            </a:extLst>
          </p:cNvPr>
          <p:cNvSpPr txBox="1"/>
          <p:nvPr/>
        </p:nvSpPr>
        <p:spPr>
          <a:xfrm>
            <a:off x="7767918" y="3380255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4</a:t>
            </a:r>
            <a:r>
              <a:rPr lang="zh-CN" altLang="en-US" sz="900" dirty="0"/>
              <a:t>个底分型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最低价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800" dirty="0">
                <a:solidFill>
                  <a:srgbClr val="FF0000"/>
                </a:solidFill>
              </a:rPr>
              <a:t>4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4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4</a:t>
            </a:r>
            <a:r>
              <a:rPr lang="zh-CN" altLang="en-US" sz="900" dirty="0"/>
              <a:t> </a:t>
            </a:r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0D288DD9-2E52-4CF9-9511-2A76274EF522}"/>
              </a:ext>
            </a:extLst>
          </p:cNvPr>
          <p:cNvSpPr/>
          <p:nvPr/>
        </p:nvSpPr>
        <p:spPr>
          <a:xfrm>
            <a:off x="7655864" y="3166595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A83CD3A-EA10-412D-88C5-2A7022164DEC}"/>
              </a:ext>
            </a:extLst>
          </p:cNvPr>
          <p:cNvSpPr txBox="1"/>
          <p:nvPr/>
        </p:nvSpPr>
        <p:spPr>
          <a:xfrm>
            <a:off x="579282" y="4828366"/>
            <a:ext cx="145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内部底背驰</a:t>
            </a:r>
            <a:r>
              <a:rPr lang="zh-CN" altLang="en-US" sz="900" dirty="0"/>
              <a:t>的判断方法：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A3C2473-8D7D-4C32-A5A9-E546E32EC246}"/>
              </a:ext>
            </a:extLst>
          </p:cNvPr>
          <p:cNvSpPr txBox="1"/>
          <p:nvPr/>
        </p:nvSpPr>
        <p:spPr>
          <a:xfrm>
            <a:off x="2180460" y="4828366"/>
            <a:ext cx="93659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从</a:t>
            </a:r>
            <a:r>
              <a:rPr lang="en-US" altLang="zh-CN" sz="900" dirty="0"/>
              <a:t>MACD</a:t>
            </a:r>
            <a:r>
              <a:rPr lang="zh-CN" altLang="en-US" sz="900" dirty="0"/>
              <a:t>死叉点开始：</a:t>
            </a:r>
            <a:endParaRPr lang="en-US" altLang="zh-CN" sz="900" dirty="0"/>
          </a:p>
          <a:p>
            <a:r>
              <a:rPr lang="en-US" altLang="zh-CN" sz="900" dirty="0"/>
              <a:t>【1】</a:t>
            </a:r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个底分型不做内部背驰的判断；    只要还没出现金叉，则从第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个底分型开始，分别与前一个底分型去做比较，判断是否出现内部底背离</a:t>
            </a:r>
            <a:endParaRPr lang="en-US" altLang="zh-CN" sz="900" dirty="0"/>
          </a:p>
          <a:p>
            <a:r>
              <a:rPr lang="en-US" altLang="zh-CN" sz="900" dirty="0"/>
              <a:t>【2】</a:t>
            </a:r>
            <a:r>
              <a:rPr lang="zh-CN" altLang="en-US" sz="900" dirty="0"/>
              <a:t>假设出现第 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个底分型的时间点是</a:t>
            </a:r>
            <a:r>
              <a:rPr lang="en-US" altLang="zh-CN" sz="1400" b="1" dirty="0"/>
              <a:t>t</a:t>
            </a:r>
            <a:r>
              <a:rPr lang="en-US" altLang="zh-CN" sz="900" dirty="0"/>
              <a:t>1</a:t>
            </a:r>
            <a:r>
              <a:rPr lang="zh-CN" altLang="en-US" sz="900" dirty="0"/>
              <a:t>，死叉点到</a:t>
            </a:r>
            <a:r>
              <a:rPr lang="en-US" altLang="zh-CN" sz="1400" b="1" dirty="0"/>
              <a:t>t</a:t>
            </a:r>
            <a:r>
              <a:rPr lang="en-US" altLang="zh-CN" sz="900" dirty="0"/>
              <a:t>1</a:t>
            </a:r>
            <a:r>
              <a:rPr lang="zh-CN" altLang="en-US" sz="900" dirty="0"/>
              <a:t>之间的最低价为</a:t>
            </a:r>
            <a:r>
              <a:rPr lang="en-US" altLang="zh-CN" sz="1400" b="1" dirty="0"/>
              <a:t>L</a:t>
            </a:r>
            <a:r>
              <a:rPr lang="en-US" altLang="zh-CN" sz="900" dirty="0"/>
              <a:t>1</a:t>
            </a:r>
            <a:r>
              <a:rPr lang="zh-CN" altLang="en-US" sz="900" dirty="0"/>
              <a:t>，</a:t>
            </a:r>
            <a:r>
              <a:rPr lang="en-US" altLang="zh-CN" sz="900" dirty="0"/>
              <a:t>L1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1</a:t>
            </a:r>
            <a:r>
              <a:rPr lang="zh-CN" altLang="en-US" sz="900" dirty="0"/>
              <a:t>，</a:t>
            </a:r>
            <a:r>
              <a:rPr lang="en-US" altLang="zh-CN" sz="900" dirty="0"/>
              <a:t> L1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1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       </a:t>
            </a:r>
            <a:r>
              <a:rPr lang="zh-CN" altLang="en-US" sz="900" dirty="0"/>
              <a:t>出现第 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个底分型的时间点是</a:t>
            </a:r>
            <a:r>
              <a:rPr lang="en-US" altLang="zh-CN" sz="1400" b="1" dirty="0"/>
              <a:t>t</a:t>
            </a:r>
            <a:r>
              <a:rPr lang="en-US" altLang="zh-CN" sz="900" dirty="0"/>
              <a:t>2</a:t>
            </a:r>
            <a:r>
              <a:rPr lang="zh-CN" altLang="en-US" sz="900" dirty="0"/>
              <a:t>，</a:t>
            </a:r>
            <a:r>
              <a:rPr lang="en-US" altLang="zh-CN" sz="900" b="1" dirty="0"/>
              <a:t> </a:t>
            </a:r>
            <a:r>
              <a:rPr lang="en-US" altLang="zh-CN" sz="1400" b="1" dirty="0"/>
              <a:t>t</a:t>
            </a:r>
            <a:r>
              <a:rPr lang="en-US" altLang="zh-CN" sz="800" dirty="0"/>
              <a:t>1</a:t>
            </a:r>
            <a:r>
              <a:rPr lang="zh-CN" altLang="en-US" sz="900" dirty="0"/>
              <a:t>到</a:t>
            </a:r>
            <a:r>
              <a:rPr lang="en-US" altLang="zh-CN" sz="1400" b="1" dirty="0"/>
              <a:t>t</a:t>
            </a:r>
            <a:r>
              <a:rPr lang="en-US" altLang="zh-CN" sz="900" dirty="0"/>
              <a:t>2</a:t>
            </a:r>
            <a:r>
              <a:rPr lang="zh-CN" altLang="en-US" sz="900" dirty="0"/>
              <a:t>之间的最低价为</a:t>
            </a:r>
            <a:r>
              <a:rPr lang="en-US" altLang="zh-CN" sz="1400" b="1" dirty="0"/>
              <a:t>L</a:t>
            </a:r>
            <a:r>
              <a:rPr lang="en-US" altLang="zh-CN" sz="900" dirty="0"/>
              <a:t>2</a:t>
            </a:r>
            <a:r>
              <a:rPr lang="zh-CN" altLang="en-US" sz="900" dirty="0"/>
              <a:t>，</a:t>
            </a:r>
            <a:r>
              <a:rPr lang="en-US" altLang="zh-CN" sz="900" dirty="0"/>
              <a:t>L2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2</a:t>
            </a:r>
            <a:r>
              <a:rPr lang="zh-CN" altLang="en-US" sz="900" dirty="0"/>
              <a:t>，</a:t>
            </a:r>
            <a:r>
              <a:rPr lang="en-US" altLang="zh-CN" sz="900" dirty="0"/>
              <a:t> L2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2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L2&lt;=L1 AND D2&gt;D1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L2&lt;L1 AND D2&gt;=D1</a:t>
            </a:r>
            <a:r>
              <a:rPr lang="zh-CN" altLang="en-US" sz="900" dirty="0"/>
              <a:t>），则称：第</a:t>
            </a:r>
            <a:r>
              <a:rPr lang="en-US" altLang="zh-CN" sz="900" dirty="0"/>
              <a:t>2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底分型相对于第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个底分型产生 </a:t>
            </a:r>
            <a:r>
              <a:rPr lang="zh-CN" altLang="en-US" sz="1400" b="1" dirty="0"/>
              <a:t>快线内部底背驰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L2&lt;=L1 AND M2&gt;M1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L2&lt;L1 AND M2&gt;=M1</a:t>
            </a:r>
            <a:r>
              <a:rPr lang="zh-CN" altLang="en-US" sz="900" dirty="0"/>
              <a:t>），则称：第</a:t>
            </a:r>
            <a:r>
              <a:rPr lang="en-US" altLang="zh-CN" sz="900" dirty="0"/>
              <a:t>2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底分型相对于第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个底分型产生 </a:t>
            </a:r>
            <a:r>
              <a:rPr lang="en-US" altLang="zh-CN" sz="1400" b="1" dirty="0"/>
              <a:t>MACD</a:t>
            </a:r>
            <a:r>
              <a:rPr lang="zh-CN" altLang="en-US" sz="1400" b="1" dirty="0"/>
              <a:t>柱内部底背驰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【3】</a:t>
            </a:r>
            <a:r>
              <a:rPr lang="zh-CN" altLang="en-US" sz="900" dirty="0"/>
              <a:t>假设</a:t>
            </a:r>
            <a:r>
              <a:rPr lang="en-US" altLang="zh-CN" sz="900" dirty="0" err="1"/>
              <a:t>i</a:t>
            </a:r>
            <a:r>
              <a:rPr lang="en-US" altLang="zh-CN" sz="900" dirty="0"/>
              <a:t>&gt;2</a:t>
            </a:r>
            <a:r>
              <a:rPr lang="zh-CN" altLang="en-US" sz="900" dirty="0"/>
              <a:t>，出现第 </a:t>
            </a:r>
            <a:r>
              <a:rPr lang="en-US" altLang="zh-CN" sz="900" dirty="0"/>
              <a:t>i-1</a:t>
            </a:r>
            <a:r>
              <a:rPr lang="zh-CN" altLang="en-US" sz="900" dirty="0"/>
              <a:t>个底分型的时间点是</a:t>
            </a:r>
            <a:r>
              <a:rPr lang="en-US" altLang="zh-CN" sz="1400" b="1" dirty="0"/>
              <a:t>t</a:t>
            </a:r>
            <a:r>
              <a:rPr lang="en-US" altLang="zh-CN" sz="900" dirty="0"/>
              <a:t>i-1</a:t>
            </a:r>
            <a:r>
              <a:rPr lang="zh-CN" altLang="en-US" sz="900" dirty="0"/>
              <a:t>，</a:t>
            </a:r>
            <a:r>
              <a:rPr lang="en-US" altLang="zh-CN" sz="1400" b="1" dirty="0"/>
              <a:t> t</a:t>
            </a:r>
            <a:r>
              <a:rPr lang="en-US" altLang="zh-CN" sz="900" dirty="0"/>
              <a:t>i-2</a:t>
            </a:r>
            <a:r>
              <a:rPr lang="zh-CN" altLang="en-US" sz="900" dirty="0"/>
              <a:t>到</a:t>
            </a:r>
            <a:r>
              <a:rPr lang="en-US" altLang="zh-CN" sz="1400" b="1" dirty="0"/>
              <a:t>t</a:t>
            </a:r>
            <a:r>
              <a:rPr lang="en-US" altLang="zh-CN" sz="900" dirty="0"/>
              <a:t>i-1</a:t>
            </a:r>
            <a:r>
              <a:rPr lang="zh-CN" altLang="en-US" sz="900" dirty="0"/>
              <a:t>之间的最低价为</a:t>
            </a:r>
            <a:r>
              <a:rPr lang="en-US" altLang="zh-CN" sz="1400" b="1" dirty="0"/>
              <a:t>L</a:t>
            </a:r>
            <a:r>
              <a:rPr lang="en-US" altLang="zh-CN" sz="900" dirty="0"/>
              <a:t>i-1</a:t>
            </a:r>
            <a:r>
              <a:rPr lang="zh-CN" altLang="en-US" sz="900" dirty="0"/>
              <a:t>，</a:t>
            </a:r>
            <a:r>
              <a:rPr lang="en-US" altLang="zh-CN" sz="900" dirty="0"/>
              <a:t>Li-1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i</a:t>
            </a:r>
            <a:r>
              <a:rPr lang="zh-CN" altLang="en-US" sz="900" dirty="0"/>
              <a:t>，</a:t>
            </a:r>
            <a:r>
              <a:rPr lang="en-US" altLang="zh-CN" sz="900" dirty="0"/>
              <a:t> Li-1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i-1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                </a:t>
            </a:r>
            <a:r>
              <a:rPr lang="zh-CN" altLang="en-US" sz="900" dirty="0"/>
              <a:t>出现第 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个底分型的时间点是</a:t>
            </a:r>
            <a:r>
              <a:rPr lang="en-US" altLang="zh-CN" sz="1400" b="1" dirty="0" err="1"/>
              <a:t>t</a:t>
            </a:r>
            <a:r>
              <a:rPr lang="en-US" altLang="zh-CN" sz="900" dirty="0" err="1"/>
              <a:t>i</a:t>
            </a:r>
            <a:r>
              <a:rPr lang="zh-CN" altLang="en-US" sz="900" dirty="0"/>
              <a:t>，</a:t>
            </a:r>
            <a:r>
              <a:rPr lang="en-US" altLang="zh-CN" sz="900" b="1" dirty="0"/>
              <a:t> </a:t>
            </a:r>
            <a:r>
              <a:rPr lang="en-US" altLang="zh-CN" sz="1400" b="1" dirty="0"/>
              <a:t>t</a:t>
            </a:r>
            <a:r>
              <a:rPr lang="en-US" altLang="zh-CN" sz="800" dirty="0"/>
              <a:t>i-1</a:t>
            </a:r>
            <a:r>
              <a:rPr lang="zh-CN" altLang="en-US" sz="900" dirty="0"/>
              <a:t>到</a:t>
            </a:r>
            <a:r>
              <a:rPr lang="en-US" altLang="zh-CN" sz="1400" b="1" dirty="0" err="1"/>
              <a:t>t</a:t>
            </a:r>
            <a:r>
              <a:rPr lang="en-US" altLang="zh-CN" sz="900" dirty="0" err="1"/>
              <a:t>i</a:t>
            </a:r>
            <a:r>
              <a:rPr lang="zh-CN" altLang="en-US" sz="900" dirty="0"/>
              <a:t>之间的最低价为</a:t>
            </a:r>
            <a:r>
              <a:rPr lang="en-US" altLang="zh-CN" sz="1400" b="1" dirty="0"/>
              <a:t>L</a:t>
            </a:r>
            <a:r>
              <a:rPr lang="en-US" altLang="zh-CN" sz="900" dirty="0"/>
              <a:t>i</a:t>
            </a:r>
            <a:r>
              <a:rPr lang="zh-CN" altLang="en-US" sz="900" dirty="0"/>
              <a:t>，</a:t>
            </a:r>
            <a:r>
              <a:rPr lang="en-US" altLang="zh-CN" sz="900" dirty="0"/>
              <a:t>Li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i</a:t>
            </a:r>
            <a:r>
              <a:rPr lang="zh-CN" altLang="en-US" sz="900" dirty="0"/>
              <a:t>，</a:t>
            </a:r>
            <a:r>
              <a:rPr lang="en-US" altLang="zh-CN" sz="900" dirty="0"/>
              <a:t> Li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i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Li&lt;=Li-1 AND Di&gt;Di-1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Li&lt;Li-1 AND Di&gt;=Di-1</a:t>
            </a:r>
            <a:r>
              <a:rPr lang="zh-CN" altLang="en-US" sz="900" dirty="0"/>
              <a:t>），则称：第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底分型相对于第</a:t>
            </a:r>
            <a:r>
              <a:rPr lang="en-US" altLang="zh-CN" sz="900" dirty="0"/>
              <a:t>i-1</a:t>
            </a:r>
            <a:r>
              <a:rPr lang="zh-CN" altLang="en-US" sz="900" dirty="0"/>
              <a:t>个底分型产生 </a:t>
            </a:r>
            <a:r>
              <a:rPr lang="zh-CN" altLang="en-US" sz="1400" b="1" dirty="0"/>
              <a:t>快线内部底背驰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Li&lt;=Li-1 AND Mi&gt;Mi-1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Li&lt;Li-1 AND Mi&gt;=Mi-1</a:t>
            </a:r>
            <a:r>
              <a:rPr lang="zh-CN" altLang="en-US" sz="900" dirty="0"/>
              <a:t>），则称：第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底分型相对于第</a:t>
            </a:r>
            <a:r>
              <a:rPr lang="en-US" altLang="zh-CN" sz="900" dirty="0"/>
              <a:t>i-1</a:t>
            </a:r>
            <a:r>
              <a:rPr lang="zh-CN" altLang="en-US" sz="900" dirty="0"/>
              <a:t>个底分型产生 </a:t>
            </a:r>
            <a:r>
              <a:rPr lang="en-US" altLang="zh-CN" sz="1400" b="1" dirty="0"/>
              <a:t>MACD</a:t>
            </a:r>
            <a:r>
              <a:rPr lang="zh-CN" altLang="en-US" sz="1400" b="1" dirty="0"/>
              <a:t>柱内部底背驰</a:t>
            </a:r>
            <a:r>
              <a:rPr lang="zh-CN" altLang="en-US" sz="900" dirty="0"/>
              <a:t>；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296228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12149F-4973-4E1D-A61A-E5016E6A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0" y="94698"/>
            <a:ext cx="6999317" cy="404117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96669-52E3-4C76-8909-C431A914429E}"/>
              </a:ext>
            </a:extLst>
          </p:cNvPr>
          <p:cNvCxnSpPr>
            <a:cxnSpLocks/>
          </p:cNvCxnSpPr>
          <p:nvPr/>
        </p:nvCxnSpPr>
        <p:spPr>
          <a:xfrm flipV="1">
            <a:off x="4168668" y="1538528"/>
            <a:ext cx="0" cy="213251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5E21407-95BD-4CA1-B0E3-3E5C31030889}"/>
              </a:ext>
            </a:extLst>
          </p:cNvPr>
          <p:cNvCxnSpPr>
            <a:cxnSpLocks/>
          </p:cNvCxnSpPr>
          <p:nvPr/>
        </p:nvCxnSpPr>
        <p:spPr>
          <a:xfrm flipV="1">
            <a:off x="3191515" y="1409080"/>
            <a:ext cx="0" cy="223059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0044658-0874-4622-86BB-E4184F7C72C1}"/>
              </a:ext>
            </a:extLst>
          </p:cNvPr>
          <p:cNvCxnSpPr>
            <a:cxnSpLocks/>
          </p:cNvCxnSpPr>
          <p:nvPr/>
        </p:nvCxnSpPr>
        <p:spPr>
          <a:xfrm flipV="1">
            <a:off x="5316150" y="2115283"/>
            <a:ext cx="0" cy="1524388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EAC880-5793-4573-8AEB-4DCC635D15C7}"/>
              </a:ext>
            </a:extLst>
          </p:cNvPr>
          <p:cNvCxnSpPr>
            <a:cxnSpLocks/>
          </p:cNvCxnSpPr>
          <p:nvPr/>
        </p:nvCxnSpPr>
        <p:spPr>
          <a:xfrm flipV="1">
            <a:off x="6329162" y="2210881"/>
            <a:ext cx="0" cy="142879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1ECA1D4-832E-4A44-A57E-985686D73450}"/>
              </a:ext>
            </a:extLst>
          </p:cNvPr>
          <p:cNvSpPr txBox="1"/>
          <p:nvPr/>
        </p:nvSpPr>
        <p:spPr>
          <a:xfrm>
            <a:off x="3052479" y="3720371"/>
            <a:ext cx="793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900" dirty="0">
                <a:solidFill>
                  <a:srgbClr val="FF0000"/>
                </a:solidFill>
              </a:rPr>
              <a:t>：第</a:t>
            </a:r>
            <a:r>
              <a:rPr lang="en-US" altLang="zh-CN" sz="900" dirty="0">
                <a:solidFill>
                  <a:srgbClr val="FF0000"/>
                </a:solidFill>
              </a:rPr>
              <a:t>1</a:t>
            </a:r>
            <a:r>
              <a:rPr lang="zh-CN" altLang="en-US" sz="900" dirty="0">
                <a:solidFill>
                  <a:srgbClr val="FF0000"/>
                </a:solidFill>
              </a:rPr>
              <a:t>个底分型点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B8BDD5-8BDC-4DCE-95C4-3270F7147E3F}"/>
              </a:ext>
            </a:extLst>
          </p:cNvPr>
          <p:cNvSpPr txBox="1"/>
          <p:nvPr/>
        </p:nvSpPr>
        <p:spPr>
          <a:xfrm>
            <a:off x="4045198" y="3796571"/>
            <a:ext cx="793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900" dirty="0">
                <a:solidFill>
                  <a:srgbClr val="FF0000"/>
                </a:solidFill>
              </a:rPr>
              <a:t>：第</a:t>
            </a:r>
            <a:r>
              <a:rPr lang="en-US" altLang="zh-CN" sz="900" dirty="0">
                <a:solidFill>
                  <a:srgbClr val="FF0000"/>
                </a:solidFill>
              </a:rPr>
              <a:t>2</a:t>
            </a:r>
            <a:r>
              <a:rPr lang="zh-CN" altLang="en-US" sz="900" dirty="0">
                <a:solidFill>
                  <a:srgbClr val="FF0000"/>
                </a:solidFill>
              </a:rPr>
              <a:t>个底分型点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1337E3-42F0-4AC7-B62B-C5580BCC7241}"/>
              </a:ext>
            </a:extLst>
          </p:cNvPr>
          <p:cNvSpPr txBox="1"/>
          <p:nvPr/>
        </p:nvSpPr>
        <p:spPr>
          <a:xfrm>
            <a:off x="5197163" y="3771038"/>
            <a:ext cx="793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900" dirty="0">
                <a:solidFill>
                  <a:srgbClr val="FF0000"/>
                </a:solidFill>
              </a:rPr>
              <a:t>：第</a:t>
            </a:r>
            <a:r>
              <a:rPr lang="en-US" altLang="zh-CN" sz="900" dirty="0">
                <a:solidFill>
                  <a:srgbClr val="FF0000"/>
                </a:solidFill>
              </a:rPr>
              <a:t>3</a:t>
            </a:r>
            <a:r>
              <a:rPr lang="zh-CN" altLang="en-US" sz="900" dirty="0">
                <a:solidFill>
                  <a:srgbClr val="FF0000"/>
                </a:solidFill>
              </a:rPr>
              <a:t>个底分型点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D69988-C798-410A-AD85-D8890DE665E5}"/>
              </a:ext>
            </a:extLst>
          </p:cNvPr>
          <p:cNvSpPr txBox="1"/>
          <p:nvPr/>
        </p:nvSpPr>
        <p:spPr>
          <a:xfrm>
            <a:off x="6189882" y="3796571"/>
            <a:ext cx="793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900" dirty="0">
                <a:solidFill>
                  <a:srgbClr val="FF0000"/>
                </a:solidFill>
              </a:rPr>
              <a:t>：第</a:t>
            </a:r>
            <a:r>
              <a:rPr lang="en-US" altLang="zh-CN" sz="900" dirty="0">
                <a:solidFill>
                  <a:srgbClr val="FF0000"/>
                </a:solidFill>
              </a:rPr>
              <a:t>4</a:t>
            </a:r>
            <a:r>
              <a:rPr lang="zh-CN" altLang="en-US" sz="900" dirty="0">
                <a:solidFill>
                  <a:srgbClr val="FF0000"/>
                </a:solidFill>
              </a:rPr>
              <a:t>个底分型点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20CE7F-41D7-43F1-9E0D-258C834859D8}"/>
              </a:ext>
            </a:extLst>
          </p:cNvPr>
          <p:cNvSpPr txBox="1"/>
          <p:nvPr/>
        </p:nvSpPr>
        <p:spPr>
          <a:xfrm>
            <a:off x="2456448" y="3628037"/>
            <a:ext cx="441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0</a:t>
            </a:r>
            <a:r>
              <a:rPr lang="zh-CN" altLang="en-US" sz="900" dirty="0">
                <a:solidFill>
                  <a:srgbClr val="FF0000"/>
                </a:solidFill>
              </a:rPr>
              <a:t>：内部底背驰之判断始于死叉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06C29D-3249-4D47-B56A-7EA28FF2B5BF}"/>
              </a:ext>
            </a:extLst>
          </p:cNvPr>
          <p:cNvSpPr txBox="1"/>
          <p:nvPr/>
        </p:nvSpPr>
        <p:spPr>
          <a:xfrm>
            <a:off x="2850773" y="1327211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L1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6D7947-6AC6-4A6D-ADF7-D3DBEBA3D571}"/>
              </a:ext>
            </a:extLst>
          </p:cNvPr>
          <p:cNvSpPr txBox="1"/>
          <p:nvPr/>
        </p:nvSpPr>
        <p:spPr>
          <a:xfrm>
            <a:off x="3836891" y="1866393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L2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905D8C-9EB6-468E-AEF5-25B666EAF947}"/>
              </a:ext>
            </a:extLst>
          </p:cNvPr>
          <p:cNvSpPr txBox="1"/>
          <p:nvPr/>
        </p:nvSpPr>
        <p:spPr>
          <a:xfrm>
            <a:off x="4849902" y="2155043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L3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A13E2F-1572-4C53-91C8-1E5E05923945}"/>
              </a:ext>
            </a:extLst>
          </p:cNvPr>
          <p:cNvSpPr txBox="1"/>
          <p:nvPr/>
        </p:nvSpPr>
        <p:spPr>
          <a:xfrm>
            <a:off x="5970573" y="2337416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L4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5B3F7-E077-43B9-85DE-194D26FC177A}"/>
              </a:ext>
            </a:extLst>
          </p:cNvPr>
          <p:cNvSpPr txBox="1"/>
          <p:nvPr/>
        </p:nvSpPr>
        <p:spPr>
          <a:xfrm>
            <a:off x="2909128" y="3000869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1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E6B41B-27BA-4A10-BC41-19F1CB665F24}"/>
              </a:ext>
            </a:extLst>
          </p:cNvPr>
          <p:cNvSpPr txBox="1"/>
          <p:nvPr/>
        </p:nvSpPr>
        <p:spPr>
          <a:xfrm>
            <a:off x="3814645" y="3195944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2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3B7D666-6EE4-4E64-B18F-62F4D32E84D9}"/>
              </a:ext>
            </a:extLst>
          </p:cNvPr>
          <p:cNvSpPr txBox="1"/>
          <p:nvPr/>
        </p:nvSpPr>
        <p:spPr>
          <a:xfrm>
            <a:off x="4849902" y="3231701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3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A661E6-2301-4A6C-B908-5E86D209046A}"/>
              </a:ext>
            </a:extLst>
          </p:cNvPr>
          <p:cNvSpPr txBox="1"/>
          <p:nvPr/>
        </p:nvSpPr>
        <p:spPr>
          <a:xfrm>
            <a:off x="5976602" y="3169966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4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75B4E23-34C7-4C84-AB47-B3BAF4FD8E1C}"/>
              </a:ext>
            </a:extLst>
          </p:cNvPr>
          <p:cNvCxnSpPr>
            <a:cxnSpLocks/>
          </p:cNvCxnSpPr>
          <p:nvPr/>
        </p:nvCxnSpPr>
        <p:spPr>
          <a:xfrm>
            <a:off x="3035816" y="1409080"/>
            <a:ext cx="21230" cy="2230591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E042A8-7BF0-4C22-B4AC-30F2A2B6BDFE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4009586" y="1976777"/>
            <a:ext cx="23045" cy="168083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FCF6A2-F4C5-437C-B0D7-DEE411814502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5018831" y="2276513"/>
            <a:ext cx="26012" cy="1416853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D4196B4-7C6C-42D9-BB10-43996156EF61}"/>
              </a:ext>
            </a:extLst>
          </p:cNvPr>
          <p:cNvCxnSpPr>
            <a:cxnSpLocks/>
          </p:cNvCxnSpPr>
          <p:nvPr/>
        </p:nvCxnSpPr>
        <p:spPr>
          <a:xfrm>
            <a:off x="6168517" y="2461539"/>
            <a:ext cx="3026" cy="117813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566351A-24AA-4585-96AB-3308E1EAB9E4}"/>
              </a:ext>
            </a:extLst>
          </p:cNvPr>
          <p:cNvSpPr txBox="1"/>
          <p:nvPr/>
        </p:nvSpPr>
        <p:spPr>
          <a:xfrm>
            <a:off x="7812740" y="94698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内部底背驰的判断的起始时间点：死叉；记为 </a:t>
            </a:r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时刻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C641D9-ADDC-45A9-90FB-9E0ADDF9C76E}"/>
              </a:ext>
            </a:extLst>
          </p:cNvPr>
          <p:cNvSpPr txBox="1"/>
          <p:nvPr/>
        </p:nvSpPr>
        <p:spPr>
          <a:xfrm>
            <a:off x="7812740" y="363639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1 </a:t>
            </a:r>
            <a:r>
              <a:rPr lang="zh-CN" altLang="en-US" sz="900" dirty="0"/>
              <a:t>时刻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6A8A7F5-B493-4715-AD6B-3A132F9C49D8}"/>
              </a:ext>
            </a:extLst>
          </p:cNvPr>
          <p:cNvSpPr txBox="1"/>
          <p:nvPr/>
        </p:nvSpPr>
        <p:spPr>
          <a:xfrm>
            <a:off x="7812737" y="556377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死叉到第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 之间的最低价记为 </a:t>
            </a:r>
            <a:r>
              <a:rPr lang="en-US" altLang="zh-CN" sz="1400" dirty="0"/>
              <a:t>L</a:t>
            </a:r>
            <a:r>
              <a:rPr lang="en-US" altLang="zh-CN" sz="800" dirty="0"/>
              <a:t>1</a:t>
            </a:r>
            <a:r>
              <a:rPr lang="zh-CN" altLang="en-US" sz="900" dirty="0"/>
              <a:t>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03722B8-9B45-49A9-A578-49166560548E}"/>
              </a:ext>
            </a:extLst>
          </p:cNvPr>
          <p:cNvSpPr txBox="1"/>
          <p:nvPr/>
        </p:nvSpPr>
        <p:spPr>
          <a:xfrm>
            <a:off x="7812736" y="731187"/>
            <a:ext cx="355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死叉到第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最低价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800" dirty="0">
                <a:solidFill>
                  <a:srgbClr val="FF0000"/>
                </a:solidFill>
              </a:rPr>
              <a:t>1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1</a:t>
            </a:r>
          </a:p>
          <a:p>
            <a:r>
              <a:rPr lang="en-US" altLang="zh-CN" sz="800" dirty="0"/>
              <a:t>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1</a:t>
            </a:r>
            <a:r>
              <a:rPr lang="zh-CN" altLang="en-US" sz="900" dirty="0"/>
              <a:t> </a:t>
            </a: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21121455-8CA6-487A-B33A-EE274A4DB438}"/>
              </a:ext>
            </a:extLst>
          </p:cNvPr>
          <p:cNvSpPr/>
          <p:nvPr/>
        </p:nvSpPr>
        <p:spPr>
          <a:xfrm>
            <a:off x="7696200" y="517527"/>
            <a:ext cx="94127" cy="6529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DBBA928-A096-44A7-AECA-893EE60CEE89}"/>
              </a:ext>
            </a:extLst>
          </p:cNvPr>
          <p:cNvSpPr txBox="1"/>
          <p:nvPr/>
        </p:nvSpPr>
        <p:spPr>
          <a:xfrm>
            <a:off x="7790331" y="1246662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2 </a:t>
            </a:r>
            <a:r>
              <a:rPr lang="zh-CN" altLang="en-US" sz="900" dirty="0"/>
              <a:t>时刻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E0CF5B8-A524-42E8-B51B-45943777E8EC}"/>
              </a:ext>
            </a:extLst>
          </p:cNvPr>
          <p:cNvSpPr txBox="1"/>
          <p:nvPr/>
        </p:nvSpPr>
        <p:spPr>
          <a:xfrm>
            <a:off x="7790328" y="1439400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 之间的最低价记为 </a:t>
            </a:r>
            <a:r>
              <a:rPr lang="en-US" altLang="zh-CN" sz="1400" dirty="0"/>
              <a:t>L</a:t>
            </a:r>
            <a:r>
              <a:rPr lang="en-US" altLang="zh-CN" sz="800" dirty="0"/>
              <a:t>2</a:t>
            </a:r>
            <a:r>
              <a:rPr lang="zh-CN" altLang="en-US" sz="900" dirty="0"/>
              <a:t>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32EF954-34D1-440F-9FFA-B6C3D8A19CB7}"/>
              </a:ext>
            </a:extLst>
          </p:cNvPr>
          <p:cNvSpPr txBox="1"/>
          <p:nvPr/>
        </p:nvSpPr>
        <p:spPr>
          <a:xfrm>
            <a:off x="7794809" y="1614210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最低价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800" dirty="0">
                <a:solidFill>
                  <a:srgbClr val="FF0000"/>
                </a:solidFill>
              </a:rPr>
              <a:t>2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2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2</a:t>
            </a:r>
            <a:r>
              <a:rPr lang="zh-CN" altLang="en-US" sz="900" dirty="0"/>
              <a:t> </a:t>
            </a: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516CE8C5-28CA-4D67-93B8-72F01EABF5EE}"/>
              </a:ext>
            </a:extLst>
          </p:cNvPr>
          <p:cNvSpPr/>
          <p:nvPr/>
        </p:nvSpPr>
        <p:spPr>
          <a:xfrm>
            <a:off x="7673791" y="1400550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251B7D-B82B-4E51-99C4-B8A58A470E17}"/>
              </a:ext>
            </a:extLst>
          </p:cNvPr>
          <p:cNvSpPr txBox="1"/>
          <p:nvPr/>
        </p:nvSpPr>
        <p:spPr>
          <a:xfrm>
            <a:off x="7781369" y="2156583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个底分型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3 </a:t>
            </a:r>
            <a:r>
              <a:rPr lang="zh-CN" altLang="en-US" sz="900" dirty="0"/>
              <a:t>时刻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2E4BDCF-6F98-48AC-8223-AFD8C2A56824}"/>
              </a:ext>
            </a:extLst>
          </p:cNvPr>
          <p:cNvSpPr txBox="1"/>
          <p:nvPr/>
        </p:nvSpPr>
        <p:spPr>
          <a:xfrm>
            <a:off x="7781366" y="2349321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3</a:t>
            </a:r>
            <a:r>
              <a:rPr lang="zh-CN" altLang="en-US" sz="900" dirty="0"/>
              <a:t>个底分型 之间的最低价记为 </a:t>
            </a:r>
            <a:r>
              <a:rPr lang="en-US" altLang="zh-CN" sz="1400" dirty="0"/>
              <a:t>L</a:t>
            </a:r>
            <a:r>
              <a:rPr lang="en-US" altLang="zh-CN" sz="800" dirty="0"/>
              <a:t>3</a:t>
            </a:r>
            <a:r>
              <a:rPr lang="zh-CN" altLang="en-US" sz="900" dirty="0"/>
              <a:t> 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9836523-D411-4CA4-9040-D15E3C8DA817}"/>
              </a:ext>
            </a:extLst>
          </p:cNvPr>
          <p:cNvSpPr txBox="1"/>
          <p:nvPr/>
        </p:nvSpPr>
        <p:spPr>
          <a:xfrm>
            <a:off x="7785847" y="2524131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3</a:t>
            </a:r>
            <a:r>
              <a:rPr lang="zh-CN" altLang="en-US" sz="900" dirty="0"/>
              <a:t>个底分型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最低价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800" dirty="0">
                <a:solidFill>
                  <a:srgbClr val="FF0000"/>
                </a:solidFill>
              </a:rPr>
              <a:t>3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3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3</a:t>
            </a:r>
            <a:r>
              <a:rPr lang="zh-CN" altLang="en-US" sz="900" dirty="0"/>
              <a:t> 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D4A4365B-7A14-413E-81CB-928272167449}"/>
              </a:ext>
            </a:extLst>
          </p:cNvPr>
          <p:cNvSpPr/>
          <p:nvPr/>
        </p:nvSpPr>
        <p:spPr>
          <a:xfrm>
            <a:off x="7664829" y="2310471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6285958-331D-4C3A-A8A7-9797C8C31FF5}"/>
              </a:ext>
            </a:extLst>
          </p:cNvPr>
          <p:cNvSpPr txBox="1"/>
          <p:nvPr/>
        </p:nvSpPr>
        <p:spPr>
          <a:xfrm>
            <a:off x="7772404" y="3012707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4</a:t>
            </a:r>
            <a:r>
              <a:rPr lang="zh-CN" altLang="en-US" sz="900" dirty="0"/>
              <a:t>个底分型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4 </a:t>
            </a:r>
            <a:r>
              <a:rPr lang="zh-CN" altLang="en-US" sz="900" dirty="0"/>
              <a:t>时刻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11ADEE8-FC39-4122-B502-5AC4F51394C6}"/>
              </a:ext>
            </a:extLst>
          </p:cNvPr>
          <p:cNvSpPr txBox="1"/>
          <p:nvPr/>
        </p:nvSpPr>
        <p:spPr>
          <a:xfrm>
            <a:off x="7772401" y="3205445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4</a:t>
            </a:r>
            <a:r>
              <a:rPr lang="zh-CN" altLang="en-US" sz="900" dirty="0"/>
              <a:t>个底分型 之间的最低价记为 </a:t>
            </a:r>
            <a:r>
              <a:rPr lang="en-US" altLang="zh-CN" sz="1400" dirty="0"/>
              <a:t>L</a:t>
            </a:r>
            <a:r>
              <a:rPr lang="en-US" altLang="zh-CN" sz="800" dirty="0"/>
              <a:t>4</a:t>
            </a:r>
            <a:r>
              <a:rPr lang="zh-CN" altLang="en-US" sz="900" dirty="0"/>
              <a:t> 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991A390-FDF5-4C5B-BA1B-52232C0F7470}"/>
              </a:ext>
            </a:extLst>
          </p:cNvPr>
          <p:cNvSpPr txBox="1"/>
          <p:nvPr/>
        </p:nvSpPr>
        <p:spPr>
          <a:xfrm>
            <a:off x="7767918" y="3380255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个底分型到第</a:t>
            </a:r>
            <a:r>
              <a:rPr lang="en-US" altLang="zh-CN" sz="900" dirty="0"/>
              <a:t>4</a:t>
            </a:r>
            <a:r>
              <a:rPr lang="zh-CN" altLang="en-US" sz="900" dirty="0"/>
              <a:t>个底分型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最低价 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en-US" altLang="zh-CN" sz="800" dirty="0">
                <a:solidFill>
                  <a:srgbClr val="FF0000"/>
                </a:solidFill>
              </a:rPr>
              <a:t>4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4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4</a:t>
            </a:r>
            <a:r>
              <a:rPr lang="zh-CN" altLang="en-US" sz="900" dirty="0"/>
              <a:t> </a:t>
            </a:r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0D288DD9-2E52-4CF9-9511-2A76274EF522}"/>
              </a:ext>
            </a:extLst>
          </p:cNvPr>
          <p:cNvSpPr/>
          <p:nvPr/>
        </p:nvSpPr>
        <p:spPr>
          <a:xfrm>
            <a:off x="7655864" y="3166595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A83CD3A-EA10-412D-88C5-2A7022164DEC}"/>
              </a:ext>
            </a:extLst>
          </p:cNvPr>
          <p:cNvSpPr txBox="1"/>
          <p:nvPr/>
        </p:nvSpPr>
        <p:spPr>
          <a:xfrm>
            <a:off x="411480" y="4828366"/>
            <a:ext cx="16251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内部隔山底背驰</a:t>
            </a:r>
            <a:r>
              <a:rPr lang="zh-CN" altLang="en-US" sz="900" dirty="0"/>
              <a:t>的判断方法：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A3C2473-8D7D-4C32-A5A9-E546E32EC246}"/>
              </a:ext>
            </a:extLst>
          </p:cNvPr>
          <p:cNvSpPr txBox="1"/>
          <p:nvPr/>
        </p:nvSpPr>
        <p:spPr>
          <a:xfrm>
            <a:off x="2180460" y="4828366"/>
            <a:ext cx="93659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从</a:t>
            </a:r>
            <a:r>
              <a:rPr lang="en-US" altLang="zh-CN" sz="900" dirty="0"/>
              <a:t>MACD</a:t>
            </a:r>
            <a:r>
              <a:rPr lang="zh-CN" altLang="en-US" sz="900" dirty="0"/>
              <a:t>死叉点开始：</a:t>
            </a:r>
            <a:endParaRPr lang="en-US" altLang="zh-CN" sz="900" dirty="0"/>
          </a:p>
          <a:p>
            <a:r>
              <a:rPr lang="en-US" altLang="zh-CN" sz="900" dirty="0"/>
              <a:t>【1】</a:t>
            </a:r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个底分型不做内部背驰的判断；    只要还没出现金叉，则从第</a:t>
            </a:r>
            <a:r>
              <a:rPr lang="en-US" altLang="zh-CN" sz="900" dirty="0"/>
              <a:t>2</a:t>
            </a:r>
            <a:r>
              <a:rPr lang="zh-CN" altLang="en-US" sz="900" dirty="0"/>
              <a:t>个底分型开始，分别与前一个底分型去做比较，判断是否出现内部底背离</a:t>
            </a:r>
            <a:endParaRPr lang="en-US" altLang="zh-CN" sz="900" dirty="0"/>
          </a:p>
          <a:p>
            <a:r>
              <a:rPr lang="en-US" altLang="zh-CN" sz="900" dirty="0"/>
              <a:t>【2】</a:t>
            </a:r>
            <a:r>
              <a:rPr lang="zh-CN" altLang="en-US" sz="900" dirty="0"/>
              <a:t>假设</a:t>
            </a:r>
            <a:r>
              <a:rPr lang="en-US" altLang="zh-CN" sz="900" dirty="0" err="1"/>
              <a:t>i</a:t>
            </a:r>
            <a:r>
              <a:rPr lang="en-US" altLang="zh-CN" sz="900" dirty="0"/>
              <a:t>&gt;3</a:t>
            </a:r>
            <a:r>
              <a:rPr lang="zh-CN" altLang="en-US" sz="900" dirty="0"/>
              <a:t>，出现第 </a:t>
            </a:r>
            <a:r>
              <a:rPr lang="en-US" altLang="zh-CN" sz="900" dirty="0"/>
              <a:t>i-2</a:t>
            </a:r>
            <a:r>
              <a:rPr lang="zh-CN" altLang="en-US" sz="900" dirty="0"/>
              <a:t>个底分型的时间点是</a:t>
            </a:r>
            <a:r>
              <a:rPr lang="en-US" altLang="zh-CN" sz="1400" b="1" dirty="0"/>
              <a:t>t</a:t>
            </a:r>
            <a:r>
              <a:rPr lang="en-US" altLang="zh-CN" sz="900" dirty="0"/>
              <a:t>i-2</a:t>
            </a:r>
            <a:r>
              <a:rPr lang="zh-CN" altLang="en-US" sz="900" dirty="0"/>
              <a:t>，</a:t>
            </a:r>
            <a:r>
              <a:rPr lang="en-US" altLang="zh-CN" sz="1400" b="1" dirty="0"/>
              <a:t> t</a:t>
            </a:r>
            <a:r>
              <a:rPr lang="en-US" altLang="zh-CN" sz="900" dirty="0"/>
              <a:t>i-3</a:t>
            </a:r>
            <a:r>
              <a:rPr lang="zh-CN" altLang="en-US" sz="900" dirty="0"/>
              <a:t>（若</a:t>
            </a:r>
            <a:r>
              <a:rPr lang="en-US" altLang="zh-CN" sz="1400" b="1" dirty="0"/>
              <a:t>t</a:t>
            </a:r>
            <a:r>
              <a:rPr lang="en-US" altLang="zh-CN" sz="900" dirty="0"/>
              <a:t>i-3</a:t>
            </a:r>
            <a:r>
              <a:rPr lang="zh-CN" altLang="en-US" sz="900" dirty="0"/>
              <a:t>不存在，则用死叉点代表</a:t>
            </a:r>
            <a:r>
              <a:rPr lang="en-US" altLang="zh-CN" sz="900" dirty="0"/>
              <a:t> </a:t>
            </a:r>
            <a:r>
              <a:rPr lang="zh-CN" altLang="en-US" sz="900" dirty="0"/>
              <a:t>）到</a:t>
            </a:r>
            <a:r>
              <a:rPr lang="en-US" altLang="zh-CN" sz="1400" b="1" dirty="0"/>
              <a:t>t</a:t>
            </a:r>
            <a:r>
              <a:rPr lang="en-US" altLang="zh-CN" sz="900" dirty="0"/>
              <a:t>i-2</a:t>
            </a:r>
            <a:r>
              <a:rPr lang="zh-CN" altLang="en-US" sz="900" dirty="0"/>
              <a:t>之间的最低价为</a:t>
            </a:r>
            <a:r>
              <a:rPr lang="en-US" altLang="zh-CN" sz="1400" b="1" dirty="0"/>
              <a:t>L</a:t>
            </a:r>
            <a:r>
              <a:rPr lang="en-US" altLang="zh-CN" sz="900" dirty="0"/>
              <a:t>i-2</a:t>
            </a:r>
            <a:r>
              <a:rPr lang="zh-CN" altLang="en-US" sz="900" dirty="0"/>
              <a:t>，</a:t>
            </a:r>
            <a:endParaRPr lang="en-US" altLang="zh-CN" sz="900" dirty="0"/>
          </a:p>
          <a:p>
            <a:r>
              <a:rPr lang="en-US" altLang="zh-CN" sz="900" dirty="0"/>
              <a:t>                         Li-2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i-2</a:t>
            </a:r>
            <a:r>
              <a:rPr lang="zh-CN" altLang="en-US" sz="900" dirty="0"/>
              <a:t>，</a:t>
            </a:r>
            <a:r>
              <a:rPr lang="en-US" altLang="zh-CN" sz="900" dirty="0"/>
              <a:t> Li-2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i-2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                </a:t>
            </a:r>
            <a:r>
              <a:rPr lang="zh-CN" altLang="en-US" sz="900" dirty="0"/>
              <a:t>出现第 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个底分型的时间点是</a:t>
            </a:r>
            <a:r>
              <a:rPr lang="en-US" altLang="zh-CN" sz="1400" b="1" dirty="0" err="1"/>
              <a:t>t</a:t>
            </a:r>
            <a:r>
              <a:rPr lang="en-US" altLang="zh-CN" sz="900" dirty="0" err="1"/>
              <a:t>i</a:t>
            </a:r>
            <a:r>
              <a:rPr lang="zh-CN" altLang="en-US" sz="900" dirty="0"/>
              <a:t>，</a:t>
            </a:r>
            <a:r>
              <a:rPr lang="en-US" altLang="zh-CN" sz="900" b="1" dirty="0"/>
              <a:t> </a:t>
            </a:r>
            <a:r>
              <a:rPr lang="en-US" altLang="zh-CN" sz="1400" b="1" dirty="0"/>
              <a:t>t</a:t>
            </a:r>
            <a:r>
              <a:rPr lang="en-US" altLang="zh-CN" sz="800" dirty="0"/>
              <a:t>i-1</a:t>
            </a:r>
            <a:r>
              <a:rPr lang="zh-CN" altLang="en-US" sz="900" dirty="0"/>
              <a:t>到</a:t>
            </a:r>
            <a:r>
              <a:rPr lang="en-US" altLang="zh-CN" sz="1400" b="1" dirty="0" err="1"/>
              <a:t>t</a:t>
            </a:r>
            <a:r>
              <a:rPr lang="en-US" altLang="zh-CN" sz="900" dirty="0" err="1"/>
              <a:t>i</a:t>
            </a:r>
            <a:r>
              <a:rPr lang="zh-CN" altLang="en-US" sz="900" dirty="0"/>
              <a:t>之间的最低价为</a:t>
            </a:r>
            <a:r>
              <a:rPr lang="en-US" altLang="zh-CN" sz="1400" b="1" dirty="0"/>
              <a:t>L</a:t>
            </a:r>
            <a:r>
              <a:rPr lang="en-US" altLang="zh-CN" sz="900" dirty="0"/>
              <a:t>i</a:t>
            </a:r>
            <a:r>
              <a:rPr lang="zh-CN" altLang="en-US" sz="900" dirty="0"/>
              <a:t>，</a:t>
            </a:r>
            <a:r>
              <a:rPr lang="en-US" altLang="zh-CN" sz="900" dirty="0"/>
              <a:t>Li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i</a:t>
            </a:r>
            <a:r>
              <a:rPr lang="zh-CN" altLang="en-US" sz="900" dirty="0"/>
              <a:t>，</a:t>
            </a:r>
            <a:r>
              <a:rPr lang="en-US" altLang="zh-CN" sz="900" dirty="0"/>
              <a:t> Li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i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Li&lt;=Li-2 AND Di&gt;Di-2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Li&lt;Li-2 AND Di&gt;=Di-2</a:t>
            </a:r>
            <a:r>
              <a:rPr lang="zh-CN" altLang="en-US" sz="900" dirty="0"/>
              <a:t>），则称：第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底分型相对于第</a:t>
            </a:r>
            <a:r>
              <a:rPr lang="en-US" altLang="zh-CN" sz="900" dirty="0"/>
              <a:t>i-2</a:t>
            </a:r>
            <a:r>
              <a:rPr lang="zh-CN" altLang="en-US" sz="900" dirty="0"/>
              <a:t>个底分型产生 </a:t>
            </a:r>
            <a:r>
              <a:rPr lang="zh-CN" altLang="en-US" sz="1400" b="1" dirty="0"/>
              <a:t>快线隔山内部底背驰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Li&lt;=Li-2 AND Mi&gt;Mi-2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Li&lt;Li-2 AND Mi&gt;=Mi-2</a:t>
            </a:r>
            <a:r>
              <a:rPr lang="zh-CN" altLang="en-US" sz="900" dirty="0"/>
              <a:t>），则称：第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底分型相对于第</a:t>
            </a:r>
            <a:r>
              <a:rPr lang="en-US" altLang="zh-CN" sz="900" dirty="0"/>
              <a:t>i-2</a:t>
            </a:r>
            <a:r>
              <a:rPr lang="zh-CN" altLang="en-US" sz="900" dirty="0"/>
              <a:t>个底分型产生 </a:t>
            </a:r>
            <a:r>
              <a:rPr lang="en-US" altLang="zh-CN" sz="1400" b="1" dirty="0"/>
              <a:t>MACD</a:t>
            </a:r>
            <a:r>
              <a:rPr lang="zh-CN" altLang="en-US" sz="1400" b="1" dirty="0"/>
              <a:t>柱隔山内部底背驰</a:t>
            </a:r>
            <a:r>
              <a:rPr lang="zh-CN" altLang="en-US" sz="900" dirty="0"/>
              <a:t>；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7420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AAE806F-E03F-4D42-8B00-7D28AFC784F6}"/>
              </a:ext>
            </a:extLst>
          </p:cNvPr>
          <p:cNvGrpSpPr/>
          <p:nvPr/>
        </p:nvGrpSpPr>
        <p:grpSpPr>
          <a:xfrm>
            <a:off x="41396" y="-59443"/>
            <a:ext cx="11765121" cy="5817570"/>
            <a:chOff x="41396" y="-59443"/>
            <a:chExt cx="11765121" cy="581757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54A0B03-3B89-4D74-B945-8601A2B23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09" y="50060"/>
              <a:ext cx="6407340" cy="3412761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5596669-52E3-4C76-8909-C431A9144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628" y="1262774"/>
              <a:ext cx="0" cy="1784577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5E21407-95BD-4CA1-B0E3-3E5C31030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701" y="1242832"/>
              <a:ext cx="0" cy="1769875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044658-0874-4622-86BB-E4184F7C7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8669" y="492213"/>
              <a:ext cx="54474" cy="2633811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1ECA1D4-832E-4A44-A57E-985686D73450}"/>
                </a:ext>
              </a:extLst>
            </p:cNvPr>
            <p:cNvSpPr txBox="1"/>
            <p:nvPr/>
          </p:nvSpPr>
          <p:spPr>
            <a:xfrm>
              <a:off x="2911456" y="1971887"/>
              <a:ext cx="33331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1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第</a:t>
              </a:r>
              <a:r>
                <a:rPr lang="en-US" altLang="zh-CN" sz="9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个顶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分型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B8BDD5-8BDC-4DCE-95C4-3270F7147E3F}"/>
                </a:ext>
              </a:extLst>
            </p:cNvPr>
            <p:cNvSpPr txBox="1"/>
            <p:nvPr/>
          </p:nvSpPr>
          <p:spPr>
            <a:xfrm>
              <a:off x="3261607" y="2134478"/>
              <a:ext cx="33331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2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第</a:t>
              </a:r>
              <a:r>
                <a:rPr lang="en-US" altLang="zh-CN" sz="9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个顶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分型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41337E3-42F0-4AC7-B62B-C5580BCC7241}"/>
                </a:ext>
              </a:extLst>
            </p:cNvPr>
            <p:cNvSpPr txBox="1"/>
            <p:nvPr/>
          </p:nvSpPr>
          <p:spPr>
            <a:xfrm>
              <a:off x="4125067" y="2137750"/>
              <a:ext cx="3841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3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：第</a:t>
              </a:r>
              <a:r>
                <a:rPr lang="en-US" altLang="zh-CN" sz="900" dirty="0">
                  <a:solidFill>
                    <a:srgbClr val="FF0000"/>
                  </a:solidFill>
                </a:rPr>
                <a:t>3</a:t>
              </a:r>
              <a:r>
                <a:rPr lang="zh-CN" altLang="en-US" sz="900" dirty="0">
                  <a:solidFill>
                    <a:srgbClr val="FF0000"/>
                  </a:solidFill>
                </a:rPr>
                <a:t>个顶分型点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820CE7F-41D7-43F1-9E0D-258C834859D8}"/>
                </a:ext>
              </a:extLst>
            </p:cNvPr>
            <p:cNvSpPr txBox="1"/>
            <p:nvPr/>
          </p:nvSpPr>
          <p:spPr>
            <a:xfrm>
              <a:off x="1593506" y="3126024"/>
              <a:ext cx="4412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0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：内部顶背驰之判断始于金叉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06C29D-3249-4D47-B56A-7EA28FF2B5BF}"/>
                </a:ext>
              </a:extLst>
            </p:cNvPr>
            <p:cNvSpPr txBox="1"/>
            <p:nvPr/>
          </p:nvSpPr>
          <p:spPr>
            <a:xfrm>
              <a:off x="2662513" y="505607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H1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6D7947-6AC6-4A6D-ADF7-D3DBEBA3D571}"/>
                </a:ext>
              </a:extLst>
            </p:cNvPr>
            <p:cNvSpPr txBox="1"/>
            <p:nvPr/>
          </p:nvSpPr>
          <p:spPr>
            <a:xfrm>
              <a:off x="3017320" y="723005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H2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905D8C-9EB6-468E-AEF5-25B666EAF947}"/>
                </a:ext>
              </a:extLst>
            </p:cNvPr>
            <p:cNvSpPr txBox="1"/>
            <p:nvPr/>
          </p:nvSpPr>
          <p:spPr>
            <a:xfrm>
              <a:off x="3880317" y="-59443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H3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005B3F7-E077-43B9-85DE-194D26FC177A}"/>
                </a:ext>
              </a:extLst>
            </p:cNvPr>
            <p:cNvSpPr txBox="1"/>
            <p:nvPr/>
          </p:nvSpPr>
          <p:spPr>
            <a:xfrm>
              <a:off x="2788596" y="3158802"/>
              <a:ext cx="389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50"/>
                  </a:solidFill>
                </a:rPr>
                <a:t>D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1</a:t>
              </a:r>
            </a:p>
            <a:p>
              <a:r>
                <a:rPr lang="en-US" altLang="zh-CN" sz="1200" b="1" dirty="0">
                  <a:solidFill>
                    <a:srgbClr val="00B050"/>
                  </a:solidFill>
                </a:rPr>
                <a:t>M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1</a:t>
              </a:r>
              <a:endParaRPr lang="zh-CN" altLang="en-US" sz="900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FE6B41B-27BA-4A10-BC41-19F1CB665F24}"/>
                </a:ext>
              </a:extLst>
            </p:cNvPr>
            <p:cNvSpPr txBox="1"/>
            <p:nvPr/>
          </p:nvSpPr>
          <p:spPr>
            <a:xfrm>
              <a:off x="3022851" y="2566358"/>
              <a:ext cx="389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50"/>
                  </a:solidFill>
                </a:rPr>
                <a:t>D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2</a:t>
              </a:r>
            </a:p>
            <a:p>
              <a:r>
                <a:rPr lang="en-US" altLang="zh-CN" sz="1200" b="1" dirty="0">
                  <a:solidFill>
                    <a:srgbClr val="00B050"/>
                  </a:solidFill>
                </a:rPr>
                <a:t>M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2</a:t>
              </a:r>
              <a:endParaRPr lang="zh-CN" altLang="en-US" sz="900" b="1" dirty="0">
                <a:solidFill>
                  <a:srgbClr val="00B05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3B7D666-6EE4-4E64-B18F-62F4D32E84D9}"/>
                </a:ext>
              </a:extLst>
            </p:cNvPr>
            <p:cNvSpPr txBox="1"/>
            <p:nvPr/>
          </p:nvSpPr>
          <p:spPr>
            <a:xfrm>
              <a:off x="3923442" y="2663060"/>
              <a:ext cx="389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50"/>
                  </a:solidFill>
                </a:rPr>
                <a:t>D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3</a:t>
              </a:r>
            </a:p>
            <a:p>
              <a:r>
                <a:rPr lang="en-US" altLang="zh-CN" sz="1200" b="1" dirty="0">
                  <a:solidFill>
                    <a:srgbClr val="00B050"/>
                  </a:solidFill>
                </a:rPr>
                <a:t>M</a:t>
              </a:r>
              <a:r>
                <a:rPr lang="en-US" altLang="zh-CN" sz="900" b="1" dirty="0">
                  <a:solidFill>
                    <a:srgbClr val="00B050"/>
                  </a:solidFill>
                </a:rPr>
                <a:t>3</a:t>
              </a:r>
              <a:endParaRPr lang="zh-CN" altLang="en-US" sz="9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75B4E23-34C7-4C84-AB47-B3BAF4FD8E1C}"/>
                </a:ext>
              </a:extLst>
            </p:cNvPr>
            <p:cNvCxnSpPr>
              <a:cxnSpLocks/>
            </p:cNvCxnSpPr>
            <p:nvPr/>
          </p:nvCxnSpPr>
          <p:spPr>
            <a:xfrm>
              <a:off x="2919436" y="1213739"/>
              <a:ext cx="21230" cy="2230591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8E042A8-7BF0-4C22-B4AC-30F2A2B6B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8478" y="1295127"/>
              <a:ext cx="6264" cy="1838175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2FCF6A2-F4C5-437C-B0D7-DEE411814502}"/>
                </a:ext>
              </a:extLst>
            </p:cNvPr>
            <p:cNvCxnSpPr>
              <a:cxnSpLocks/>
            </p:cNvCxnSpPr>
            <p:nvPr/>
          </p:nvCxnSpPr>
          <p:spPr>
            <a:xfrm>
              <a:off x="4064503" y="421672"/>
              <a:ext cx="0" cy="2737130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箭头: 右弧形 38">
              <a:extLst>
                <a:ext uri="{FF2B5EF4-FFF2-40B4-BE49-F238E27FC236}">
                  <a16:creationId xmlns:a16="http://schemas.microsoft.com/office/drawing/2014/main" id="{9D661264-B944-467B-A956-D732B20E9798}"/>
                </a:ext>
              </a:extLst>
            </p:cNvPr>
            <p:cNvSpPr/>
            <p:nvPr/>
          </p:nvSpPr>
          <p:spPr>
            <a:xfrm rot="5400000">
              <a:off x="3033635" y="3504624"/>
              <a:ext cx="291435" cy="61224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8EC26EC-4A2D-4036-96DC-8664E82AC19C}"/>
                </a:ext>
              </a:extLst>
            </p:cNvPr>
            <p:cNvSpPr txBox="1"/>
            <p:nvPr/>
          </p:nvSpPr>
          <p:spPr>
            <a:xfrm>
              <a:off x="2964666" y="3659166"/>
              <a:ext cx="57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无内部顶背</a:t>
              </a:r>
            </a:p>
          </p:txBody>
        </p:sp>
        <p:sp>
          <p:nvSpPr>
            <p:cNvPr id="41" name="箭头: 右弧形 40">
              <a:extLst>
                <a:ext uri="{FF2B5EF4-FFF2-40B4-BE49-F238E27FC236}">
                  <a16:creationId xmlns:a16="http://schemas.microsoft.com/office/drawing/2014/main" id="{4BB149B6-9EF1-4BE2-BD1C-03E1944AE90F}"/>
                </a:ext>
              </a:extLst>
            </p:cNvPr>
            <p:cNvSpPr/>
            <p:nvPr/>
          </p:nvSpPr>
          <p:spPr>
            <a:xfrm rot="5400000">
              <a:off x="3630985" y="3943694"/>
              <a:ext cx="291435" cy="86966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箭头: 右弧形 42">
              <a:extLst>
                <a:ext uri="{FF2B5EF4-FFF2-40B4-BE49-F238E27FC236}">
                  <a16:creationId xmlns:a16="http://schemas.microsoft.com/office/drawing/2014/main" id="{82CEC334-14B3-4875-8B13-8836B4F64F9A}"/>
                </a:ext>
              </a:extLst>
            </p:cNvPr>
            <p:cNvSpPr/>
            <p:nvPr/>
          </p:nvSpPr>
          <p:spPr>
            <a:xfrm rot="5400000">
              <a:off x="3391406" y="4421680"/>
              <a:ext cx="291435" cy="138834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566351A-24AA-4585-96AB-3308E1EAB9E4}"/>
                </a:ext>
              </a:extLst>
            </p:cNvPr>
            <p:cNvSpPr txBox="1"/>
            <p:nvPr/>
          </p:nvSpPr>
          <p:spPr>
            <a:xfrm>
              <a:off x="7812740" y="94698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内部顶背驰的判断的起始时间点：金叉；记为 </a:t>
              </a:r>
              <a:r>
                <a:rPr lang="en-US" altLang="zh-CN" sz="1400" dirty="0"/>
                <a:t>t</a:t>
              </a:r>
              <a:r>
                <a:rPr lang="en-US" altLang="zh-CN" sz="900" dirty="0"/>
                <a:t>0 </a:t>
              </a:r>
              <a:r>
                <a:rPr lang="zh-CN" altLang="en-US" sz="900" dirty="0"/>
                <a:t>时刻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5C641D9-ADDC-45A9-90FB-9E0ADDF9C76E}"/>
                </a:ext>
              </a:extLst>
            </p:cNvPr>
            <p:cNvSpPr txBox="1"/>
            <p:nvPr/>
          </p:nvSpPr>
          <p:spPr>
            <a:xfrm>
              <a:off x="7812740" y="363639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个顶分型 记为 </a:t>
              </a:r>
              <a:r>
                <a:rPr lang="en-US" altLang="zh-CN" sz="1400" dirty="0"/>
                <a:t>t</a:t>
              </a:r>
              <a:r>
                <a:rPr lang="en-US" altLang="zh-CN" sz="900" dirty="0"/>
                <a:t>1 </a:t>
              </a:r>
              <a:r>
                <a:rPr lang="zh-CN" altLang="en-US" sz="900" dirty="0"/>
                <a:t>时刻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6A8A7F5-B493-4715-AD6B-3A132F9C49D8}"/>
                </a:ext>
              </a:extLst>
            </p:cNvPr>
            <p:cNvSpPr txBox="1"/>
            <p:nvPr/>
          </p:nvSpPr>
          <p:spPr>
            <a:xfrm>
              <a:off x="7812737" y="556377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金叉到第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个顶分型 之间的最高价记为 </a:t>
              </a:r>
              <a:r>
                <a:rPr lang="en-US" altLang="zh-CN" sz="1400" dirty="0"/>
                <a:t>H</a:t>
              </a:r>
              <a:r>
                <a:rPr lang="en-US" altLang="zh-CN" sz="800" dirty="0"/>
                <a:t>1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03722B8-9B45-49A9-A578-49166560548E}"/>
                </a:ext>
              </a:extLst>
            </p:cNvPr>
            <p:cNvSpPr txBox="1"/>
            <p:nvPr/>
          </p:nvSpPr>
          <p:spPr>
            <a:xfrm>
              <a:off x="7812736" y="731187"/>
              <a:ext cx="3558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金叉到第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个顶分型 之间的</a:t>
              </a:r>
              <a:r>
                <a:rPr lang="zh-CN" altLang="en-US" sz="900" dirty="0">
                  <a:solidFill>
                    <a:srgbClr val="FF0000"/>
                  </a:solidFill>
                </a:rPr>
                <a:t>最高价 </a:t>
              </a:r>
              <a:r>
                <a:rPr lang="en-US" altLang="zh-CN" sz="1400" dirty="0">
                  <a:solidFill>
                    <a:srgbClr val="FF0000"/>
                  </a:solidFill>
                </a:rPr>
                <a:t>H</a:t>
              </a:r>
              <a:r>
                <a:rPr lang="en-US" altLang="zh-CN" sz="800" dirty="0">
                  <a:solidFill>
                    <a:srgbClr val="FF0000"/>
                  </a:solidFill>
                </a:rPr>
                <a:t>1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快线 记为 </a:t>
              </a:r>
              <a:r>
                <a:rPr lang="en-US" altLang="zh-CN" sz="1400" dirty="0"/>
                <a:t>D</a:t>
              </a:r>
              <a:r>
                <a:rPr lang="en-US" altLang="zh-CN" sz="800" dirty="0"/>
                <a:t>1</a:t>
              </a:r>
            </a:p>
            <a:p>
              <a:r>
                <a:rPr lang="en-US" altLang="zh-CN" sz="800" dirty="0"/>
                <a:t>                                                                 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柱子 记为 </a:t>
              </a:r>
              <a:r>
                <a:rPr lang="en-US" altLang="zh-CN" sz="1400" dirty="0"/>
                <a:t>M</a:t>
              </a:r>
              <a:r>
                <a:rPr lang="en-US" altLang="zh-CN" sz="800" dirty="0"/>
                <a:t>1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53" name="左大括号 52">
              <a:extLst>
                <a:ext uri="{FF2B5EF4-FFF2-40B4-BE49-F238E27FC236}">
                  <a16:creationId xmlns:a16="http://schemas.microsoft.com/office/drawing/2014/main" id="{21121455-8CA6-487A-B33A-EE274A4DB438}"/>
                </a:ext>
              </a:extLst>
            </p:cNvPr>
            <p:cNvSpPr/>
            <p:nvPr/>
          </p:nvSpPr>
          <p:spPr>
            <a:xfrm>
              <a:off x="7696200" y="517527"/>
              <a:ext cx="94127" cy="65293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DBBA928-A096-44A7-AECA-893EE60CEE89}"/>
                </a:ext>
              </a:extLst>
            </p:cNvPr>
            <p:cNvSpPr txBox="1"/>
            <p:nvPr/>
          </p:nvSpPr>
          <p:spPr>
            <a:xfrm>
              <a:off x="7790331" y="1246662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2</a:t>
              </a:r>
              <a:r>
                <a:rPr lang="zh-CN" altLang="en-US" sz="900" dirty="0"/>
                <a:t>个顶分型 记为 </a:t>
              </a:r>
              <a:r>
                <a:rPr lang="en-US" altLang="zh-CN" sz="1400" dirty="0"/>
                <a:t>t</a:t>
              </a:r>
              <a:r>
                <a:rPr lang="en-US" altLang="zh-CN" sz="900" dirty="0"/>
                <a:t>2 </a:t>
              </a:r>
              <a:r>
                <a:rPr lang="zh-CN" altLang="en-US" sz="900" dirty="0"/>
                <a:t>时刻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E0CF5B8-A524-42E8-B51B-45943777E8EC}"/>
                </a:ext>
              </a:extLst>
            </p:cNvPr>
            <p:cNvSpPr txBox="1"/>
            <p:nvPr/>
          </p:nvSpPr>
          <p:spPr>
            <a:xfrm>
              <a:off x="7790328" y="1439400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个顶分型到第</a:t>
              </a:r>
              <a:r>
                <a:rPr lang="en-US" altLang="zh-CN" sz="900" dirty="0"/>
                <a:t>2</a:t>
              </a:r>
              <a:r>
                <a:rPr lang="zh-CN" altLang="en-US" sz="900" dirty="0"/>
                <a:t>个顶分型 之间的最高价记为 </a:t>
              </a:r>
              <a:r>
                <a:rPr lang="en-US" altLang="zh-CN" sz="1400" dirty="0"/>
                <a:t>H</a:t>
              </a:r>
              <a:r>
                <a:rPr lang="en-US" altLang="zh-CN" sz="800" dirty="0"/>
                <a:t>2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32EF954-34D1-440F-9FFA-B6C3D8A19CB7}"/>
                </a:ext>
              </a:extLst>
            </p:cNvPr>
            <p:cNvSpPr txBox="1"/>
            <p:nvPr/>
          </p:nvSpPr>
          <p:spPr>
            <a:xfrm>
              <a:off x="7794809" y="1614210"/>
              <a:ext cx="4011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个顶分型到第</a:t>
              </a:r>
              <a:r>
                <a:rPr lang="en-US" altLang="zh-CN" sz="900" dirty="0"/>
                <a:t>2</a:t>
              </a:r>
              <a:r>
                <a:rPr lang="zh-CN" altLang="en-US" sz="900" dirty="0"/>
                <a:t>个顶分型 之间的</a:t>
              </a:r>
              <a:r>
                <a:rPr lang="zh-CN" altLang="en-US" sz="900" dirty="0">
                  <a:solidFill>
                    <a:srgbClr val="FF0000"/>
                  </a:solidFill>
                </a:rPr>
                <a:t>最高价 </a:t>
              </a:r>
              <a:r>
                <a:rPr lang="en-US" altLang="zh-CN" sz="1400" dirty="0">
                  <a:solidFill>
                    <a:srgbClr val="FF0000"/>
                  </a:solidFill>
                </a:rPr>
                <a:t>H</a:t>
              </a:r>
              <a:r>
                <a:rPr lang="en-US" altLang="zh-CN" sz="800" dirty="0">
                  <a:solidFill>
                    <a:srgbClr val="FF0000"/>
                  </a:solidFill>
                </a:rPr>
                <a:t>2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快线 记为 </a:t>
              </a:r>
              <a:r>
                <a:rPr lang="en-US" altLang="zh-CN" sz="1400" dirty="0"/>
                <a:t>D</a:t>
              </a:r>
              <a:r>
                <a:rPr lang="en-US" altLang="zh-CN" sz="800" dirty="0"/>
                <a:t>2</a:t>
              </a:r>
            </a:p>
            <a:p>
              <a:r>
                <a:rPr lang="en-US" altLang="zh-CN" sz="800" dirty="0"/>
                <a:t>                                                                               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柱子 记为 </a:t>
              </a:r>
              <a:r>
                <a:rPr lang="en-US" altLang="zh-CN" sz="1400" dirty="0"/>
                <a:t>M</a:t>
              </a:r>
              <a:r>
                <a:rPr lang="en-US" altLang="zh-CN" sz="800" dirty="0"/>
                <a:t>2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57" name="左大括号 56">
              <a:extLst>
                <a:ext uri="{FF2B5EF4-FFF2-40B4-BE49-F238E27FC236}">
                  <a16:creationId xmlns:a16="http://schemas.microsoft.com/office/drawing/2014/main" id="{516CE8C5-28CA-4D67-93B8-72F01EABF5EE}"/>
                </a:ext>
              </a:extLst>
            </p:cNvPr>
            <p:cNvSpPr/>
            <p:nvPr/>
          </p:nvSpPr>
          <p:spPr>
            <a:xfrm>
              <a:off x="7673791" y="1400550"/>
              <a:ext cx="116534" cy="6693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B251B7D-B82B-4E51-99C4-B8A58A470E17}"/>
                </a:ext>
              </a:extLst>
            </p:cNvPr>
            <p:cNvSpPr txBox="1"/>
            <p:nvPr/>
          </p:nvSpPr>
          <p:spPr>
            <a:xfrm>
              <a:off x="7781369" y="2156583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3</a:t>
              </a:r>
              <a:r>
                <a:rPr lang="zh-CN" altLang="en-US" sz="900" dirty="0"/>
                <a:t>个顶分型 记为 </a:t>
              </a:r>
              <a:r>
                <a:rPr lang="en-US" altLang="zh-CN" sz="1400" dirty="0"/>
                <a:t>t</a:t>
              </a:r>
              <a:r>
                <a:rPr lang="en-US" altLang="zh-CN" sz="900" dirty="0"/>
                <a:t>3 </a:t>
              </a:r>
              <a:r>
                <a:rPr lang="zh-CN" altLang="en-US" sz="900" dirty="0"/>
                <a:t>时刻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2E4BDCF-6F98-48AC-8223-AFD8C2A56824}"/>
                </a:ext>
              </a:extLst>
            </p:cNvPr>
            <p:cNvSpPr txBox="1"/>
            <p:nvPr/>
          </p:nvSpPr>
          <p:spPr>
            <a:xfrm>
              <a:off x="7781366" y="2349321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2</a:t>
              </a:r>
              <a:r>
                <a:rPr lang="zh-CN" altLang="en-US" sz="900" dirty="0"/>
                <a:t>个顶分型到第</a:t>
              </a:r>
              <a:r>
                <a:rPr lang="en-US" altLang="zh-CN" sz="900" dirty="0"/>
                <a:t>3</a:t>
              </a:r>
              <a:r>
                <a:rPr lang="zh-CN" altLang="en-US" sz="900" dirty="0"/>
                <a:t>个顶分型 之间的最高价记为 </a:t>
              </a:r>
              <a:r>
                <a:rPr lang="en-US" altLang="zh-CN" sz="1400" dirty="0"/>
                <a:t>H</a:t>
              </a:r>
              <a:r>
                <a:rPr lang="en-US" altLang="zh-CN" sz="800" dirty="0"/>
                <a:t>3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9836523-D411-4CA4-9040-D15E3C8DA817}"/>
                </a:ext>
              </a:extLst>
            </p:cNvPr>
            <p:cNvSpPr txBox="1"/>
            <p:nvPr/>
          </p:nvSpPr>
          <p:spPr>
            <a:xfrm>
              <a:off x="7785847" y="2524131"/>
              <a:ext cx="4011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2</a:t>
              </a:r>
              <a:r>
                <a:rPr lang="zh-CN" altLang="en-US" sz="900" dirty="0"/>
                <a:t>个顶分型到第</a:t>
              </a:r>
              <a:r>
                <a:rPr lang="en-US" altLang="zh-CN" sz="900" dirty="0"/>
                <a:t>3</a:t>
              </a:r>
              <a:r>
                <a:rPr lang="zh-CN" altLang="en-US" sz="900" dirty="0"/>
                <a:t>个顶分型 之间的</a:t>
              </a:r>
              <a:r>
                <a:rPr lang="zh-CN" altLang="en-US" sz="900" dirty="0">
                  <a:solidFill>
                    <a:srgbClr val="FF0000"/>
                  </a:solidFill>
                </a:rPr>
                <a:t>最高价 </a:t>
              </a:r>
              <a:r>
                <a:rPr lang="en-US" altLang="zh-CN" sz="900" dirty="0">
                  <a:solidFill>
                    <a:srgbClr val="FF0000"/>
                  </a:solidFill>
                </a:rPr>
                <a:t>H</a:t>
              </a:r>
              <a:r>
                <a:rPr lang="en-US" altLang="zh-CN" sz="800" dirty="0">
                  <a:solidFill>
                    <a:srgbClr val="FF0000"/>
                  </a:solidFill>
                </a:rPr>
                <a:t>3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快线 记为 </a:t>
              </a:r>
              <a:r>
                <a:rPr lang="en-US" altLang="zh-CN" sz="1400" dirty="0"/>
                <a:t>D</a:t>
              </a:r>
              <a:r>
                <a:rPr lang="en-US" altLang="zh-CN" sz="800" dirty="0"/>
                <a:t>3</a:t>
              </a:r>
            </a:p>
            <a:p>
              <a:r>
                <a:rPr lang="en-US" altLang="zh-CN" sz="800" dirty="0"/>
                <a:t>                                                                               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柱子 记为 </a:t>
              </a:r>
              <a:r>
                <a:rPr lang="en-US" altLang="zh-CN" sz="1400" dirty="0"/>
                <a:t>M</a:t>
              </a:r>
              <a:r>
                <a:rPr lang="en-US" altLang="zh-CN" sz="800" dirty="0"/>
                <a:t>3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61" name="左大括号 60">
              <a:extLst>
                <a:ext uri="{FF2B5EF4-FFF2-40B4-BE49-F238E27FC236}">
                  <a16:creationId xmlns:a16="http://schemas.microsoft.com/office/drawing/2014/main" id="{D4A4365B-7A14-413E-81CB-928272167449}"/>
                </a:ext>
              </a:extLst>
            </p:cNvPr>
            <p:cNvSpPr/>
            <p:nvPr/>
          </p:nvSpPr>
          <p:spPr>
            <a:xfrm>
              <a:off x="7664829" y="2310471"/>
              <a:ext cx="116534" cy="6693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6285958-331D-4C3A-A8A7-9797C8C31FF5}"/>
                </a:ext>
              </a:extLst>
            </p:cNvPr>
            <p:cNvSpPr txBox="1"/>
            <p:nvPr/>
          </p:nvSpPr>
          <p:spPr>
            <a:xfrm>
              <a:off x="7772404" y="3012707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4</a:t>
              </a:r>
              <a:r>
                <a:rPr lang="zh-CN" altLang="en-US" sz="900" dirty="0"/>
                <a:t>个顶分型 记为 </a:t>
              </a:r>
              <a:r>
                <a:rPr lang="en-US" altLang="zh-CN" sz="1400" dirty="0"/>
                <a:t>t</a:t>
              </a:r>
              <a:r>
                <a:rPr lang="en-US" altLang="zh-CN" sz="900" dirty="0"/>
                <a:t>4 </a:t>
              </a:r>
              <a:r>
                <a:rPr lang="zh-CN" altLang="en-US" sz="900" dirty="0"/>
                <a:t>时刻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11ADEE8-FC39-4122-B502-5AC4F51394C6}"/>
                </a:ext>
              </a:extLst>
            </p:cNvPr>
            <p:cNvSpPr txBox="1"/>
            <p:nvPr/>
          </p:nvSpPr>
          <p:spPr>
            <a:xfrm>
              <a:off x="7772401" y="3205445"/>
              <a:ext cx="355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3</a:t>
              </a:r>
              <a:r>
                <a:rPr lang="zh-CN" altLang="en-US" sz="900" dirty="0"/>
                <a:t>个顶分型到第</a:t>
              </a:r>
              <a:r>
                <a:rPr lang="en-US" altLang="zh-CN" sz="900" dirty="0"/>
                <a:t>4</a:t>
              </a:r>
              <a:r>
                <a:rPr lang="zh-CN" altLang="en-US" sz="900" dirty="0"/>
                <a:t>个顶分型 之间的最高价记为 </a:t>
              </a:r>
              <a:r>
                <a:rPr lang="en-US" altLang="zh-CN" sz="1400" dirty="0"/>
                <a:t>H</a:t>
              </a:r>
              <a:r>
                <a:rPr lang="en-US" altLang="zh-CN" sz="800" dirty="0"/>
                <a:t>4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991A390-FDF5-4C5B-BA1B-52232C0F7470}"/>
                </a:ext>
              </a:extLst>
            </p:cNvPr>
            <p:cNvSpPr txBox="1"/>
            <p:nvPr/>
          </p:nvSpPr>
          <p:spPr>
            <a:xfrm>
              <a:off x="7767918" y="3380255"/>
              <a:ext cx="4011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第</a:t>
              </a:r>
              <a:r>
                <a:rPr lang="en-US" altLang="zh-CN" sz="900" dirty="0"/>
                <a:t>3</a:t>
              </a:r>
              <a:r>
                <a:rPr lang="zh-CN" altLang="en-US" sz="900" dirty="0"/>
                <a:t>个顶分型到第</a:t>
              </a:r>
              <a:r>
                <a:rPr lang="en-US" altLang="zh-CN" sz="900" dirty="0"/>
                <a:t>4</a:t>
              </a:r>
              <a:r>
                <a:rPr lang="zh-CN" altLang="en-US" sz="900" dirty="0"/>
                <a:t>个顶分型 之间的</a:t>
              </a:r>
              <a:r>
                <a:rPr lang="zh-CN" altLang="en-US" sz="900" dirty="0">
                  <a:solidFill>
                    <a:srgbClr val="FF0000"/>
                  </a:solidFill>
                </a:rPr>
                <a:t>最高价 </a:t>
              </a:r>
              <a:r>
                <a:rPr lang="en-US" altLang="zh-CN" sz="1400" dirty="0">
                  <a:solidFill>
                    <a:srgbClr val="FF0000"/>
                  </a:solidFill>
                </a:rPr>
                <a:t>H</a:t>
              </a:r>
              <a:r>
                <a:rPr lang="en-US" altLang="zh-CN" sz="800" dirty="0">
                  <a:solidFill>
                    <a:srgbClr val="FF0000"/>
                  </a:solidFill>
                </a:rPr>
                <a:t>4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快线 记为 </a:t>
              </a:r>
              <a:r>
                <a:rPr lang="en-US" altLang="zh-CN" sz="1400" dirty="0"/>
                <a:t>D</a:t>
              </a:r>
              <a:r>
                <a:rPr lang="en-US" altLang="zh-CN" sz="800" dirty="0"/>
                <a:t>4</a:t>
              </a:r>
            </a:p>
            <a:p>
              <a:r>
                <a:rPr lang="en-US" altLang="zh-CN" sz="800" dirty="0"/>
                <a:t>                                                                                </a:t>
              </a:r>
              <a:r>
                <a:rPr lang="zh-CN" altLang="en-US" sz="800" dirty="0">
                  <a:solidFill>
                    <a:srgbClr val="FF0000"/>
                  </a:solidFill>
                </a:rPr>
                <a:t>所对应的</a:t>
              </a:r>
              <a:r>
                <a:rPr lang="en-US" altLang="zh-CN" sz="800" dirty="0"/>
                <a:t>MACD</a:t>
              </a:r>
              <a:r>
                <a:rPr lang="zh-CN" altLang="en-US" sz="800" dirty="0"/>
                <a:t>柱子 记为 </a:t>
              </a:r>
              <a:r>
                <a:rPr lang="en-US" altLang="zh-CN" sz="1400" dirty="0"/>
                <a:t>M</a:t>
              </a:r>
              <a:r>
                <a:rPr lang="en-US" altLang="zh-CN" sz="800" dirty="0"/>
                <a:t>4</a:t>
              </a:r>
              <a:r>
                <a:rPr lang="zh-CN" altLang="en-US" sz="900" dirty="0"/>
                <a:t> </a:t>
              </a:r>
            </a:p>
          </p:txBody>
        </p:sp>
        <p:sp>
          <p:nvSpPr>
            <p:cNvPr id="65" name="左大括号 64">
              <a:extLst>
                <a:ext uri="{FF2B5EF4-FFF2-40B4-BE49-F238E27FC236}">
                  <a16:creationId xmlns:a16="http://schemas.microsoft.com/office/drawing/2014/main" id="{0D288DD9-2E52-4CF9-9511-2A76274EF522}"/>
                </a:ext>
              </a:extLst>
            </p:cNvPr>
            <p:cNvSpPr/>
            <p:nvPr/>
          </p:nvSpPr>
          <p:spPr>
            <a:xfrm>
              <a:off x="7655864" y="3166595"/>
              <a:ext cx="116534" cy="6693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ACCB150-2976-4F49-B956-BD4560601364}"/>
                </a:ext>
              </a:extLst>
            </p:cNvPr>
            <p:cNvSpPr txBox="1"/>
            <p:nvPr/>
          </p:nvSpPr>
          <p:spPr>
            <a:xfrm>
              <a:off x="41396" y="4278869"/>
              <a:ext cx="205646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因为：</a:t>
              </a:r>
              <a:r>
                <a:rPr lang="en-US" altLang="zh-CN" sz="900" dirty="0"/>
                <a:t>H2&lt;H1</a:t>
              </a:r>
              <a:endParaRPr lang="zh-CN" altLang="en-US" sz="900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C97B895-985D-4CE5-BE88-6CE6287D9E15}"/>
                </a:ext>
              </a:extLst>
            </p:cNvPr>
            <p:cNvCxnSpPr>
              <a:cxnSpLocks/>
              <a:stCxn id="39" idx="3"/>
              <a:endCxn id="66" idx="3"/>
            </p:cNvCxnSpPr>
            <p:nvPr/>
          </p:nvCxnSpPr>
          <p:spPr>
            <a:xfrm flipH="1">
              <a:off x="2097860" y="3737889"/>
              <a:ext cx="783355" cy="656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5E1AD7FB-7762-4B8C-BFB5-C8BB4C9B334E}"/>
                </a:ext>
              </a:extLst>
            </p:cNvPr>
            <p:cNvSpPr txBox="1"/>
            <p:nvPr/>
          </p:nvSpPr>
          <p:spPr>
            <a:xfrm>
              <a:off x="7172820" y="4624444"/>
              <a:ext cx="26300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因为：虽然</a:t>
              </a:r>
              <a:r>
                <a:rPr lang="en-US" altLang="zh-CN" sz="900" dirty="0"/>
                <a:t>H3&gt;H2</a:t>
              </a:r>
              <a:r>
                <a:rPr lang="zh-CN" altLang="en-US" sz="900" dirty="0"/>
                <a:t>，</a:t>
              </a:r>
              <a:endParaRPr lang="en-US" altLang="zh-CN" sz="900" dirty="0"/>
            </a:p>
            <a:p>
              <a:r>
                <a:rPr lang="zh-CN" altLang="en-US" sz="900" dirty="0"/>
                <a:t>但是：</a:t>
              </a:r>
              <a:r>
                <a:rPr lang="en-US" altLang="zh-CN" sz="900" dirty="0"/>
                <a:t>D3&gt;D2</a:t>
              </a:r>
              <a:r>
                <a:rPr lang="zh-CN" altLang="en-US" sz="900" dirty="0"/>
                <a:t>，且 </a:t>
              </a:r>
              <a:r>
                <a:rPr lang="en-US" altLang="zh-CN" sz="900" dirty="0"/>
                <a:t>M3&gt;M2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959ABD3E-3921-4AFE-B23A-799D2A81FA3E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4155343" y="4358833"/>
              <a:ext cx="3017477" cy="450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42C245D-D87E-476A-AF79-FA61F33B1BB0}"/>
                </a:ext>
              </a:extLst>
            </p:cNvPr>
            <p:cNvCxnSpPr>
              <a:cxnSpLocks/>
              <a:stCxn id="43" idx="3"/>
              <a:endCxn id="80" idx="0"/>
            </p:cNvCxnSpPr>
            <p:nvPr/>
          </p:nvCxnSpPr>
          <p:spPr>
            <a:xfrm flipH="1">
              <a:off x="1503031" y="5042993"/>
              <a:ext cx="1360230" cy="345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49B87F3-CE14-4C4D-B93F-5BB64A0A5E16}"/>
                </a:ext>
              </a:extLst>
            </p:cNvPr>
            <p:cNvSpPr txBox="1"/>
            <p:nvPr/>
          </p:nvSpPr>
          <p:spPr>
            <a:xfrm>
              <a:off x="3548678" y="4107381"/>
              <a:ext cx="57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无内部顶背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F3B7449-4C5B-4767-9FD6-36B3B6B8A0FE}"/>
                </a:ext>
              </a:extLst>
            </p:cNvPr>
            <p:cNvSpPr txBox="1"/>
            <p:nvPr/>
          </p:nvSpPr>
          <p:spPr>
            <a:xfrm>
              <a:off x="3060197" y="4930692"/>
              <a:ext cx="1305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FF0000"/>
                  </a:solidFill>
                </a:rPr>
                <a:t>内部隔山柱顶背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/>
                <a:t>无内部隔山线底背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3E582B2-56AB-4835-A98F-C3AB3BAAE249}"/>
                </a:ext>
              </a:extLst>
            </p:cNvPr>
            <p:cNvSpPr txBox="1"/>
            <p:nvPr/>
          </p:nvSpPr>
          <p:spPr>
            <a:xfrm>
              <a:off x="41396" y="5388795"/>
              <a:ext cx="29232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因为：</a:t>
              </a:r>
              <a:r>
                <a:rPr lang="en-US" altLang="zh-CN" sz="900" dirty="0"/>
                <a:t>H3&gt;H1</a:t>
              </a:r>
              <a:r>
                <a:rPr lang="zh-CN" altLang="en-US" sz="900" dirty="0"/>
                <a:t>，且</a:t>
              </a:r>
              <a:r>
                <a:rPr lang="en-US" altLang="zh-CN" sz="900" dirty="0"/>
                <a:t>M3&lt;M1</a:t>
              </a:r>
              <a:r>
                <a:rPr lang="zh-CN" altLang="en-US" sz="900" dirty="0"/>
                <a:t>   </a:t>
              </a:r>
              <a:r>
                <a:rPr lang="en-US" altLang="zh-CN" sz="900" dirty="0">
                  <a:sym typeface="Wingdings" panose="05000000000000000000" pitchFamily="2" charset="2"/>
                </a:rPr>
                <a:t></a:t>
              </a:r>
              <a:r>
                <a:rPr lang="zh-CN" altLang="en-US" sz="900" dirty="0">
                  <a:sym typeface="Wingdings" panose="05000000000000000000" pitchFamily="2" charset="2"/>
                </a:rPr>
                <a:t>内部隔山柱顶背</a:t>
              </a:r>
              <a:endParaRPr lang="en-US" altLang="zh-CN" sz="900" dirty="0"/>
            </a:p>
            <a:p>
              <a:r>
                <a:rPr lang="zh-CN" altLang="en-US" sz="900" dirty="0"/>
                <a:t>虽然：</a:t>
              </a:r>
              <a:r>
                <a:rPr lang="en-US" altLang="zh-CN" sz="900" dirty="0"/>
                <a:t> H3&gt;H1 </a:t>
              </a:r>
              <a:r>
                <a:rPr lang="zh-CN" altLang="en-US" sz="900" dirty="0"/>
                <a:t>，但 </a:t>
              </a:r>
              <a:r>
                <a:rPr lang="en-US" altLang="zh-CN" sz="900" dirty="0"/>
                <a:t>D3&gt;D1   </a:t>
              </a:r>
              <a:r>
                <a:rPr lang="en-US" altLang="zh-CN" sz="900" dirty="0">
                  <a:sym typeface="Wingdings" panose="05000000000000000000" pitchFamily="2" charset="2"/>
                </a:rPr>
                <a:t></a:t>
              </a:r>
              <a:r>
                <a:rPr lang="zh-CN" altLang="en-US" sz="900" dirty="0">
                  <a:sym typeface="Wingdings" panose="05000000000000000000" pitchFamily="2" charset="2"/>
                </a:rPr>
                <a:t>快线内部无隔山顶背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10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4A0B03-3B89-4D74-B945-8601A2B23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9" y="50060"/>
            <a:ext cx="6407340" cy="341276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96669-52E3-4C76-8909-C431A914429E}"/>
              </a:ext>
            </a:extLst>
          </p:cNvPr>
          <p:cNvCxnSpPr>
            <a:cxnSpLocks/>
          </p:cNvCxnSpPr>
          <p:nvPr/>
        </p:nvCxnSpPr>
        <p:spPr>
          <a:xfrm flipV="1">
            <a:off x="3319628" y="1262774"/>
            <a:ext cx="0" cy="1784577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5E21407-95BD-4CA1-B0E3-3E5C31030889}"/>
              </a:ext>
            </a:extLst>
          </p:cNvPr>
          <p:cNvCxnSpPr>
            <a:cxnSpLocks/>
          </p:cNvCxnSpPr>
          <p:nvPr/>
        </p:nvCxnSpPr>
        <p:spPr>
          <a:xfrm flipV="1">
            <a:off x="2983701" y="1242832"/>
            <a:ext cx="0" cy="176987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0044658-0874-4622-86BB-E4184F7C72C1}"/>
              </a:ext>
            </a:extLst>
          </p:cNvPr>
          <p:cNvCxnSpPr>
            <a:cxnSpLocks/>
          </p:cNvCxnSpPr>
          <p:nvPr/>
        </p:nvCxnSpPr>
        <p:spPr>
          <a:xfrm flipV="1">
            <a:off x="4168669" y="492213"/>
            <a:ext cx="54474" cy="263381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1ECA1D4-832E-4A44-A57E-985686D73450}"/>
              </a:ext>
            </a:extLst>
          </p:cNvPr>
          <p:cNvSpPr txBox="1"/>
          <p:nvPr/>
        </p:nvSpPr>
        <p:spPr>
          <a:xfrm>
            <a:off x="2911456" y="1971887"/>
            <a:ext cx="3333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900" dirty="0">
                <a:solidFill>
                  <a:srgbClr val="FF0000"/>
                </a:solidFill>
              </a:rPr>
              <a:t>：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第</a:t>
            </a:r>
            <a:r>
              <a:rPr lang="en-US" altLang="zh-CN" sz="900" dirty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900" dirty="0">
                <a:solidFill>
                  <a:srgbClr val="FF0000"/>
                </a:solidFill>
              </a:rPr>
              <a:t>个顶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分型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B8BDD5-8BDC-4DCE-95C4-3270F7147E3F}"/>
              </a:ext>
            </a:extLst>
          </p:cNvPr>
          <p:cNvSpPr txBox="1"/>
          <p:nvPr/>
        </p:nvSpPr>
        <p:spPr>
          <a:xfrm>
            <a:off x="3261607" y="2134478"/>
            <a:ext cx="3333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900" dirty="0">
                <a:solidFill>
                  <a:srgbClr val="FF0000"/>
                </a:solidFill>
              </a:rPr>
              <a:t>：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第</a:t>
            </a:r>
            <a:r>
              <a:rPr lang="en-US" altLang="zh-CN" sz="900" dirty="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900" dirty="0">
                <a:solidFill>
                  <a:srgbClr val="FF0000"/>
                </a:solidFill>
              </a:rPr>
              <a:t>个顶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分型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1337E3-42F0-4AC7-B62B-C5580BCC7241}"/>
              </a:ext>
            </a:extLst>
          </p:cNvPr>
          <p:cNvSpPr txBox="1"/>
          <p:nvPr/>
        </p:nvSpPr>
        <p:spPr>
          <a:xfrm>
            <a:off x="4125067" y="2137750"/>
            <a:ext cx="38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900" dirty="0">
                <a:solidFill>
                  <a:srgbClr val="FF0000"/>
                </a:solidFill>
              </a:rPr>
              <a:t>：第</a:t>
            </a:r>
            <a:r>
              <a:rPr lang="en-US" altLang="zh-CN" sz="900" dirty="0">
                <a:solidFill>
                  <a:srgbClr val="FF0000"/>
                </a:solidFill>
              </a:rPr>
              <a:t>3</a:t>
            </a:r>
            <a:r>
              <a:rPr lang="zh-CN" altLang="en-US" sz="900" dirty="0">
                <a:solidFill>
                  <a:srgbClr val="FF0000"/>
                </a:solidFill>
              </a:rPr>
              <a:t>个顶分型点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20CE7F-41D7-43F1-9E0D-258C834859D8}"/>
              </a:ext>
            </a:extLst>
          </p:cNvPr>
          <p:cNvSpPr txBox="1"/>
          <p:nvPr/>
        </p:nvSpPr>
        <p:spPr>
          <a:xfrm>
            <a:off x="1593506" y="3126024"/>
            <a:ext cx="441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0</a:t>
            </a:r>
            <a:r>
              <a:rPr lang="zh-CN" altLang="en-US" sz="900" dirty="0">
                <a:solidFill>
                  <a:srgbClr val="FF0000"/>
                </a:solidFill>
              </a:rPr>
              <a:t>：内部顶背驰之判断始于金叉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06C29D-3249-4D47-B56A-7EA28FF2B5BF}"/>
              </a:ext>
            </a:extLst>
          </p:cNvPr>
          <p:cNvSpPr txBox="1"/>
          <p:nvPr/>
        </p:nvSpPr>
        <p:spPr>
          <a:xfrm>
            <a:off x="2662513" y="505607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H1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6D7947-6AC6-4A6D-ADF7-D3DBEBA3D571}"/>
              </a:ext>
            </a:extLst>
          </p:cNvPr>
          <p:cNvSpPr txBox="1"/>
          <p:nvPr/>
        </p:nvSpPr>
        <p:spPr>
          <a:xfrm>
            <a:off x="3017320" y="723005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H2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905D8C-9EB6-468E-AEF5-25B666EAF947}"/>
              </a:ext>
            </a:extLst>
          </p:cNvPr>
          <p:cNvSpPr txBox="1"/>
          <p:nvPr/>
        </p:nvSpPr>
        <p:spPr>
          <a:xfrm>
            <a:off x="3880317" y="-59443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H3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5B3F7-E077-43B9-85DE-194D26FC177A}"/>
              </a:ext>
            </a:extLst>
          </p:cNvPr>
          <p:cNvSpPr txBox="1"/>
          <p:nvPr/>
        </p:nvSpPr>
        <p:spPr>
          <a:xfrm>
            <a:off x="2788596" y="3158802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1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E6B41B-27BA-4A10-BC41-19F1CB665F24}"/>
              </a:ext>
            </a:extLst>
          </p:cNvPr>
          <p:cNvSpPr txBox="1"/>
          <p:nvPr/>
        </p:nvSpPr>
        <p:spPr>
          <a:xfrm>
            <a:off x="3022851" y="2566358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2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3B7D666-6EE4-4E64-B18F-62F4D32E84D9}"/>
              </a:ext>
            </a:extLst>
          </p:cNvPr>
          <p:cNvSpPr txBox="1"/>
          <p:nvPr/>
        </p:nvSpPr>
        <p:spPr>
          <a:xfrm>
            <a:off x="3923442" y="2663060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3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75B4E23-34C7-4C84-AB47-B3BAF4FD8E1C}"/>
              </a:ext>
            </a:extLst>
          </p:cNvPr>
          <p:cNvCxnSpPr>
            <a:cxnSpLocks/>
          </p:cNvCxnSpPr>
          <p:nvPr/>
        </p:nvCxnSpPr>
        <p:spPr>
          <a:xfrm>
            <a:off x="2919436" y="1213739"/>
            <a:ext cx="21230" cy="2230591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E042A8-7BF0-4C22-B4AC-30F2A2B6BDFE}"/>
              </a:ext>
            </a:extLst>
          </p:cNvPr>
          <p:cNvCxnSpPr>
            <a:cxnSpLocks/>
          </p:cNvCxnSpPr>
          <p:nvPr/>
        </p:nvCxnSpPr>
        <p:spPr>
          <a:xfrm flipH="1">
            <a:off x="3178478" y="1295127"/>
            <a:ext cx="6264" cy="1838175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FCF6A2-F4C5-437C-B0D7-DEE411814502}"/>
              </a:ext>
            </a:extLst>
          </p:cNvPr>
          <p:cNvCxnSpPr>
            <a:cxnSpLocks/>
          </p:cNvCxnSpPr>
          <p:nvPr/>
        </p:nvCxnSpPr>
        <p:spPr>
          <a:xfrm>
            <a:off x="4064503" y="421672"/>
            <a:ext cx="0" cy="273713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566351A-24AA-4585-96AB-3308E1EAB9E4}"/>
              </a:ext>
            </a:extLst>
          </p:cNvPr>
          <p:cNvSpPr txBox="1"/>
          <p:nvPr/>
        </p:nvSpPr>
        <p:spPr>
          <a:xfrm>
            <a:off x="7812740" y="94698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内部顶背驰的判断的起始时间点：金叉；记为 </a:t>
            </a:r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时刻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C641D9-ADDC-45A9-90FB-9E0ADDF9C76E}"/>
              </a:ext>
            </a:extLst>
          </p:cNvPr>
          <p:cNvSpPr txBox="1"/>
          <p:nvPr/>
        </p:nvSpPr>
        <p:spPr>
          <a:xfrm>
            <a:off x="7812740" y="363639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1 </a:t>
            </a:r>
            <a:r>
              <a:rPr lang="zh-CN" altLang="en-US" sz="900" dirty="0"/>
              <a:t>时刻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6A8A7F5-B493-4715-AD6B-3A132F9C49D8}"/>
              </a:ext>
            </a:extLst>
          </p:cNvPr>
          <p:cNvSpPr txBox="1"/>
          <p:nvPr/>
        </p:nvSpPr>
        <p:spPr>
          <a:xfrm>
            <a:off x="7812737" y="556377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金叉到第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 之间的最高价记为 </a:t>
            </a:r>
            <a:r>
              <a:rPr lang="en-US" altLang="zh-CN" sz="1400" dirty="0"/>
              <a:t>H</a:t>
            </a:r>
            <a:r>
              <a:rPr lang="en-US" altLang="zh-CN" sz="800" dirty="0"/>
              <a:t>1</a:t>
            </a:r>
            <a:r>
              <a:rPr lang="zh-CN" altLang="en-US" sz="900" dirty="0"/>
              <a:t>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03722B8-9B45-49A9-A578-49166560548E}"/>
              </a:ext>
            </a:extLst>
          </p:cNvPr>
          <p:cNvSpPr txBox="1"/>
          <p:nvPr/>
        </p:nvSpPr>
        <p:spPr>
          <a:xfrm>
            <a:off x="7812736" y="731187"/>
            <a:ext cx="355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金叉到第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最高价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800" dirty="0">
                <a:solidFill>
                  <a:srgbClr val="FF0000"/>
                </a:solidFill>
              </a:rPr>
              <a:t>1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1</a:t>
            </a:r>
          </a:p>
          <a:p>
            <a:r>
              <a:rPr lang="en-US" altLang="zh-CN" sz="800" dirty="0"/>
              <a:t>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1</a:t>
            </a:r>
            <a:r>
              <a:rPr lang="zh-CN" altLang="en-US" sz="900" dirty="0"/>
              <a:t> </a:t>
            </a: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21121455-8CA6-487A-B33A-EE274A4DB438}"/>
              </a:ext>
            </a:extLst>
          </p:cNvPr>
          <p:cNvSpPr/>
          <p:nvPr/>
        </p:nvSpPr>
        <p:spPr>
          <a:xfrm>
            <a:off x="7696200" y="517527"/>
            <a:ext cx="94127" cy="6529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DBBA928-A096-44A7-AECA-893EE60CEE89}"/>
              </a:ext>
            </a:extLst>
          </p:cNvPr>
          <p:cNvSpPr txBox="1"/>
          <p:nvPr/>
        </p:nvSpPr>
        <p:spPr>
          <a:xfrm>
            <a:off x="7790331" y="1246662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2 </a:t>
            </a:r>
            <a:r>
              <a:rPr lang="zh-CN" altLang="en-US" sz="900" dirty="0"/>
              <a:t>时刻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E0CF5B8-A524-42E8-B51B-45943777E8EC}"/>
              </a:ext>
            </a:extLst>
          </p:cNvPr>
          <p:cNvSpPr txBox="1"/>
          <p:nvPr/>
        </p:nvSpPr>
        <p:spPr>
          <a:xfrm>
            <a:off x="7790328" y="1439400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 之间的最高价记为 </a:t>
            </a:r>
            <a:r>
              <a:rPr lang="en-US" altLang="zh-CN" sz="1400" dirty="0"/>
              <a:t>H</a:t>
            </a:r>
            <a:r>
              <a:rPr lang="en-US" altLang="zh-CN" sz="800" dirty="0"/>
              <a:t>2</a:t>
            </a:r>
            <a:r>
              <a:rPr lang="zh-CN" altLang="en-US" sz="900" dirty="0"/>
              <a:t>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32EF954-34D1-440F-9FFA-B6C3D8A19CB7}"/>
              </a:ext>
            </a:extLst>
          </p:cNvPr>
          <p:cNvSpPr txBox="1"/>
          <p:nvPr/>
        </p:nvSpPr>
        <p:spPr>
          <a:xfrm>
            <a:off x="7794809" y="1614210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最高价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800" dirty="0">
                <a:solidFill>
                  <a:srgbClr val="FF0000"/>
                </a:solidFill>
              </a:rPr>
              <a:t>2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2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2</a:t>
            </a:r>
            <a:r>
              <a:rPr lang="zh-CN" altLang="en-US" sz="900" dirty="0"/>
              <a:t> </a:t>
            </a: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516CE8C5-28CA-4D67-93B8-72F01EABF5EE}"/>
              </a:ext>
            </a:extLst>
          </p:cNvPr>
          <p:cNvSpPr/>
          <p:nvPr/>
        </p:nvSpPr>
        <p:spPr>
          <a:xfrm>
            <a:off x="7673791" y="1400550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251B7D-B82B-4E51-99C4-B8A58A470E17}"/>
              </a:ext>
            </a:extLst>
          </p:cNvPr>
          <p:cNvSpPr txBox="1"/>
          <p:nvPr/>
        </p:nvSpPr>
        <p:spPr>
          <a:xfrm>
            <a:off x="7781369" y="2156583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个顶分型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3 </a:t>
            </a:r>
            <a:r>
              <a:rPr lang="zh-CN" altLang="en-US" sz="900" dirty="0"/>
              <a:t>时刻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2E4BDCF-6F98-48AC-8223-AFD8C2A56824}"/>
              </a:ext>
            </a:extLst>
          </p:cNvPr>
          <p:cNvSpPr txBox="1"/>
          <p:nvPr/>
        </p:nvSpPr>
        <p:spPr>
          <a:xfrm>
            <a:off x="7781366" y="2349321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3</a:t>
            </a:r>
            <a:r>
              <a:rPr lang="zh-CN" altLang="en-US" sz="900" dirty="0"/>
              <a:t>个顶分型 之间的最高价记为 </a:t>
            </a:r>
            <a:r>
              <a:rPr lang="en-US" altLang="zh-CN" sz="1400" dirty="0"/>
              <a:t>H</a:t>
            </a:r>
            <a:r>
              <a:rPr lang="en-US" altLang="zh-CN" sz="800" dirty="0"/>
              <a:t>3</a:t>
            </a:r>
            <a:r>
              <a:rPr lang="zh-CN" altLang="en-US" sz="900" dirty="0"/>
              <a:t> 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9836523-D411-4CA4-9040-D15E3C8DA817}"/>
              </a:ext>
            </a:extLst>
          </p:cNvPr>
          <p:cNvSpPr txBox="1"/>
          <p:nvPr/>
        </p:nvSpPr>
        <p:spPr>
          <a:xfrm>
            <a:off x="7785847" y="2524131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3</a:t>
            </a:r>
            <a:r>
              <a:rPr lang="zh-CN" altLang="en-US" sz="900" dirty="0"/>
              <a:t>个顶分型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最高价 </a:t>
            </a:r>
            <a:r>
              <a:rPr lang="en-US" altLang="zh-CN" sz="900" dirty="0">
                <a:solidFill>
                  <a:srgbClr val="FF0000"/>
                </a:solidFill>
              </a:rPr>
              <a:t>H</a:t>
            </a:r>
            <a:r>
              <a:rPr lang="en-US" altLang="zh-CN" sz="800" dirty="0">
                <a:solidFill>
                  <a:srgbClr val="FF0000"/>
                </a:solidFill>
              </a:rPr>
              <a:t>3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3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3</a:t>
            </a:r>
            <a:r>
              <a:rPr lang="zh-CN" altLang="en-US" sz="900" dirty="0"/>
              <a:t> 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D4A4365B-7A14-413E-81CB-928272167449}"/>
              </a:ext>
            </a:extLst>
          </p:cNvPr>
          <p:cNvSpPr/>
          <p:nvPr/>
        </p:nvSpPr>
        <p:spPr>
          <a:xfrm>
            <a:off x="7664829" y="2310471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6285958-331D-4C3A-A8A7-9797C8C31FF5}"/>
              </a:ext>
            </a:extLst>
          </p:cNvPr>
          <p:cNvSpPr txBox="1"/>
          <p:nvPr/>
        </p:nvSpPr>
        <p:spPr>
          <a:xfrm>
            <a:off x="7772404" y="3012707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4</a:t>
            </a:r>
            <a:r>
              <a:rPr lang="zh-CN" altLang="en-US" sz="900" dirty="0"/>
              <a:t>个顶分型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4 </a:t>
            </a:r>
            <a:r>
              <a:rPr lang="zh-CN" altLang="en-US" sz="900" dirty="0"/>
              <a:t>时刻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11ADEE8-FC39-4122-B502-5AC4F51394C6}"/>
              </a:ext>
            </a:extLst>
          </p:cNvPr>
          <p:cNvSpPr txBox="1"/>
          <p:nvPr/>
        </p:nvSpPr>
        <p:spPr>
          <a:xfrm>
            <a:off x="7772401" y="3205445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4</a:t>
            </a:r>
            <a:r>
              <a:rPr lang="zh-CN" altLang="en-US" sz="900" dirty="0"/>
              <a:t>个顶分型 之间的最高价记为 </a:t>
            </a:r>
            <a:r>
              <a:rPr lang="en-US" altLang="zh-CN" sz="1400" dirty="0"/>
              <a:t>H</a:t>
            </a:r>
            <a:r>
              <a:rPr lang="en-US" altLang="zh-CN" sz="800" dirty="0"/>
              <a:t>4</a:t>
            </a:r>
            <a:r>
              <a:rPr lang="zh-CN" altLang="en-US" sz="900" dirty="0"/>
              <a:t> 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991A390-FDF5-4C5B-BA1B-52232C0F7470}"/>
              </a:ext>
            </a:extLst>
          </p:cNvPr>
          <p:cNvSpPr txBox="1"/>
          <p:nvPr/>
        </p:nvSpPr>
        <p:spPr>
          <a:xfrm>
            <a:off x="7767918" y="3380255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4</a:t>
            </a:r>
            <a:r>
              <a:rPr lang="zh-CN" altLang="en-US" sz="900" dirty="0"/>
              <a:t>个顶分型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最高价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800" dirty="0">
                <a:solidFill>
                  <a:srgbClr val="FF0000"/>
                </a:solidFill>
              </a:rPr>
              <a:t>4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4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4</a:t>
            </a:r>
            <a:r>
              <a:rPr lang="zh-CN" altLang="en-US" sz="900" dirty="0"/>
              <a:t> </a:t>
            </a:r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0D288DD9-2E52-4CF9-9511-2A76274EF522}"/>
              </a:ext>
            </a:extLst>
          </p:cNvPr>
          <p:cNvSpPr/>
          <p:nvPr/>
        </p:nvSpPr>
        <p:spPr>
          <a:xfrm>
            <a:off x="7655864" y="3166595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C3159B0-9489-47F6-A424-B45EE4B0D153}"/>
              </a:ext>
            </a:extLst>
          </p:cNvPr>
          <p:cNvSpPr txBox="1"/>
          <p:nvPr/>
        </p:nvSpPr>
        <p:spPr>
          <a:xfrm>
            <a:off x="512780" y="4414411"/>
            <a:ext cx="145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内部顶背驰</a:t>
            </a:r>
            <a:r>
              <a:rPr lang="zh-CN" altLang="en-US" sz="900" dirty="0"/>
              <a:t>的判断方法：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73D33D5-857E-48D7-A6B0-2C411F4A81B5}"/>
              </a:ext>
            </a:extLst>
          </p:cNvPr>
          <p:cNvSpPr txBox="1"/>
          <p:nvPr/>
        </p:nvSpPr>
        <p:spPr>
          <a:xfrm>
            <a:off x="2113958" y="4414411"/>
            <a:ext cx="93659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从</a:t>
            </a:r>
            <a:r>
              <a:rPr lang="en-US" altLang="zh-CN" sz="900" dirty="0"/>
              <a:t>MACD</a:t>
            </a:r>
            <a:r>
              <a:rPr lang="zh-CN" altLang="en-US" sz="900" dirty="0"/>
              <a:t>金叉点开始：</a:t>
            </a:r>
            <a:endParaRPr lang="en-US" altLang="zh-CN" sz="900" dirty="0"/>
          </a:p>
          <a:p>
            <a:r>
              <a:rPr lang="en-US" altLang="zh-CN" sz="900" dirty="0"/>
              <a:t>【1】</a:t>
            </a:r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个顶分型不做内部背驰的判断；    只要还没出现死叉，则从第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个顶分型开始，分别与前一个顶分型去做比较，判断是否出现内部顶背离</a:t>
            </a:r>
            <a:endParaRPr lang="en-US" altLang="zh-CN" sz="900" dirty="0"/>
          </a:p>
          <a:p>
            <a:r>
              <a:rPr lang="en-US" altLang="zh-CN" sz="900" dirty="0"/>
              <a:t>【2】</a:t>
            </a:r>
            <a:r>
              <a:rPr lang="zh-CN" altLang="en-US" sz="900" dirty="0"/>
              <a:t>假设出现第 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个顶分型的时间点是</a:t>
            </a:r>
            <a:r>
              <a:rPr lang="en-US" altLang="zh-CN" sz="1400" b="1" dirty="0"/>
              <a:t>t</a:t>
            </a:r>
            <a:r>
              <a:rPr lang="en-US" altLang="zh-CN" sz="900" dirty="0"/>
              <a:t>1</a:t>
            </a:r>
            <a:r>
              <a:rPr lang="zh-CN" altLang="en-US" sz="900" dirty="0"/>
              <a:t>，金叉点到</a:t>
            </a:r>
            <a:r>
              <a:rPr lang="en-US" altLang="zh-CN" sz="1400" b="1" dirty="0"/>
              <a:t>t</a:t>
            </a:r>
            <a:r>
              <a:rPr lang="en-US" altLang="zh-CN" sz="900" dirty="0"/>
              <a:t>1</a:t>
            </a:r>
            <a:r>
              <a:rPr lang="zh-CN" altLang="en-US" sz="900" dirty="0"/>
              <a:t>之间的最高价为</a:t>
            </a:r>
            <a:r>
              <a:rPr lang="en-US" altLang="zh-CN" sz="1400" b="1" dirty="0"/>
              <a:t>H</a:t>
            </a:r>
            <a:r>
              <a:rPr lang="en-US" altLang="zh-CN" sz="900" dirty="0"/>
              <a:t>1</a:t>
            </a:r>
            <a:r>
              <a:rPr lang="zh-CN" altLang="en-US" sz="900" dirty="0"/>
              <a:t>，</a:t>
            </a:r>
            <a:r>
              <a:rPr lang="en-US" altLang="zh-CN" sz="900" dirty="0"/>
              <a:t>H1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1</a:t>
            </a:r>
            <a:r>
              <a:rPr lang="zh-CN" altLang="en-US" sz="900" dirty="0"/>
              <a:t>，</a:t>
            </a:r>
            <a:r>
              <a:rPr lang="en-US" altLang="zh-CN" sz="900" dirty="0"/>
              <a:t> H1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1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       </a:t>
            </a:r>
            <a:r>
              <a:rPr lang="zh-CN" altLang="en-US" sz="900" dirty="0"/>
              <a:t>出现第 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个顶分型的时间点是</a:t>
            </a:r>
            <a:r>
              <a:rPr lang="en-US" altLang="zh-CN" sz="1400" b="1" dirty="0"/>
              <a:t>t</a:t>
            </a:r>
            <a:r>
              <a:rPr lang="en-US" altLang="zh-CN" sz="900" dirty="0"/>
              <a:t>2</a:t>
            </a:r>
            <a:r>
              <a:rPr lang="zh-CN" altLang="en-US" sz="900" dirty="0"/>
              <a:t>，</a:t>
            </a:r>
            <a:r>
              <a:rPr lang="en-US" altLang="zh-CN" sz="900" b="1" dirty="0"/>
              <a:t> </a:t>
            </a:r>
            <a:r>
              <a:rPr lang="en-US" altLang="zh-CN" sz="1400" b="1" dirty="0"/>
              <a:t>t</a:t>
            </a:r>
            <a:r>
              <a:rPr lang="en-US" altLang="zh-CN" sz="800" dirty="0"/>
              <a:t>1</a:t>
            </a:r>
            <a:r>
              <a:rPr lang="zh-CN" altLang="en-US" sz="900" dirty="0"/>
              <a:t>到</a:t>
            </a:r>
            <a:r>
              <a:rPr lang="en-US" altLang="zh-CN" sz="1400" b="1" dirty="0"/>
              <a:t>t</a:t>
            </a:r>
            <a:r>
              <a:rPr lang="en-US" altLang="zh-CN" sz="900" dirty="0"/>
              <a:t>2</a:t>
            </a:r>
            <a:r>
              <a:rPr lang="zh-CN" altLang="en-US" sz="900" dirty="0"/>
              <a:t>之间的最高价为</a:t>
            </a:r>
            <a:r>
              <a:rPr lang="en-US" altLang="zh-CN" sz="1400" b="1" dirty="0"/>
              <a:t>H</a:t>
            </a:r>
            <a:r>
              <a:rPr lang="en-US" altLang="zh-CN" sz="900" dirty="0"/>
              <a:t>2</a:t>
            </a:r>
            <a:r>
              <a:rPr lang="zh-CN" altLang="en-US" sz="900" dirty="0"/>
              <a:t>，</a:t>
            </a:r>
            <a:r>
              <a:rPr lang="en-US" altLang="zh-CN" sz="900" dirty="0"/>
              <a:t>H2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2</a:t>
            </a:r>
            <a:r>
              <a:rPr lang="zh-CN" altLang="en-US" sz="900" dirty="0"/>
              <a:t>，</a:t>
            </a:r>
            <a:r>
              <a:rPr lang="en-US" altLang="zh-CN" sz="900" dirty="0"/>
              <a:t> H2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2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H2&gt;=H1 AND D2&lt;D1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H2&gt;H1 AND D2&lt;=D1</a:t>
            </a:r>
            <a:r>
              <a:rPr lang="zh-CN" altLang="en-US" sz="900" dirty="0"/>
              <a:t>），则称：第</a:t>
            </a:r>
            <a:r>
              <a:rPr lang="en-US" altLang="zh-CN" sz="900" dirty="0"/>
              <a:t>2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顶分型相对于第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个顶分型产生 </a:t>
            </a:r>
            <a:r>
              <a:rPr lang="zh-CN" altLang="en-US" sz="1400" b="1" dirty="0"/>
              <a:t>快线内部顶背驰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H2&gt;=H1 AND M2&lt;M1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H2&gt;H1 AND M2&lt;=M1</a:t>
            </a:r>
            <a:r>
              <a:rPr lang="zh-CN" altLang="en-US" sz="900" dirty="0"/>
              <a:t>），则称：第</a:t>
            </a:r>
            <a:r>
              <a:rPr lang="en-US" altLang="zh-CN" sz="900" dirty="0"/>
              <a:t>2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顶分型相对于第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个顶分型产生 </a:t>
            </a:r>
            <a:r>
              <a:rPr lang="en-US" altLang="zh-CN" sz="1400" b="1" dirty="0"/>
              <a:t>MACD</a:t>
            </a:r>
            <a:r>
              <a:rPr lang="zh-CN" altLang="en-US" sz="1400" b="1" dirty="0"/>
              <a:t>柱内部顶背驰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【3】</a:t>
            </a:r>
            <a:r>
              <a:rPr lang="zh-CN" altLang="en-US" sz="900" dirty="0"/>
              <a:t>假设</a:t>
            </a:r>
            <a:r>
              <a:rPr lang="en-US" altLang="zh-CN" sz="900" dirty="0" err="1"/>
              <a:t>i</a:t>
            </a:r>
            <a:r>
              <a:rPr lang="en-US" altLang="zh-CN" sz="900" dirty="0"/>
              <a:t>&gt;2</a:t>
            </a:r>
            <a:r>
              <a:rPr lang="zh-CN" altLang="en-US" sz="900" dirty="0"/>
              <a:t>，出现第 </a:t>
            </a:r>
            <a:r>
              <a:rPr lang="en-US" altLang="zh-CN" sz="900" dirty="0"/>
              <a:t>i-1</a:t>
            </a:r>
            <a:r>
              <a:rPr lang="zh-CN" altLang="en-US" sz="900" dirty="0"/>
              <a:t>个顶分型的时间点是</a:t>
            </a:r>
            <a:r>
              <a:rPr lang="en-US" altLang="zh-CN" sz="1400" b="1" dirty="0"/>
              <a:t>t</a:t>
            </a:r>
            <a:r>
              <a:rPr lang="en-US" altLang="zh-CN" sz="900" dirty="0"/>
              <a:t>i-1</a:t>
            </a:r>
            <a:r>
              <a:rPr lang="zh-CN" altLang="en-US" sz="900" dirty="0"/>
              <a:t>，</a:t>
            </a:r>
            <a:r>
              <a:rPr lang="en-US" altLang="zh-CN" sz="1400" b="1" dirty="0"/>
              <a:t> t</a:t>
            </a:r>
            <a:r>
              <a:rPr lang="en-US" altLang="zh-CN" sz="900" dirty="0"/>
              <a:t>i-2</a:t>
            </a:r>
            <a:r>
              <a:rPr lang="zh-CN" altLang="en-US" sz="900" dirty="0"/>
              <a:t>到</a:t>
            </a:r>
            <a:r>
              <a:rPr lang="en-US" altLang="zh-CN" sz="1400" b="1" dirty="0"/>
              <a:t>t</a:t>
            </a:r>
            <a:r>
              <a:rPr lang="en-US" altLang="zh-CN" sz="900" dirty="0"/>
              <a:t>i-1</a:t>
            </a:r>
            <a:r>
              <a:rPr lang="zh-CN" altLang="en-US" sz="900" dirty="0"/>
              <a:t>之间的最高价为</a:t>
            </a:r>
            <a:r>
              <a:rPr lang="en-US" altLang="zh-CN" sz="1400" b="1" dirty="0"/>
              <a:t>H</a:t>
            </a:r>
            <a:r>
              <a:rPr lang="en-US" altLang="zh-CN" sz="900" dirty="0"/>
              <a:t>i-1</a:t>
            </a:r>
            <a:r>
              <a:rPr lang="zh-CN" altLang="en-US" sz="900" dirty="0"/>
              <a:t>，</a:t>
            </a:r>
            <a:r>
              <a:rPr lang="en-US" altLang="zh-CN" sz="900" dirty="0"/>
              <a:t>Hi-1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i</a:t>
            </a:r>
            <a:r>
              <a:rPr lang="zh-CN" altLang="en-US" sz="900" dirty="0"/>
              <a:t>，</a:t>
            </a:r>
            <a:r>
              <a:rPr lang="en-US" altLang="zh-CN" sz="900" dirty="0"/>
              <a:t> Hi-1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i-1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                </a:t>
            </a:r>
            <a:r>
              <a:rPr lang="zh-CN" altLang="en-US" sz="900" dirty="0"/>
              <a:t>出现第 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个顶分型的时间点是</a:t>
            </a:r>
            <a:r>
              <a:rPr lang="en-US" altLang="zh-CN" sz="1400" b="1" dirty="0" err="1"/>
              <a:t>t</a:t>
            </a:r>
            <a:r>
              <a:rPr lang="en-US" altLang="zh-CN" sz="900" dirty="0" err="1"/>
              <a:t>i</a:t>
            </a:r>
            <a:r>
              <a:rPr lang="zh-CN" altLang="en-US" sz="900" dirty="0"/>
              <a:t>，</a:t>
            </a:r>
            <a:r>
              <a:rPr lang="en-US" altLang="zh-CN" sz="900" b="1" dirty="0"/>
              <a:t> </a:t>
            </a:r>
            <a:r>
              <a:rPr lang="en-US" altLang="zh-CN" sz="1400" b="1" dirty="0"/>
              <a:t>t</a:t>
            </a:r>
            <a:r>
              <a:rPr lang="en-US" altLang="zh-CN" sz="800" dirty="0"/>
              <a:t>i-1</a:t>
            </a:r>
            <a:r>
              <a:rPr lang="zh-CN" altLang="en-US" sz="900" dirty="0"/>
              <a:t>到</a:t>
            </a:r>
            <a:r>
              <a:rPr lang="en-US" altLang="zh-CN" sz="1400" b="1" dirty="0" err="1"/>
              <a:t>t</a:t>
            </a:r>
            <a:r>
              <a:rPr lang="en-US" altLang="zh-CN" sz="900" dirty="0" err="1"/>
              <a:t>i</a:t>
            </a:r>
            <a:r>
              <a:rPr lang="zh-CN" altLang="en-US" sz="900" dirty="0"/>
              <a:t>之间的最高价为</a:t>
            </a:r>
            <a:r>
              <a:rPr lang="en-US" altLang="zh-CN" sz="1400" b="1" dirty="0"/>
              <a:t>H</a:t>
            </a:r>
            <a:r>
              <a:rPr lang="en-US" altLang="zh-CN" sz="900" dirty="0"/>
              <a:t>i</a:t>
            </a:r>
            <a:r>
              <a:rPr lang="zh-CN" altLang="en-US" sz="900" dirty="0"/>
              <a:t>，</a:t>
            </a:r>
            <a:r>
              <a:rPr lang="en-US" altLang="zh-CN" sz="900" dirty="0"/>
              <a:t>Hi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i</a:t>
            </a:r>
            <a:r>
              <a:rPr lang="zh-CN" altLang="en-US" sz="900" dirty="0"/>
              <a:t>，</a:t>
            </a:r>
            <a:r>
              <a:rPr lang="en-US" altLang="zh-CN" sz="900" dirty="0"/>
              <a:t> Hi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i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Hi&gt;=Hi-1 AND Di&lt;Di-1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Hi&gt;Hi-1 AND Di&lt;=Di-1</a:t>
            </a:r>
            <a:r>
              <a:rPr lang="zh-CN" altLang="en-US" sz="900" dirty="0"/>
              <a:t>），则称：第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底分型相对于第</a:t>
            </a:r>
            <a:r>
              <a:rPr lang="en-US" altLang="zh-CN" sz="900" dirty="0"/>
              <a:t>i-1</a:t>
            </a:r>
            <a:r>
              <a:rPr lang="zh-CN" altLang="en-US" sz="900" dirty="0"/>
              <a:t>个底分型产生 </a:t>
            </a:r>
            <a:r>
              <a:rPr lang="zh-CN" altLang="en-US" sz="1400" b="1" dirty="0"/>
              <a:t>快线内部底背驰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Hi&gt;=Hi-1 AND Mi&lt;Mi-1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Hi&gt;Hi-1 AND Mi&lt;=Mi-1</a:t>
            </a:r>
            <a:r>
              <a:rPr lang="zh-CN" altLang="en-US" sz="900" dirty="0"/>
              <a:t>），则称：第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底分型相对于第</a:t>
            </a:r>
            <a:r>
              <a:rPr lang="en-US" altLang="zh-CN" sz="900" dirty="0"/>
              <a:t>i-1</a:t>
            </a:r>
            <a:r>
              <a:rPr lang="zh-CN" altLang="en-US" sz="900" dirty="0"/>
              <a:t>个底分型产生 </a:t>
            </a:r>
            <a:r>
              <a:rPr lang="en-US" altLang="zh-CN" sz="1400" b="1" dirty="0"/>
              <a:t>MACD</a:t>
            </a:r>
            <a:r>
              <a:rPr lang="zh-CN" altLang="en-US" sz="1400" b="1" dirty="0"/>
              <a:t>柱内部底背驰</a:t>
            </a:r>
            <a:r>
              <a:rPr lang="zh-CN" altLang="en-US" sz="900" dirty="0"/>
              <a:t>；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349301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4A0B03-3B89-4D74-B945-8601A2B23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9" y="50060"/>
            <a:ext cx="6407340" cy="341276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96669-52E3-4C76-8909-C431A914429E}"/>
              </a:ext>
            </a:extLst>
          </p:cNvPr>
          <p:cNvCxnSpPr>
            <a:cxnSpLocks/>
          </p:cNvCxnSpPr>
          <p:nvPr/>
        </p:nvCxnSpPr>
        <p:spPr>
          <a:xfrm flipV="1">
            <a:off x="3319628" y="1262774"/>
            <a:ext cx="0" cy="1784577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5E21407-95BD-4CA1-B0E3-3E5C31030889}"/>
              </a:ext>
            </a:extLst>
          </p:cNvPr>
          <p:cNvCxnSpPr>
            <a:cxnSpLocks/>
          </p:cNvCxnSpPr>
          <p:nvPr/>
        </p:nvCxnSpPr>
        <p:spPr>
          <a:xfrm flipV="1">
            <a:off x="2983701" y="1242832"/>
            <a:ext cx="0" cy="176987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0044658-0874-4622-86BB-E4184F7C72C1}"/>
              </a:ext>
            </a:extLst>
          </p:cNvPr>
          <p:cNvCxnSpPr>
            <a:cxnSpLocks/>
          </p:cNvCxnSpPr>
          <p:nvPr/>
        </p:nvCxnSpPr>
        <p:spPr>
          <a:xfrm flipV="1">
            <a:off x="4168669" y="492213"/>
            <a:ext cx="54474" cy="263381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1ECA1D4-832E-4A44-A57E-985686D73450}"/>
              </a:ext>
            </a:extLst>
          </p:cNvPr>
          <p:cNvSpPr txBox="1"/>
          <p:nvPr/>
        </p:nvSpPr>
        <p:spPr>
          <a:xfrm>
            <a:off x="2911456" y="1971887"/>
            <a:ext cx="3333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900" dirty="0">
                <a:solidFill>
                  <a:srgbClr val="FF0000"/>
                </a:solidFill>
              </a:rPr>
              <a:t>：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第</a:t>
            </a:r>
            <a:r>
              <a:rPr lang="en-US" altLang="zh-CN" sz="900" dirty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900" dirty="0">
                <a:solidFill>
                  <a:srgbClr val="FF0000"/>
                </a:solidFill>
              </a:rPr>
              <a:t>个顶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分型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B8BDD5-8BDC-4DCE-95C4-3270F7147E3F}"/>
              </a:ext>
            </a:extLst>
          </p:cNvPr>
          <p:cNvSpPr txBox="1"/>
          <p:nvPr/>
        </p:nvSpPr>
        <p:spPr>
          <a:xfrm>
            <a:off x="3261607" y="2134478"/>
            <a:ext cx="3333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900" dirty="0">
                <a:solidFill>
                  <a:srgbClr val="FF0000"/>
                </a:solidFill>
              </a:rPr>
              <a:t>：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第</a:t>
            </a:r>
            <a:r>
              <a:rPr lang="en-US" altLang="zh-CN" sz="900" dirty="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900" dirty="0">
                <a:solidFill>
                  <a:srgbClr val="FF0000"/>
                </a:solidFill>
              </a:rPr>
              <a:t>个顶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分型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1337E3-42F0-4AC7-B62B-C5580BCC7241}"/>
              </a:ext>
            </a:extLst>
          </p:cNvPr>
          <p:cNvSpPr txBox="1"/>
          <p:nvPr/>
        </p:nvSpPr>
        <p:spPr>
          <a:xfrm>
            <a:off x="4125067" y="2137750"/>
            <a:ext cx="38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900" dirty="0">
                <a:solidFill>
                  <a:srgbClr val="FF0000"/>
                </a:solidFill>
              </a:rPr>
              <a:t>：第</a:t>
            </a:r>
            <a:r>
              <a:rPr lang="en-US" altLang="zh-CN" sz="900" dirty="0">
                <a:solidFill>
                  <a:srgbClr val="FF0000"/>
                </a:solidFill>
              </a:rPr>
              <a:t>3</a:t>
            </a:r>
            <a:r>
              <a:rPr lang="zh-CN" altLang="en-US" sz="900" dirty="0">
                <a:solidFill>
                  <a:srgbClr val="FF0000"/>
                </a:solidFill>
              </a:rPr>
              <a:t>个顶分型点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20CE7F-41D7-43F1-9E0D-258C834859D8}"/>
              </a:ext>
            </a:extLst>
          </p:cNvPr>
          <p:cNvSpPr txBox="1"/>
          <p:nvPr/>
        </p:nvSpPr>
        <p:spPr>
          <a:xfrm>
            <a:off x="1593506" y="3126024"/>
            <a:ext cx="441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sz="1000" dirty="0">
                <a:solidFill>
                  <a:srgbClr val="FF0000"/>
                </a:solidFill>
              </a:rPr>
              <a:t>0</a:t>
            </a:r>
            <a:r>
              <a:rPr lang="zh-CN" altLang="en-US" sz="900" dirty="0">
                <a:solidFill>
                  <a:srgbClr val="FF0000"/>
                </a:solidFill>
              </a:rPr>
              <a:t>：内部顶背驰之判断始于金叉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06C29D-3249-4D47-B56A-7EA28FF2B5BF}"/>
              </a:ext>
            </a:extLst>
          </p:cNvPr>
          <p:cNvSpPr txBox="1"/>
          <p:nvPr/>
        </p:nvSpPr>
        <p:spPr>
          <a:xfrm>
            <a:off x="2662513" y="505607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H1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6D7947-6AC6-4A6D-ADF7-D3DBEBA3D571}"/>
              </a:ext>
            </a:extLst>
          </p:cNvPr>
          <p:cNvSpPr txBox="1"/>
          <p:nvPr/>
        </p:nvSpPr>
        <p:spPr>
          <a:xfrm>
            <a:off x="3017320" y="723005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H2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905D8C-9EB6-468E-AEF5-25B666EAF947}"/>
              </a:ext>
            </a:extLst>
          </p:cNvPr>
          <p:cNvSpPr txBox="1"/>
          <p:nvPr/>
        </p:nvSpPr>
        <p:spPr>
          <a:xfrm>
            <a:off x="3880317" y="-59443"/>
            <a:ext cx="49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H3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5B3F7-E077-43B9-85DE-194D26FC177A}"/>
              </a:ext>
            </a:extLst>
          </p:cNvPr>
          <p:cNvSpPr txBox="1"/>
          <p:nvPr/>
        </p:nvSpPr>
        <p:spPr>
          <a:xfrm>
            <a:off x="2788596" y="3158802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1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E6B41B-27BA-4A10-BC41-19F1CB665F24}"/>
              </a:ext>
            </a:extLst>
          </p:cNvPr>
          <p:cNvSpPr txBox="1"/>
          <p:nvPr/>
        </p:nvSpPr>
        <p:spPr>
          <a:xfrm>
            <a:off x="3022851" y="2566358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2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3B7D666-6EE4-4E64-B18F-62F4D32E84D9}"/>
              </a:ext>
            </a:extLst>
          </p:cNvPr>
          <p:cNvSpPr txBox="1"/>
          <p:nvPr/>
        </p:nvSpPr>
        <p:spPr>
          <a:xfrm>
            <a:off x="3923442" y="2663060"/>
            <a:ext cx="38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D</a:t>
            </a:r>
            <a:r>
              <a:rPr lang="en-US" altLang="zh-CN" sz="900" b="1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rgbClr val="00B050"/>
                </a:solidFill>
              </a:rPr>
              <a:t>M</a:t>
            </a:r>
            <a:r>
              <a:rPr lang="en-US" altLang="zh-CN" sz="900" b="1" dirty="0">
                <a:solidFill>
                  <a:srgbClr val="00B050"/>
                </a:solidFill>
              </a:rPr>
              <a:t>3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75B4E23-34C7-4C84-AB47-B3BAF4FD8E1C}"/>
              </a:ext>
            </a:extLst>
          </p:cNvPr>
          <p:cNvCxnSpPr>
            <a:cxnSpLocks/>
          </p:cNvCxnSpPr>
          <p:nvPr/>
        </p:nvCxnSpPr>
        <p:spPr>
          <a:xfrm>
            <a:off x="2919436" y="1213739"/>
            <a:ext cx="21230" cy="2230591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E042A8-7BF0-4C22-B4AC-30F2A2B6BDFE}"/>
              </a:ext>
            </a:extLst>
          </p:cNvPr>
          <p:cNvCxnSpPr>
            <a:cxnSpLocks/>
          </p:cNvCxnSpPr>
          <p:nvPr/>
        </p:nvCxnSpPr>
        <p:spPr>
          <a:xfrm flipH="1">
            <a:off x="3178478" y="1295127"/>
            <a:ext cx="6264" cy="1838175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FCF6A2-F4C5-437C-B0D7-DEE411814502}"/>
              </a:ext>
            </a:extLst>
          </p:cNvPr>
          <p:cNvCxnSpPr>
            <a:cxnSpLocks/>
          </p:cNvCxnSpPr>
          <p:nvPr/>
        </p:nvCxnSpPr>
        <p:spPr>
          <a:xfrm>
            <a:off x="4064503" y="421672"/>
            <a:ext cx="0" cy="273713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566351A-24AA-4585-96AB-3308E1EAB9E4}"/>
              </a:ext>
            </a:extLst>
          </p:cNvPr>
          <p:cNvSpPr txBox="1"/>
          <p:nvPr/>
        </p:nvSpPr>
        <p:spPr>
          <a:xfrm>
            <a:off x="7812740" y="94698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内部顶背驰的判断的起始时间点：金叉；记为 </a:t>
            </a:r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时刻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C641D9-ADDC-45A9-90FB-9E0ADDF9C76E}"/>
              </a:ext>
            </a:extLst>
          </p:cNvPr>
          <p:cNvSpPr txBox="1"/>
          <p:nvPr/>
        </p:nvSpPr>
        <p:spPr>
          <a:xfrm>
            <a:off x="7812740" y="363639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1 </a:t>
            </a:r>
            <a:r>
              <a:rPr lang="zh-CN" altLang="en-US" sz="900" dirty="0"/>
              <a:t>时刻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6A8A7F5-B493-4715-AD6B-3A132F9C49D8}"/>
              </a:ext>
            </a:extLst>
          </p:cNvPr>
          <p:cNvSpPr txBox="1"/>
          <p:nvPr/>
        </p:nvSpPr>
        <p:spPr>
          <a:xfrm>
            <a:off x="7812737" y="556377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金叉到第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 之间的最高价记为 </a:t>
            </a:r>
            <a:r>
              <a:rPr lang="en-US" altLang="zh-CN" sz="1400" dirty="0"/>
              <a:t>H</a:t>
            </a:r>
            <a:r>
              <a:rPr lang="en-US" altLang="zh-CN" sz="800" dirty="0"/>
              <a:t>1</a:t>
            </a:r>
            <a:r>
              <a:rPr lang="zh-CN" altLang="en-US" sz="900" dirty="0"/>
              <a:t>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03722B8-9B45-49A9-A578-49166560548E}"/>
              </a:ext>
            </a:extLst>
          </p:cNvPr>
          <p:cNvSpPr txBox="1"/>
          <p:nvPr/>
        </p:nvSpPr>
        <p:spPr>
          <a:xfrm>
            <a:off x="7812736" y="731187"/>
            <a:ext cx="355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金叉到第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最高价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800" dirty="0">
                <a:solidFill>
                  <a:srgbClr val="FF0000"/>
                </a:solidFill>
              </a:rPr>
              <a:t>1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1</a:t>
            </a:r>
          </a:p>
          <a:p>
            <a:r>
              <a:rPr lang="en-US" altLang="zh-CN" sz="800" dirty="0"/>
              <a:t>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1</a:t>
            </a:r>
            <a:r>
              <a:rPr lang="zh-CN" altLang="en-US" sz="900" dirty="0"/>
              <a:t> </a:t>
            </a: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21121455-8CA6-487A-B33A-EE274A4DB438}"/>
              </a:ext>
            </a:extLst>
          </p:cNvPr>
          <p:cNvSpPr/>
          <p:nvPr/>
        </p:nvSpPr>
        <p:spPr>
          <a:xfrm>
            <a:off x="7696200" y="517527"/>
            <a:ext cx="94127" cy="6529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DBBA928-A096-44A7-AECA-893EE60CEE89}"/>
              </a:ext>
            </a:extLst>
          </p:cNvPr>
          <p:cNvSpPr txBox="1"/>
          <p:nvPr/>
        </p:nvSpPr>
        <p:spPr>
          <a:xfrm>
            <a:off x="7790331" y="1246662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2 </a:t>
            </a:r>
            <a:r>
              <a:rPr lang="zh-CN" altLang="en-US" sz="900" dirty="0"/>
              <a:t>时刻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E0CF5B8-A524-42E8-B51B-45943777E8EC}"/>
              </a:ext>
            </a:extLst>
          </p:cNvPr>
          <p:cNvSpPr txBox="1"/>
          <p:nvPr/>
        </p:nvSpPr>
        <p:spPr>
          <a:xfrm>
            <a:off x="7790328" y="1439400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 之间的最高价记为 </a:t>
            </a:r>
            <a:r>
              <a:rPr lang="en-US" altLang="zh-CN" sz="1400" dirty="0"/>
              <a:t>H</a:t>
            </a:r>
            <a:r>
              <a:rPr lang="en-US" altLang="zh-CN" sz="800" dirty="0"/>
              <a:t>2</a:t>
            </a:r>
            <a:r>
              <a:rPr lang="zh-CN" altLang="en-US" sz="900" dirty="0"/>
              <a:t>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32EF954-34D1-440F-9FFA-B6C3D8A19CB7}"/>
              </a:ext>
            </a:extLst>
          </p:cNvPr>
          <p:cNvSpPr txBox="1"/>
          <p:nvPr/>
        </p:nvSpPr>
        <p:spPr>
          <a:xfrm>
            <a:off x="7794809" y="1614210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最高价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800" dirty="0">
                <a:solidFill>
                  <a:srgbClr val="FF0000"/>
                </a:solidFill>
              </a:rPr>
              <a:t>2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2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2</a:t>
            </a:r>
            <a:r>
              <a:rPr lang="zh-CN" altLang="en-US" sz="900" dirty="0"/>
              <a:t> </a:t>
            </a: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516CE8C5-28CA-4D67-93B8-72F01EABF5EE}"/>
              </a:ext>
            </a:extLst>
          </p:cNvPr>
          <p:cNvSpPr/>
          <p:nvPr/>
        </p:nvSpPr>
        <p:spPr>
          <a:xfrm>
            <a:off x="7673791" y="1400550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251B7D-B82B-4E51-99C4-B8A58A470E17}"/>
              </a:ext>
            </a:extLst>
          </p:cNvPr>
          <p:cNvSpPr txBox="1"/>
          <p:nvPr/>
        </p:nvSpPr>
        <p:spPr>
          <a:xfrm>
            <a:off x="7781369" y="2156583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个顶分型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3 </a:t>
            </a:r>
            <a:r>
              <a:rPr lang="zh-CN" altLang="en-US" sz="900" dirty="0"/>
              <a:t>时刻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2E4BDCF-6F98-48AC-8223-AFD8C2A56824}"/>
              </a:ext>
            </a:extLst>
          </p:cNvPr>
          <p:cNvSpPr txBox="1"/>
          <p:nvPr/>
        </p:nvSpPr>
        <p:spPr>
          <a:xfrm>
            <a:off x="7781366" y="2349321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3</a:t>
            </a:r>
            <a:r>
              <a:rPr lang="zh-CN" altLang="en-US" sz="900" dirty="0"/>
              <a:t>个顶分型 之间的最高价记为 </a:t>
            </a:r>
            <a:r>
              <a:rPr lang="en-US" altLang="zh-CN" sz="1400" dirty="0"/>
              <a:t>H</a:t>
            </a:r>
            <a:r>
              <a:rPr lang="en-US" altLang="zh-CN" sz="800" dirty="0"/>
              <a:t>3</a:t>
            </a:r>
            <a:r>
              <a:rPr lang="zh-CN" altLang="en-US" sz="900" dirty="0"/>
              <a:t> 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9836523-D411-4CA4-9040-D15E3C8DA817}"/>
              </a:ext>
            </a:extLst>
          </p:cNvPr>
          <p:cNvSpPr txBox="1"/>
          <p:nvPr/>
        </p:nvSpPr>
        <p:spPr>
          <a:xfrm>
            <a:off x="7785847" y="2524131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3</a:t>
            </a:r>
            <a:r>
              <a:rPr lang="zh-CN" altLang="en-US" sz="900" dirty="0"/>
              <a:t>个顶分型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最高价 </a:t>
            </a:r>
            <a:r>
              <a:rPr lang="en-US" altLang="zh-CN" sz="900" dirty="0">
                <a:solidFill>
                  <a:srgbClr val="FF0000"/>
                </a:solidFill>
              </a:rPr>
              <a:t>H</a:t>
            </a:r>
            <a:r>
              <a:rPr lang="en-US" altLang="zh-CN" sz="800" dirty="0">
                <a:solidFill>
                  <a:srgbClr val="FF0000"/>
                </a:solidFill>
              </a:rPr>
              <a:t>3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3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3</a:t>
            </a:r>
            <a:r>
              <a:rPr lang="zh-CN" altLang="en-US" sz="900" dirty="0"/>
              <a:t> 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D4A4365B-7A14-413E-81CB-928272167449}"/>
              </a:ext>
            </a:extLst>
          </p:cNvPr>
          <p:cNvSpPr/>
          <p:nvPr/>
        </p:nvSpPr>
        <p:spPr>
          <a:xfrm>
            <a:off x="7664829" y="2310471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6285958-331D-4C3A-A8A7-9797C8C31FF5}"/>
              </a:ext>
            </a:extLst>
          </p:cNvPr>
          <p:cNvSpPr txBox="1"/>
          <p:nvPr/>
        </p:nvSpPr>
        <p:spPr>
          <a:xfrm>
            <a:off x="7772404" y="3012707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4</a:t>
            </a:r>
            <a:r>
              <a:rPr lang="zh-CN" altLang="en-US" sz="900" dirty="0"/>
              <a:t>个顶分型 记为 </a:t>
            </a:r>
            <a:r>
              <a:rPr lang="en-US" altLang="zh-CN" sz="1400" dirty="0"/>
              <a:t>t</a:t>
            </a:r>
            <a:r>
              <a:rPr lang="en-US" altLang="zh-CN" sz="900" dirty="0"/>
              <a:t>4 </a:t>
            </a:r>
            <a:r>
              <a:rPr lang="zh-CN" altLang="en-US" sz="900" dirty="0"/>
              <a:t>时刻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11ADEE8-FC39-4122-B502-5AC4F51394C6}"/>
              </a:ext>
            </a:extLst>
          </p:cNvPr>
          <p:cNvSpPr txBox="1"/>
          <p:nvPr/>
        </p:nvSpPr>
        <p:spPr>
          <a:xfrm>
            <a:off x="7772401" y="3205445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4</a:t>
            </a:r>
            <a:r>
              <a:rPr lang="zh-CN" altLang="en-US" sz="900" dirty="0"/>
              <a:t>个顶分型 之间的最高价记为 </a:t>
            </a:r>
            <a:r>
              <a:rPr lang="en-US" altLang="zh-CN" sz="1400" dirty="0"/>
              <a:t>H</a:t>
            </a:r>
            <a:r>
              <a:rPr lang="en-US" altLang="zh-CN" sz="800" dirty="0"/>
              <a:t>4</a:t>
            </a:r>
            <a:r>
              <a:rPr lang="zh-CN" altLang="en-US" sz="900" dirty="0"/>
              <a:t> 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991A390-FDF5-4C5B-BA1B-52232C0F7470}"/>
              </a:ext>
            </a:extLst>
          </p:cNvPr>
          <p:cNvSpPr txBox="1"/>
          <p:nvPr/>
        </p:nvSpPr>
        <p:spPr>
          <a:xfrm>
            <a:off x="7767918" y="3380255"/>
            <a:ext cx="401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第</a:t>
            </a:r>
            <a:r>
              <a:rPr lang="en-US" altLang="zh-CN" sz="900" dirty="0"/>
              <a:t>3</a:t>
            </a:r>
            <a:r>
              <a:rPr lang="zh-CN" altLang="en-US" sz="900" dirty="0"/>
              <a:t>个顶分型到第</a:t>
            </a:r>
            <a:r>
              <a:rPr lang="en-US" altLang="zh-CN" sz="900" dirty="0"/>
              <a:t>4</a:t>
            </a:r>
            <a:r>
              <a:rPr lang="zh-CN" altLang="en-US" sz="900" dirty="0"/>
              <a:t>个顶分型 之间的</a:t>
            </a:r>
            <a:r>
              <a:rPr lang="zh-CN" altLang="en-US" sz="900" dirty="0">
                <a:solidFill>
                  <a:srgbClr val="FF0000"/>
                </a:solidFill>
              </a:rPr>
              <a:t>最高价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800" dirty="0">
                <a:solidFill>
                  <a:srgbClr val="FF0000"/>
                </a:solidFill>
              </a:rPr>
              <a:t>4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快线 记为 </a:t>
            </a:r>
            <a:r>
              <a:rPr lang="en-US" altLang="zh-CN" sz="1400" dirty="0"/>
              <a:t>D</a:t>
            </a:r>
            <a:r>
              <a:rPr lang="en-US" altLang="zh-CN" sz="800" dirty="0"/>
              <a:t>4</a:t>
            </a:r>
          </a:p>
          <a:p>
            <a:r>
              <a:rPr lang="en-US" altLang="zh-CN" sz="800" dirty="0"/>
              <a:t>                                                                                </a:t>
            </a:r>
            <a:r>
              <a:rPr lang="zh-CN" altLang="en-US" sz="800" dirty="0">
                <a:solidFill>
                  <a:srgbClr val="FF0000"/>
                </a:solidFill>
              </a:rPr>
              <a:t>所对应的</a:t>
            </a:r>
            <a:r>
              <a:rPr lang="en-US" altLang="zh-CN" sz="800" dirty="0"/>
              <a:t>MACD</a:t>
            </a:r>
            <a:r>
              <a:rPr lang="zh-CN" altLang="en-US" sz="800" dirty="0"/>
              <a:t>柱子 记为 </a:t>
            </a:r>
            <a:r>
              <a:rPr lang="en-US" altLang="zh-CN" sz="1400" dirty="0"/>
              <a:t>M</a:t>
            </a:r>
            <a:r>
              <a:rPr lang="en-US" altLang="zh-CN" sz="800" dirty="0"/>
              <a:t>4</a:t>
            </a:r>
            <a:r>
              <a:rPr lang="zh-CN" altLang="en-US" sz="900" dirty="0"/>
              <a:t> </a:t>
            </a:r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0D288DD9-2E52-4CF9-9511-2A76274EF522}"/>
              </a:ext>
            </a:extLst>
          </p:cNvPr>
          <p:cNvSpPr/>
          <p:nvPr/>
        </p:nvSpPr>
        <p:spPr>
          <a:xfrm>
            <a:off x="7655864" y="3166595"/>
            <a:ext cx="116534" cy="669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A92DD61-BE3F-4341-ADE4-B5F19740D703}"/>
              </a:ext>
            </a:extLst>
          </p:cNvPr>
          <p:cNvSpPr txBox="1"/>
          <p:nvPr/>
        </p:nvSpPr>
        <p:spPr>
          <a:xfrm>
            <a:off x="411480" y="4828366"/>
            <a:ext cx="16251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内部隔山顶背驰</a:t>
            </a:r>
            <a:r>
              <a:rPr lang="zh-CN" altLang="en-US" sz="900" dirty="0"/>
              <a:t>的判断方法：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36A179-6124-4D2E-B746-0A3375156AB5}"/>
              </a:ext>
            </a:extLst>
          </p:cNvPr>
          <p:cNvSpPr txBox="1"/>
          <p:nvPr/>
        </p:nvSpPr>
        <p:spPr>
          <a:xfrm>
            <a:off x="2180460" y="4828366"/>
            <a:ext cx="93659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从</a:t>
            </a:r>
            <a:r>
              <a:rPr lang="en-US" altLang="zh-CN" sz="900" dirty="0"/>
              <a:t>MACD</a:t>
            </a:r>
            <a:r>
              <a:rPr lang="zh-CN" altLang="en-US" sz="900" dirty="0"/>
              <a:t>金叉点开始：</a:t>
            </a:r>
            <a:endParaRPr lang="en-US" altLang="zh-CN" sz="900" dirty="0"/>
          </a:p>
          <a:p>
            <a:r>
              <a:rPr lang="en-US" altLang="zh-CN" sz="900" dirty="0"/>
              <a:t>【1】</a:t>
            </a:r>
            <a:r>
              <a:rPr lang="zh-CN" altLang="en-US" sz="900" dirty="0"/>
              <a:t>第</a:t>
            </a:r>
            <a:r>
              <a:rPr lang="en-US" altLang="zh-CN" sz="900" dirty="0"/>
              <a:t>1</a:t>
            </a:r>
            <a:r>
              <a:rPr lang="zh-CN" altLang="en-US" sz="900" dirty="0"/>
              <a:t>个顶分型不做内部背驰的判断；    只要还没出现死叉，则从第</a:t>
            </a:r>
            <a:r>
              <a:rPr lang="en-US" altLang="zh-CN" sz="900" dirty="0"/>
              <a:t>2</a:t>
            </a:r>
            <a:r>
              <a:rPr lang="zh-CN" altLang="en-US" sz="900" dirty="0"/>
              <a:t>个顶分型开始，分别与前一个顶分型去做比较，判断是否出现内部顶背离</a:t>
            </a:r>
            <a:endParaRPr lang="en-US" altLang="zh-CN" sz="900" dirty="0"/>
          </a:p>
          <a:p>
            <a:r>
              <a:rPr lang="en-US" altLang="zh-CN" sz="900" dirty="0"/>
              <a:t>【2】</a:t>
            </a:r>
            <a:r>
              <a:rPr lang="zh-CN" altLang="en-US" sz="900" dirty="0"/>
              <a:t>假设</a:t>
            </a:r>
            <a:r>
              <a:rPr lang="en-US" altLang="zh-CN" sz="900" dirty="0" err="1"/>
              <a:t>i</a:t>
            </a:r>
            <a:r>
              <a:rPr lang="en-US" altLang="zh-CN" sz="900" dirty="0"/>
              <a:t>&gt;3</a:t>
            </a:r>
            <a:r>
              <a:rPr lang="zh-CN" altLang="en-US" sz="900" dirty="0"/>
              <a:t>，出现第 </a:t>
            </a:r>
            <a:r>
              <a:rPr lang="en-US" altLang="zh-CN" sz="900" dirty="0"/>
              <a:t>i-2</a:t>
            </a:r>
            <a:r>
              <a:rPr lang="zh-CN" altLang="en-US" sz="900" dirty="0"/>
              <a:t>个顶分型的时间点是</a:t>
            </a:r>
            <a:r>
              <a:rPr lang="en-US" altLang="zh-CN" sz="1400" b="1" dirty="0"/>
              <a:t>t</a:t>
            </a:r>
            <a:r>
              <a:rPr lang="en-US" altLang="zh-CN" sz="900" dirty="0"/>
              <a:t>i-2</a:t>
            </a:r>
            <a:r>
              <a:rPr lang="zh-CN" altLang="en-US" sz="900" dirty="0"/>
              <a:t>，</a:t>
            </a:r>
            <a:r>
              <a:rPr lang="en-US" altLang="zh-CN" sz="1400" b="1" dirty="0"/>
              <a:t> t</a:t>
            </a:r>
            <a:r>
              <a:rPr lang="en-US" altLang="zh-CN" sz="900" dirty="0"/>
              <a:t>i-3</a:t>
            </a:r>
            <a:r>
              <a:rPr lang="zh-CN" altLang="en-US" sz="900" dirty="0"/>
              <a:t>（若</a:t>
            </a:r>
            <a:r>
              <a:rPr lang="en-US" altLang="zh-CN" sz="1400" b="1" dirty="0"/>
              <a:t>t</a:t>
            </a:r>
            <a:r>
              <a:rPr lang="en-US" altLang="zh-CN" sz="900" dirty="0"/>
              <a:t>i-3</a:t>
            </a:r>
            <a:r>
              <a:rPr lang="zh-CN" altLang="en-US" sz="900" dirty="0"/>
              <a:t>不存在，则用金叉点代表</a:t>
            </a:r>
            <a:r>
              <a:rPr lang="en-US" altLang="zh-CN" sz="900" dirty="0"/>
              <a:t> </a:t>
            </a:r>
            <a:r>
              <a:rPr lang="zh-CN" altLang="en-US" sz="900" dirty="0"/>
              <a:t>）到</a:t>
            </a:r>
            <a:r>
              <a:rPr lang="en-US" altLang="zh-CN" sz="1400" b="1" dirty="0"/>
              <a:t>t</a:t>
            </a:r>
            <a:r>
              <a:rPr lang="en-US" altLang="zh-CN" sz="900" dirty="0"/>
              <a:t>i-2</a:t>
            </a:r>
            <a:r>
              <a:rPr lang="zh-CN" altLang="en-US" sz="900" dirty="0"/>
              <a:t>之间的最高价为</a:t>
            </a:r>
            <a:r>
              <a:rPr lang="en-US" altLang="zh-CN" sz="1400" b="1" dirty="0"/>
              <a:t>H</a:t>
            </a:r>
            <a:r>
              <a:rPr lang="en-US" altLang="zh-CN" sz="900" dirty="0"/>
              <a:t>i-2</a:t>
            </a:r>
            <a:r>
              <a:rPr lang="zh-CN" altLang="en-US" sz="900" dirty="0"/>
              <a:t>，</a:t>
            </a:r>
            <a:endParaRPr lang="en-US" altLang="zh-CN" sz="900" dirty="0"/>
          </a:p>
          <a:p>
            <a:r>
              <a:rPr lang="en-US" altLang="zh-CN" sz="900" dirty="0"/>
              <a:t>                         Hi-2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i-2</a:t>
            </a:r>
            <a:r>
              <a:rPr lang="zh-CN" altLang="en-US" sz="900" dirty="0"/>
              <a:t>，</a:t>
            </a:r>
            <a:r>
              <a:rPr lang="en-US" altLang="zh-CN" sz="900" dirty="0"/>
              <a:t> Hi-2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i-2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                </a:t>
            </a:r>
            <a:r>
              <a:rPr lang="zh-CN" altLang="en-US" sz="900" dirty="0"/>
              <a:t>出现第 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个顶分型的时间点是</a:t>
            </a:r>
            <a:r>
              <a:rPr lang="en-US" altLang="zh-CN" sz="1400" b="1" dirty="0" err="1"/>
              <a:t>t</a:t>
            </a:r>
            <a:r>
              <a:rPr lang="en-US" altLang="zh-CN" sz="900" dirty="0" err="1"/>
              <a:t>i</a:t>
            </a:r>
            <a:r>
              <a:rPr lang="zh-CN" altLang="en-US" sz="900" dirty="0"/>
              <a:t>，</a:t>
            </a:r>
            <a:r>
              <a:rPr lang="en-US" altLang="zh-CN" sz="900" b="1" dirty="0"/>
              <a:t> </a:t>
            </a:r>
            <a:r>
              <a:rPr lang="en-US" altLang="zh-CN" sz="1400" b="1" dirty="0"/>
              <a:t>t</a:t>
            </a:r>
            <a:r>
              <a:rPr lang="en-US" altLang="zh-CN" sz="800" dirty="0"/>
              <a:t>i-1</a:t>
            </a:r>
            <a:r>
              <a:rPr lang="zh-CN" altLang="en-US" sz="900" dirty="0"/>
              <a:t>到</a:t>
            </a:r>
            <a:r>
              <a:rPr lang="en-US" altLang="zh-CN" sz="1400" b="1" dirty="0" err="1"/>
              <a:t>t</a:t>
            </a:r>
            <a:r>
              <a:rPr lang="en-US" altLang="zh-CN" sz="900" dirty="0" err="1"/>
              <a:t>i</a:t>
            </a:r>
            <a:r>
              <a:rPr lang="zh-CN" altLang="en-US" sz="900" dirty="0"/>
              <a:t>之间的最高价为</a:t>
            </a:r>
            <a:r>
              <a:rPr lang="en-US" altLang="zh-CN" sz="1400" b="1" dirty="0"/>
              <a:t>H</a:t>
            </a:r>
            <a:r>
              <a:rPr lang="en-US" altLang="zh-CN" sz="900" dirty="0"/>
              <a:t>i</a:t>
            </a:r>
            <a:r>
              <a:rPr lang="zh-CN" altLang="en-US" sz="900" dirty="0"/>
              <a:t>，</a:t>
            </a:r>
            <a:r>
              <a:rPr lang="en-US" altLang="zh-CN" sz="900" dirty="0"/>
              <a:t>Hi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DIFF</a:t>
            </a:r>
            <a:r>
              <a:rPr lang="zh-CN" altLang="en-US" sz="900" dirty="0"/>
              <a:t>为</a:t>
            </a:r>
            <a:r>
              <a:rPr lang="en-US" altLang="zh-CN" sz="1400" b="1" dirty="0"/>
              <a:t>D</a:t>
            </a:r>
            <a:r>
              <a:rPr lang="en-US" altLang="zh-CN" sz="900" dirty="0"/>
              <a:t>i</a:t>
            </a:r>
            <a:r>
              <a:rPr lang="zh-CN" altLang="en-US" sz="900" dirty="0"/>
              <a:t>，</a:t>
            </a:r>
            <a:r>
              <a:rPr lang="en-US" altLang="zh-CN" sz="900" dirty="0"/>
              <a:t> Hi</a:t>
            </a:r>
            <a:r>
              <a:rPr lang="zh-CN" altLang="en-US" sz="900" dirty="0"/>
              <a:t>所对应的</a:t>
            </a:r>
            <a:r>
              <a:rPr lang="en-US" altLang="zh-CN" sz="900" dirty="0"/>
              <a:t>MACD</a:t>
            </a:r>
            <a:r>
              <a:rPr lang="zh-CN" altLang="en-US" sz="900" dirty="0"/>
              <a:t>之</a:t>
            </a:r>
            <a:r>
              <a:rPr lang="en-US" altLang="zh-CN" sz="900" dirty="0"/>
              <a:t>MACD</a:t>
            </a:r>
            <a:r>
              <a:rPr lang="zh-CN" altLang="en-US" sz="900" dirty="0"/>
              <a:t>柱为</a:t>
            </a:r>
            <a:r>
              <a:rPr lang="en-US" altLang="zh-CN" sz="1400" b="1" dirty="0"/>
              <a:t>M</a:t>
            </a:r>
            <a:r>
              <a:rPr lang="en-US" altLang="zh-CN" sz="900" dirty="0"/>
              <a:t>i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Hi&gt;=Hi-2 AND Di&lt;Di-2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Hi&gt;Hi-2 AND Di&lt;=Di-2</a:t>
            </a:r>
            <a:r>
              <a:rPr lang="zh-CN" altLang="en-US" sz="900" dirty="0"/>
              <a:t>），则称：第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顶分型相对于第</a:t>
            </a:r>
            <a:r>
              <a:rPr lang="en-US" altLang="zh-CN" sz="900" dirty="0"/>
              <a:t>i-2</a:t>
            </a:r>
            <a:r>
              <a:rPr lang="zh-CN" altLang="en-US" sz="900" dirty="0"/>
              <a:t>个顶分型产生 </a:t>
            </a:r>
            <a:r>
              <a:rPr lang="zh-CN" altLang="en-US" sz="1400" b="1" dirty="0"/>
              <a:t>快线隔山内部顶背驰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900" dirty="0"/>
              <a:t>         </a:t>
            </a:r>
            <a:r>
              <a:rPr lang="zh-CN" altLang="en-US" sz="900" dirty="0"/>
              <a:t>若 （</a:t>
            </a:r>
            <a:r>
              <a:rPr lang="en-US" altLang="zh-CN" sz="900" dirty="0"/>
              <a:t>Hi&gt;=Hi-2 AND Mi&lt;Mi-2</a:t>
            </a:r>
            <a:r>
              <a:rPr lang="zh-CN" altLang="en-US" sz="900" dirty="0"/>
              <a:t>）</a:t>
            </a:r>
            <a:r>
              <a:rPr lang="en-US" altLang="zh-CN" sz="900" dirty="0"/>
              <a:t>or </a:t>
            </a:r>
            <a:r>
              <a:rPr lang="zh-CN" altLang="en-US" sz="900" dirty="0"/>
              <a:t>（</a:t>
            </a:r>
            <a:r>
              <a:rPr lang="en-US" altLang="zh-CN" sz="900" dirty="0"/>
              <a:t>Hi&gt;Hi-2 AND Mi&lt;=Mi-2</a:t>
            </a:r>
            <a:r>
              <a:rPr lang="zh-CN" altLang="en-US" sz="900" dirty="0"/>
              <a:t>），则称：第</a:t>
            </a:r>
            <a:r>
              <a:rPr lang="en-US" altLang="zh-CN" sz="900" dirty="0" err="1"/>
              <a:t>i</a:t>
            </a:r>
            <a:r>
              <a:rPr lang="zh-CN" altLang="en-US" sz="900" dirty="0"/>
              <a:t>个</a:t>
            </a:r>
            <a:r>
              <a:rPr lang="en-US" altLang="zh-CN" sz="900" dirty="0"/>
              <a:t> </a:t>
            </a:r>
            <a:r>
              <a:rPr lang="zh-CN" altLang="en-US" sz="900" dirty="0"/>
              <a:t>顶分型相对于第</a:t>
            </a:r>
            <a:r>
              <a:rPr lang="en-US" altLang="zh-CN" sz="900" dirty="0"/>
              <a:t>i-2</a:t>
            </a:r>
            <a:r>
              <a:rPr lang="zh-CN" altLang="en-US" sz="900" dirty="0"/>
              <a:t>个顶分型产生 </a:t>
            </a:r>
            <a:r>
              <a:rPr lang="en-US" altLang="zh-CN" sz="1400" b="1" dirty="0"/>
              <a:t>MACD</a:t>
            </a:r>
            <a:r>
              <a:rPr lang="zh-CN" altLang="en-US" sz="1400" b="1" dirty="0"/>
              <a:t>柱隔山内部顶背驰</a:t>
            </a:r>
            <a:r>
              <a:rPr lang="zh-CN" altLang="en-US" sz="900" dirty="0"/>
              <a:t>；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215174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3624</Words>
  <Application>Microsoft Office PowerPoint</Application>
  <PresentationFormat>宽屏</PresentationFormat>
  <Paragraphs>284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壮志</dc:creator>
  <cp:lastModifiedBy>何 壮志</cp:lastModifiedBy>
  <cp:revision>11</cp:revision>
  <dcterms:created xsi:type="dcterms:W3CDTF">2022-04-26T10:28:26Z</dcterms:created>
  <dcterms:modified xsi:type="dcterms:W3CDTF">2022-04-26T15:05:46Z</dcterms:modified>
</cp:coreProperties>
</file>