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 lvl="0">
              <a:defRPr sz="1800"/>
            </a:pPr>
            <a:r>
              <a:rPr sz="2400"/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二级</a:t>
            </a:r>
            <a:endParaRPr sz="2800"/>
          </a:p>
          <a:p>
            <a:pPr lvl="2">
              <a:defRPr sz="1800"/>
            </a:pPr>
            <a:r>
              <a:rPr sz="2800"/>
              <a:t>三级</a:t>
            </a:r>
            <a:endParaRPr sz="2800"/>
          </a:p>
          <a:p>
            <a:pPr lvl="3">
              <a:defRPr sz="1800"/>
            </a:pPr>
            <a:r>
              <a:rPr sz="2800"/>
              <a:t>四级</a:t>
            </a:r>
            <a:endParaRPr sz="2800"/>
          </a:p>
          <a:p>
            <a:pPr lvl="4">
              <a:defRPr sz="1800"/>
            </a:pPr>
            <a:r>
              <a:rPr sz="2800"/>
              <a:t>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724900" y="0"/>
            <a:ext cx="2628900" cy="654209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二级</a:t>
            </a:r>
            <a:endParaRPr sz="2800"/>
          </a:p>
          <a:p>
            <a:pPr lvl="2">
              <a:defRPr sz="1800"/>
            </a:pPr>
            <a:r>
              <a:rPr sz="2800"/>
              <a:t>三级</a:t>
            </a:r>
            <a:endParaRPr sz="2800"/>
          </a:p>
          <a:p>
            <a:pPr lvl="3">
              <a:defRPr sz="1800"/>
            </a:pPr>
            <a:r>
              <a:rPr sz="2800"/>
              <a:t>四级</a:t>
            </a:r>
            <a:endParaRPr sz="2800"/>
          </a:p>
          <a:p>
            <a:pPr lvl="4">
              <a:defRPr sz="1800"/>
            </a:pPr>
            <a:r>
              <a:rPr sz="2800"/>
              <a:t>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二级</a:t>
            </a:r>
            <a:endParaRPr sz="2800"/>
          </a:p>
          <a:p>
            <a:pPr lvl="2">
              <a:defRPr sz="1800"/>
            </a:pPr>
            <a:r>
              <a:rPr sz="2800"/>
              <a:t>三级</a:t>
            </a:r>
            <a:endParaRPr sz="2800"/>
          </a:p>
          <a:p>
            <a:pPr lvl="3">
              <a:defRPr sz="1800"/>
            </a:pPr>
            <a:r>
              <a:rPr sz="2800"/>
              <a:t>四级</a:t>
            </a:r>
            <a:endParaRPr sz="2800"/>
          </a:p>
          <a:p>
            <a:pPr lvl="4">
              <a:defRPr sz="1800"/>
            </a:pPr>
            <a:r>
              <a:rPr sz="2800"/>
              <a:t>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31850" y="4589462"/>
            <a:ext cx="10515600" cy="226854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二级</a:t>
            </a:r>
            <a:endParaRPr sz="2800"/>
          </a:p>
          <a:p>
            <a:pPr lvl="2">
              <a:defRPr sz="1800"/>
            </a:pPr>
            <a:r>
              <a:rPr sz="2800"/>
              <a:t>三级</a:t>
            </a:r>
            <a:endParaRPr sz="2800"/>
          </a:p>
          <a:p>
            <a:pPr lvl="3">
              <a:defRPr sz="1800"/>
            </a:pPr>
            <a:r>
              <a:rPr sz="2800"/>
              <a:t>四级</a:t>
            </a:r>
            <a:endParaRPr sz="2800"/>
          </a:p>
          <a:p>
            <a:pPr lvl="4">
              <a:defRPr sz="1800"/>
            </a:pPr>
            <a:r>
              <a:rPr sz="2800"/>
              <a:t>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38200" y="0"/>
            <a:ext cx="10515600" cy="205581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183187" y="987425"/>
            <a:ext cx="6172204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二级</a:t>
            </a:r>
            <a:endParaRPr sz="3200"/>
          </a:p>
          <a:p>
            <a:pPr lvl="2">
              <a:defRPr sz="1800"/>
            </a:pPr>
            <a:r>
              <a:rPr sz="3200"/>
              <a:t>三级</a:t>
            </a:r>
            <a:endParaRPr sz="3200"/>
          </a:p>
          <a:p>
            <a:pPr lvl="3">
              <a:defRPr sz="1800"/>
            </a:pPr>
            <a:r>
              <a:rPr sz="3200"/>
              <a:t>四级</a:t>
            </a:r>
            <a:endParaRPr sz="3200"/>
          </a:p>
          <a:p>
            <a:pPr lvl="4">
              <a:defRPr sz="1800"/>
            </a:pPr>
            <a:r>
              <a:rPr sz="3200"/>
              <a:t>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5"/>
            <a:ext cx="10515600" cy="159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二级</a:t>
            </a:r>
            <a:endParaRPr sz="2800"/>
          </a:p>
          <a:p>
            <a:pPr lvl="2">
              <a:defRPr sz="1800"/>
            </a:pPr>
            <a:r>
              <a:rPr sz="2800"/>
              <a:t>三级</a:t>
            </a:r>
            <a:endParaRPr sz="2800"/>
          </a:p>
          <a:p>
            <a:pPr lvl="3">
              <a:defRPr sz="1800"/>
            </a:pPr>
            <a:r>
              <a:rPr sz="2800"/>
              <a:t>四级</a:t>
            </a:r>
            <a:endParaRPr sz="2800"/>
          </a:p>
          <a:p>
            <a:pPr lvl="4">
              <a:defRPr sz="1800"/>
            </a:pPr>
            <a:r>
              <a:rPr sz="2800"/>
              <a:t>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292"/>
            <a:ext cx="2743200" cy="269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lnSpc>
          <a:spcPct val="90000"/>
        </a:lnSpc>
        <a:defRPr sz="4400">
          <a:latin typeface="等线 Light"/>
          <a:ea typeface="等线 Light"/>
          <a:cs typeface="等线 Light"/>
          <a:sym typeface="等线 Light"/>
        </a:defRPr>
      </a:lvl1pPr>
      <a:lvl2pPr>
        <a:lnSpc>
          <a:spcPct val="90000"/>
        </a:lnSpc>
        <a:defRPr sz="4400">
          <a:latin typeface="等线 Light"/>
          <a:ea typeface="等线 Light"/>
          <a:cs typeface="等线 Light"/>
          <a:sym typeface="等线 Light"/>
        </a:defRPr>
      </a:lvl2pPr>
      <a:lvl3pPr>
        <a:lnSpc>
          <a:spcPct val="90000"/>
        </a:lnSpc>
        <a:defRPr sz="4400">
          <a:latin typeface="等线 Light"/>
          <a:ea typeface="等线 Light"/>
          <a:cs typeface="等线 Light"/>
          <a:sym typeface="等线 Light"/>
        </a:defRPr>
      </a:lvl3pPr>
      <a:lvl4pPr>
        <a:lnSpc>
          <a:spcPct val="90000"/>
        </a:lnSpc>
        <a:defRPr sz="4400">
          <a:latin typeface="等线 Light"/>
          <a:ea typeface="等线 Light"/>
          <a:cs typeface="等线 Light"/>
          <a:sym typeface="等线 Light"/>
        </a:defRPr>
      </a:lvl4pPr>
      <a:lvl5pPr>
        <a:lnSpc>
          <a:spcPct val="90000"/>
        </a:lnSpc>
        <a:defRPr sz="4400">
          <a:latin typeface="等线 Light"/>
          <a:ea typeface="等线 Light"/>
          <a:cs typeface="等线 Light"/>
          <a:sym typeface="等线 Light"/>
        </a:defRPr>
      </a:lvl5pPr>
      <a:lvl6pPr>
        <a:lnSpc>
          <a:spcPct val="90000"/>
        </a:lnSpc>
        <a:defRPr sz="4400">
          <a:latin typeface="等线 Light"/>
          <a:ea typeface="等线 Light"/>
          <a:cs typeface="等线 Light"/>
          <a:sym typeface="等线 Light"/>
        </a:defRPr>
      </a:lvl6pPr>
      <a:lvl7pPr>
        <a:lnSpc>
          <a:spcPct val="90000"/>
        </a:lnSpc>
        <a:defRPr sz="4400">
          <a:latin typeface="等线 Light"/>
          <a:ea typeface="等线 Light"/>
          <a:cs typeface="等线 Light"/>
          <a:sym typeface="等线 Light"/>
        </a:defRPr>
      </a:lvl7pPr>
      <a:lvl8pPr>
        <a:lnSpc>
          <a:spcPct val="90000"/>
        </a:lnSpc>
        <a:defRPr sz="4400">
          <a:latin typeface="等线 Light"/>
          <a:ea typeface="等线 Light"/>
          <a:cs typeface="等线 Light"/>
          <a:sym typeface="等线 Light"/>
        </a:defRPr>
      </a:lvl8pPr>
      <a:lvl9pPr>
        <a:lnSpc>
          <a:spcPct val="90000"/>
        </a:lnSpc>
        <a:defRPr sz="4400"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等线"/>
          <a:ea typeface="等线"/>
          <a:cs typeface="等线"/>
          <a:sym typeface="等线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等线"/>
          <a:ea typeface="等线"/>
          <a:cs typeface="等线"/>
          <a:sym typeface="等线"/>
        </a:defRPr>
      </a:lvl2pPr>
      <a:lvl3pPr marL="1234438" indent="-320038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等线"/>
          <a:ea typeface="等线"/>
          <a:cs typeface="等线"/>
          <a:sym typeface="等线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等线"/>
          <a:ea typeface="等线"/>
          <a:cs typeface="等线"/>
          <a:sym typeface="等线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等线"/>
          <a:ea typeface="等线"/>
          <a:cs typeface="等线"/>
          <a:sym typeface="等线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等线"/>
          <a:ea typeface="等线"/>
          <a:cs typeface="等线"/>
          <a:sym typeface="等线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等线"/>
          <a:ea typeface="等线"/>
          <a:cs typeface="等线"/>
          <a:sym typeface="等线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等线"/>
          <a:ea typeface="等线"/>
          <a:cs typeface="等线"/>
          <a:sym typeface="等线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等线"/>
          <a:ea typeface="等线"/>
          <a:cs typeface="等线"/>
          <a:sym typeface="等线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等线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等线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等线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等线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等线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等线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等线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等线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9"/>
          <p:cNvGraphicFramePr/>
          <p:nvPr/>
        </p:nvGraphicFramePr>
        <p:xfrm>
          <a:off x="308916" y="2722140"/>
          <a:ext cx="11473252" cy="3708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94242"/>
                <a:gridCol w="767319"/>
                <a:gridCol w="718600"/>
                <a:gridCol w="668074"/>
                <a:gridCol w="647329"/>
                <a:gridCol w="657703"/>
                <a:gridCol w="694242"/>
                <a:gridCol w="694242"/>
                <a:gridCol w="883027"/>
                <a:gridCol w="901297"/>
                <a:gridCol w="883027"/>
                <a:gridCol w="785588"/>
                <a:gridCol w="797768"/>
                <a:gridCol w="840396"/>
                <a:gridCol w="840396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交易所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交易所代码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品种名称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品种代码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所属类别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合约代码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每手数量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交割单位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最小变动价位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多头保证金率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空头保证金率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开仓手续费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平仓手续费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平今手续费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solidFill>
                            <a:srgbClr val="FFFFFF"/>
                          </a:solidFill>
                          <a:sym typeface="Helvetica"/>
                        </a:rPr>
                        <a:t>摘牌日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50"/>
          <p:cNvGraphicFramePr/>
          <p:nvPr/>
        </p:nvGraphicFramePr>
        <p:xfrm>
          <a:off x="308916" y="3092980"/>
          <a:ext cx="1482816" cy="1778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98158"/>
                <a:gridCol w="784653"/>
              </a:tblGrid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00B050"/>
                          </a:solidFill>
                          <a:sym typeface="Helvetica"/>
                        </a:rPr>
                        <a:t>中金所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00B050"/>
                          </a:solidFill>
                          <a:sym typeface="Helvetica"/>
                        </a:rPr>
                        <a:t>CFFEX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000">
                          <a:solidFill>
                            <a:srgbClr val="00B050"/>
                          </a:solidFill>
                          <a:sym typeface="Helvetica"/>
                        </a:rPr>
                        <a:t>上期所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000">
                          <a:solidFill>
                            <a:srgbClr val="00B050"/>
                          </a:solidFill>
                          <a:sym typeface="Helvetica"/>
                        </a:rPr>
                        <a:t>SHFE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000">
                          <a:solidFill>
                            <a:srgbClr val="00B050"/>
                          </a:solidFill>
                          <a:sym typeface="Helvetica"/>
                        </a:rPr>
                        <a:t>能源中心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000">
                          <a:solidFill>
                            <a:srgbClr val="00B050"/>
                          </a:solidFill>
                          <a:sym typeface="Helvetica"/>
                        </a:rPr>
                        <a:t>INE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000">
                          <a:solidFill>
                            <a:srgbClr val="00B050"/>
                          </a:solidFill>
                          <a:sym typeface="Helvetica"/>
                        </a:rPr>
                        <a:t>大商所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000">
                          <a:solidFill>
                            <a:srgbClr val="00B050"/>
                          </a:solidFill>
                          <a:sym typeface="Helvetica"/>
                        </a:rPr>
                        <a:t>DCE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000">
                          <a:solidFill>
                            <a:srgbClr val="00B050"/>
                          </a:solidFill>
                          <a:sym typeface="Helvetica"/>
                        </a:rPr>
                        <a:t>郑商所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000">
                          <a:solidFill>
                            <a:srgbClr val="00B050"/>
                          </a:solidFill>
                          <a:sym typeface="Helvetica"/>
                        </a:rPr>
                        <a:t>CZCE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1"/>
          <p:cNvGraphicFramePr/>
          <p:nvPr/>
        </p:nvGraphicFramePr>
        <p:xfrm>
          <a:off x="3142736" y="3126158"/>
          <a:ext cx="676306" cy="7112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76302"/>
              </a:tblGrid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00B050"/>
                          </a:solidFill>
                          <a:sym typeface="Helvetica"/>
                        </a:rPr>
                        <a:t>股指期货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olidFill>
                            <a:srgbClr val="00B050"/>
                          </a:solidFill>
                          <a:sym typeface="Helvetica"/>
                        </a:rPr>
                        <a:t>国债期货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2"/>
          <p:cNvGraphicFramePr/>
          <p:nvPr/>
        </p:nvGraphicFramePr>
        <p:xfrm>
          <a:off x="5148655" y="3126158"/>
          <a:ext cx="698162" cy="32004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98158"/>
              </a:tblGrid>
              <a:tr h="347101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00B050"/>
                          </a:solidFill>
                          <a:sym typeface="Helvetica"/>
                        </a:rPr>
                        <a:t>Varchar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00"/>
                    </a:solidFill>
                  </a:tcPr>
                </a:tc>
              </a:tr>
              <a:tr h="383433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ym typeface="Helvetica"/>
                        </a:rPr>
                        <a:t>元/点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ym typeface="Helvetica"/>
                        </a:rPr>
                        <a:t>倍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ym typeface="Helvetica"/>
                        </a:rPr>
                        <a:t>克/手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ym typeface="Helvetica"/>
                        </a:rPr>
                        <a:t>千克/手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ym typeface="Helvetica"/>
                        </a:rPr>
                        <a:t>吨/手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60149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ym typeface="Helvetica"/>
                        </a:rPr>
                        <a:t>立方米/手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3420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ym typeface="Helvetica"/>
                        </a:rPr>
                        <a:t>张/手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473886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ym typeface="Helvetica"/>
                        </a:rPr>
                        <a:t>桶/手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3"/>
          <p:cNvGraphicFramePr/>
          <p:nvPr/>
        </p:nvGraphicFramePr>
        <p:xfrm>
          <a:off x="3142736" y="3791477"/>
          <a:ext cx="676306" cy="7112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76302"/>
              </a:tblGrid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00B050"/>
                          </a:solidFill>
                          <a:sym typeface="Helvetica"/>
                        </a:rPr>
                        <a:t>金属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olidFill>
                            <a:srgbClr val="00B050"/>
                          </a:solidFill>
                          <a:sym typeface="Helvetica"/>
                        </a:rPr>
                        <a:t>能源化工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4"/>
          <p:cNvGraphicFramePr/>
          <p:nvPr/>
        </p:nvGraphicFramePr>
        <p:xfrm>
          <a:off x="3146855" y="4500021"/>
          <a:ext cx="676306" cy="7112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76302"/>
              </a:tblGrid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00B050"/>
                          </a:solidFill>
                          <a:sym typeface="Helvetica"/>
                        </a:rPr>
                        <a:t>农业品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olidFill>
                            <a:srgbClr val="00B050"/>
                          </a:solidFill>
                          <a:sym typeface="Helvetica"/>
                        </a:rPr>
                        <a:t>工业品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5"/>
          <p:cNvGraphicFramePr/>
          <p:nvPr/>
        </p:nvGraphicFramePr>
        <p:xfrm>
          <a:off x="3142736" y="5210876"/>
          <a:ext cx="676306" cy="7112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76302"/>
              </a:tblGrid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00B050"/>
                          </a:solidFill>
                          <a:sym typeface="Helvetica"/>
                        </a:rPr>
                        <a:t>农产品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900">
                          <a:solidFill>
                            <a:srgbClr val="00B050"/>
                          </a:solidFill>
                          <a:sym typeface="Helvetica"/>
                        </a:rPr>
                        <a:t>非农产品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1773195" y="3268355"/>
            <a:ext cx="1369545" cy="86409"/>
          </a:xfrm>
          <a:prstGeom prst="line">
            <a:avLst/>
          </a:prstGeom>
          <a:ln w="1270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7" name="Shape 57"/>
          <p:cNvSpPr/>
          <p:nvPr/>
        </p:nvSpPr>
        <p:spPr>
          <a:xfrm>
            <a:off x="1773195" y="3536972"/>
            <a:ext cx="1369545" cy="483106"/>
          </a:xfrm>
          <a:prstGeom prst="line">
            <a:avLst/>
          </a:prstGeom>
          <a:ln w="1270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8" name="Shape 58"/>
          <p:cNvSpPr/>
          <p:nvPr/>
        </p:nvSpPr>
        <p:spPr>
          <a:xfrm>
            <a:off x="1820216" y="3933278"/>
            <a:ext cx="432376" cy="22624"/>
          </a:xfrm>
          <a:prstGeom prst="line">
            <a:avLst/>
          </a:prstGeom>
          <a:ln w="1270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59" name="Shape 59"/>
          <p:cNvSpPr/>
          <p:nvPr/>
        </p:nvSpPr>
        <p:spPr>
          <a:xfrm>
            <a:off x="1773195" y="4202291"/>
            <a:ext cx="1373665" cy="526334"/>
          </a:xfrm>
          <a:prstGeom prst="line">
            <a:avLst/>
          </a:prstGeom>
          <a:ln w="1270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60" name="Shape 60"/>
          <p:cNvSpPr/>
          <p:nvPr/>
        </p:nvSpPr>
        <p:spPr>
          <a:xfrm>
            <a:off x="1769074" y="4500021"/>
            <a:ext cx="1373663" cy="939455"/>
          </a:xfrm>
          <a:prstGeom prst="line">
            <a:avLst/>
          </a:prstGeom>
          <a:ln w="1270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graphicFrame>
        <p:nvGraphicFramePr>
          <p:cNvPr id="61" name="Table 61"/>
          <p:cNvGraphicFramePr/>
          <p:nvPr/>
        </p:nvGraphicFramePr>
        <p:xfrm>
          <a:off x="4436081" y="3126158"/>
          <a:ext cx="698162" cy="807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98158"/>
              </a:tblGrid>
              <a:tr h="26924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自然数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00"/>
                    </a:solidFill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800">
                          <a:sym typeface="Helvetica"/>
                        </a:rPr>
                        <a:t>表示价格每波动一个</a:t>
                      </a:r>
                      <a:r>
                        <a:rPr i="1" sz="800">
                          <a:solidFill>
                            <a:srgbClr val="FF0000"/>
                          </a:solidFill>
                          <a:sym typeface="Helvetica"/>
                        </a:rPr>
                        <a:t>整数点</a:t>
                      </a:r>
                      <a:r>
                        <a:rPr i="1" sz="800">
                          <a:sym typeface="Helvetica"/>
                        </a:rPr>
                        <a:t>所产生的</a:t>
                      </a:r>
                      <a:r>
                        <a:rPr i="1" sz="800">
                          <a:solidFill>
                            <a:srgbClr val="FF0000"/>
                          </a:solidFill>
                          <a:sym typeface="Helvetica"/>
                        </a:rPr>
                        <a:t>权益变化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ADB9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2"/>
          <p:cNvGraphicFramePr/>
          <p:nvPr/>
        </p:nvGraphicFramePr>
        <p:xfrm>
          <a:off x="5861227" y="3131466"/>
          <a:ext cx="873213" cy="1295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73209"/>
              </a:tblGrid>
              <a:tr h="43180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Number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00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800">
                          <a:sym typeface="Helvetica"/>
                        </a:rPr>
                        <a:t>(1)表示行情价格上下波动的最小幅度</a:t>
                      </a:r>
                      <a:endParaRPr sz="800">
                        <a:sym typeface="Helvetica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i="1" sz="800">
                          <a:sym typeface="Helvetica"/>
                        </a:rPr>
                        <a:t>(2)不同挂单价格之间的</a:t>
                      </a:r>
                      <a:r>
                        <a:rPr b="1" i="1" sz="800">
                          <a:solidFill>
                            <a:srgbClr val="FF0000"/>
                          </a:solidFill>
                          <a:sym typeface="Helvetica"/>
                        </a:rPr>
                        <a:t>价差</a:t>
                      </a:r>
                      <a:r>
                        <a:rPr i="1" sz="800">
                          <a:sym typeface="Helvetica"/>
                        </a:rPr>
                        <a:t>至少是“最小变动价位”的整数倍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ADB9CA"/>
                    </a:solidFill>
                  </a:tcPr>
                </a:tc>
              </a:tr>
            </a:tbl>
          </a:graphicData>
        </a:graphic>
      </p:graphicFrame>
      <p:grpSp>
        <p:nvGrpSpPr>
          <p:cNvPr id="73" name="Group 73"/>
          <p:cNvGrpSpPr/>
          <p:nvPr/>
        </p:nvGrpSpPr>
        <p:grpSpPr>
          <a:xfrm>
            <a:off x="2656694" y="2198788"/>
            <a:ext cx="3686654" cy="524653"/>
            <a:chOff x="-2" y="-1"/>
            <a:chExt cx="3686652" cy="524651"/>
          </a:xfrm>
        </p:grpSpPr>
        <p:grpSp>
          <p:nvGrpSpPr>
            <p:cNvPr id="65" name="Group 65"/>
            <p:cNvGrpSpPr/>
            <p:nvPr/>
          </p:nvGrpSpPr>
          <p:grpSpPr>
            <a:xfrm>
              <a:off x="1" y="191009"/>
              <a:ext cx="2251702" cy="333642"/>
              <a:chOff x="-1" y="0"/>
              <a:chExt cx="2251701" cy="333641"/>
            </a:xfrm>
          </p:grpSpPr>
          <p:sp>
            <p:nvSpPr>
              <p:cNvPr id="63" name="Shape 63"/>
              <p:cNvSpPr/>
              <p:nvPr/>
            </p:nvSpPr>
            <p:spPr>
              <a:xfrm>
                <a:off x="-1" y="0"/>
                <a:ext cx="2251702" cy="33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29" y="21600"/>
                    </a:moveTo>
                    <a:lnTo>
                      <a:pt x="20000" y="16200"/>
                    </a:lnTo>
                    <a:lnTo>
                      <a:pt x="20400" y="16200"/>
                    </a:lnTo>
                    <a:cubicBezTo>
                      <a:pt x="19218" y="6663"/>
                      <a:pt x="15091" y="0"/>
                      <a:pt x="10364" y="0"/>
                    </a:cubicBezTo>
                    <a:lnTo>
                      <a:pt x="11165" y="0"/>
                    </a:lnTo>
                    <a:cubicBezTo>
                      <a:pt x="15891" y="0"/>
                      <a:pt x="20018" y="6663"/>
                      <a:pt x="21200" y="16200"/>
                    </a:cubicBezTo>
                    <a:lnTo>
                      <a:pt x="21600" y="16200"/>
                    </a:lnTo>
                    <a:close/>
                    <a:moveTo>
                      <a:pt x="10765" y="16"/>
                    </a:moveTo>
                    <a:cubicBezTo>
                      <a:pt x="5200" y="464"/>
                      <a:pt x="800" y="9995"/>
                      <a:pt x="800" y="21600"/>
                    </a:cubicBezTo>
                    <a:lnTo>
                      <a:pt x="0" y="21600"/>
                    </a:lnTo>
                    <a:cubicBezTo>
                      <a:pt x="0" y="9671"/>
                      <a:pt x="4640" y="0"/>
                      <a:pt x="10364" y="0"/>
                    </a:cubicBezTo>
                    <a:cubicBezTo>
                      <a:pt x="10498" y="0"/>
                      <a:pt x="10631" y="5"/>
                      <a:pt x="10765" y="16"/>
                    </a:cubicBezTo>
                    <a:close/>
                  </a:path>
                </a:pathLst>
              </a:custGeom>
              <a:solidFill>
                <a:srgbClr val="C55A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0" y="0"/>
                <a:ext cx="1122154" cy="33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"/>
                    </a:moveTo>
                    <a:cubicBezTo>
                      <a:pt x="10435" y="464"/>
                      <a:pt x="1606" y="9995"/>
                      <a:pt x="1606" y="21600"/>
                    </a:cubicBezTo>
                    <a:lnTo>
                      <a:pt x="0" y="21600"/>
                    </a:lnTo>
                    <a:cubicBezTo>
                      <a:pt x="0" y="9671"/>
                      <a:pt x="9311" y="0"/>
                      <a:pt x="20797" y="0"/>
                    </a:cubicBezTo>
                    <a:cubicBezTo>
                      <a:pt x="21065" y="0"/>
                      <a:pt x="21333" y="5"/>
                      <a:pt x="21600" y="1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>
              <a:off x="-1" y="183536"/>
              <a:ext cx="2932696" cy="333642"/>
              <a:chOff x="-1" y="0"/>
              <a:chExt cx="2932695" cy="333641"/>
            </a:xfrm>
          </p:grpSpPr>
          <p:sp>
            <p:nvSpPr>
              <p:cNvPr id="66" name="Shape 66"/>
              <p:cNvSpPr/>
              <p:nvPr/>
            </p:nvSpPr>
            <p:spPr>
              <a:xfrm>
                <a:off x="-2" y="0"/>
                <a:ext cx="2932697" cy="33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19" y="21600"/>
                    </a:moveTo>
                    <a:lnTo>
                      <a:pt x="20371" y="16200"/>
                    </a:lnTo>
                    <a:lnTo>
                      <a:pt x="20679" y="16200"/>
                    </a:lnTo>
                    <a:cubicBezTo>
                      <a:pt x="19481" y="6663"/>
                      <a:pt x="15297" y="0"/>
                      <a:pt x="10506" y="0"/>
                    </a:cubicBezTo>
                    <a:lnTo>
                      <a:pt x="11120" y="0"/>
                    </a:lnTo>
                    <a:cubicBezTo>
                      <a:pt x="15911" y="0"/>
                      <a:pt x="20095" y="6663"/>
                      <a:pt x="21293" y="16200"/>
                    </a:cubicBezTo>
                    <a:lnTo>
                      <a:pt x="21600" y="16200"/>
                    </a:lnTo>
                    <a:close/>
                    <a:moveTo>
                      <a:pt x="10813" y="9"/>
                    </a:moveTo>
                    <a:cubicBezTo>
                      <a:pt x="5133" y="351"/>
                      <a:pt x="614" y="9917"/>
                      <a:pt x="614" y="21600"/>
                    </a:cubicBezTo>
                    <a:lnTo>
                      <a:pt x="0" y="21600"/>
                    </a:lnTo>
                    <a:cubicBezTo>
                      <a:pt x="0" y="9671"/>
                      <a:pt x="4704" y="0"/>
                      <a:pt x="10506" y="0"/>
                    </a:cubicBezTo>
                    <a:cubicBezTo>
                      <a:pt x="10608" y="0"/>
                      <a:pt x="10711" y="3"/>
                      <a:pt x="10813" y="9"/>
                    </a:cubicBezTo>
                    <a:close/>
                  </a:path>
                </a:pathLst>
              </a:custGeom>
              <a:solidFill>
                <a:srgbClr val="C55A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0" y="0"/>
                <a:ext cx="1468145" cy="33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9"/>
                    </a:moveTo>
                    <a:cubicBezTo>
                      <a:pt x="10253" y="351"/>
                      <a:pt x="1227" y="9917"/>
                      <a:pt x="1227" y="21600"/>
                    </a:cubicBezTo>
                    <a:lnTo>
                      <a:pt x="0" y="21600"/>
                    </a:lnTo>
                    <a:cubicBezTo>
                      <a:pt x="0" y="9671"/>
                      <a:pt x="9396" y="0"/>
                      <a:pt x="20986" y="0"/>
                    </a:cubicBezTo>
                    <a:cubicBezTo>
                      <a:pt x="21191" y="0"/>
                      <a:pt x="21396" y="3"/>
                      <a:pt x="21600" y="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>
              <a:off x="-3" y="183535"/>
              <a:ext cx="3686654" cy="333642"/>
              <a:chOff x="-1" y="0"/>
              <a:chExt cx="3686652" cy="333641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-2" y="0"/>
                <a:ext cx="3686654" cy="33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48" y="21600"/>
                    </a:moveTo>
                    <a:lnTo>
                      <a:pt x="20623" y="16200"/>
                    </a:lnTo>
                    <a:lnTo>
                      <a:pt x="20867" y="16200"/>
                    </a:lnTo>
                    <a:cubicBezTo>
                      <a:pt x="19658" y="6663"/>
                      <a:pt x="15436" y="0"/>
                      <a:pt x="10602" y="0"/>
                    </a:cubicBezTo>
                    <a:lnTo>
                      <a:pt x="11091" y="0"/>
                    </a:lnTo>
                    <a:cubicBezTo>
                      <a:pt x="15925" y="0"/>
                      <a:pt x="20147" y="6663"/>
                      <a:pt x="21356" y="16200"/>
                    </a:cubicBezTo>
                    <a:lnTo>
                      <a:pt x="21600" y="16200"/>
                    </a:lnTo>
                    <a:close/>
                    <a:moveTo>
                      <a:pt x="10846" y="6"/>
                    </a:moveTo>
                    <a:cubicBezTo>
                      <a:pt x="5088" y="276"/>
                      <a:pt x="489" y="9865"/>
                      <a:pt x="489" y="21600"/>
                    </a:cubicBezTo>
                    <a:lnTo>
                      <a:pt x="0" y="21600"/>
                    </a:lnTo>
                    <a:cubicBezTo>
                      <a:pt x="0" y="9671"/>
                      <a:pt x="4747" y="0"/>
                      <a:pt x="10602" y="0"/>
                    </a:cubicBezTo>
                    <a:cubicBezTo>
                      <a:pt x="10683" y="0"/>
                      <a:pt x="10765" y="2"/>
                      <a:pt x="10846" y="6"/>
                    </a:cubicBezTo>
                    <a:close/>
                  </a:path>
                </a:pathLst>
              </a:custGeom>
              <a:solidFill>
                <a:srgbClr val="C55A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-2" y="0"/>
                <a:ext cx="1851207" cy="333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"/>
                    </a:moveTo>
                    <a:cubicBezTo>
                      <a:pt x="10132" y="276"/>
                      <a:pt x="973" y="9865"/>
                      <a:pt x="973" y="21600"/>
                    </a:cubicBezTo>
                    <a:lnTo>
                      <a:pt x="0" y="21600"/>
                    </a:lnTo>
                    <a:cubicBezTo>
                      <a:pt x="0" y="9671"/>
                      <a:pt x="9453" y="0"/>
                      <a:pt x="21113" y="0"/>
                    </a:cubicBezTo>
                    <a:cubicBezTo>
                      <a:pt x="21276" y="0"/>
                      <a:pt x="21438" y="2"/>
                      <a:pt x="21600" y="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</p:grpSp>
        <p:sp>
          <p:nvSpPr>
            <p:cNvPr id="72" name="Shape 72"/>
            <p:cNvSpPr/>
            <p:nvPr/>
          </p:nvSpPr>
          <p:spPr>
            <a:xfrm>
              <a:off x="415324" y="-2"/>
              <a:ext cx="1244378" cy="2023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900">
                  <a:solidFill>
                    <a:srgbClr val="C55A11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900">
                  <a:solidFill>
                    <a:srgbClr val="C55A11"/>
                  </a:solidFill>
                </a:rPr>
                <a:t>一般固定，几乎不变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4069485" y="1599067"/>
            <a:ext cx="7086610" cy="1133487"/>
            <a:chOff x="-2" y="-1"/>
            <a:chExt cx="7086608" cy="1133485"/>
          </a:xfrm>
        </p:grpSpPr>
        <p:grpSp>
          <p:nvGrpSpPr>
            <p:cNvPr id="76" name="Group 76"/>
            <p:cNvGrpSpPr/>
            <p:nvPr/>
          </p:nvGrpSpPr>
          <p:grpSpPr>
            <a:xfrm>
              <a:off x="-2" y="799840"/>
              <a:ext cx="3275215" cy="333645"/>
              <a:chOff x="0" y="0"/>
              <a:chExt cx="3275213" cy="333643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-2" y="-2"/>
                <a:ext cx="3275215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85" y="21600"/>
                    </a:moveTo>
                    <a:lnTo>
                      <a:pt x="20500" y="16200"/>
                    </a:lnTo>
                    <a:lnTo>
                      <a:pt x="20775" y="16200"/>
                    </a:lnTo>
                    <a:cubicBezTo>
                      <a:pt x="19572" y="6663"/>
                      <a:pt x="15368" y="0"/>
                      <a:pt x="10555" y="0"/>
                    </a:cubicBezTo>
                    <a:lnTo>
                      <a:pt x="11105" y="0"/>
                    </a:lnTo>
                    <a:cubicBezTo>
                      <a:pt x="15918" y="0"/>
                      <a:pt x="20122" y="6663"/>
                      <a:pt x="21325" y="16200"/>
                    </a:cubicBezTo>
                    <a:lnTo>
                      <a:pt x="21600" y="16200"/>
                    </a:lnTo>
                    <a:close/>
                    <a:moveTo>
                      <a:pt x="10830" y="7"/>
                    </a:moveTo>
                    <a:cubicBezTo>
                      <a:pt x="5110" y="312"/>
                      <a:pt x="550" y="9890"/>
                      <a:pt x="550" y="21600"/>
                    </a:cubicBezTo>
                    <a:lnTo>
                      <a:pt x="0" y="21600"/>
                    </a:lnTo>
                    <a:cubicBezTo>
                      <a:pt x="0" y="9671"/>
                      <a:pt x="4726" y="0"/>
                      <a:pt x="10555" y="0"/>
                    </a:cubicBezTo>
                    <a:cubicBezTo>
                      <a:pt x="10647" y="0"/>
                      <a:pt x="10738" y="2"/>
                      <a:pt x="10830" y="7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-1" y="-2"/>
                <a:ext cx="1642167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"/>
                    </a:moveTo>
                    <a:cubicBezTo>
                      <a:pt x="10191" y="312"/>
                      <a:pt x="1097" y="9890"/>
                      <a:pt x="1097" y="21600"/>
                    </a:cubicBezTo>
                    <a:lnTo>
                      <a:pt x="0" y="21600"/>
                    </a:lnTo>
                    <a:cubicBezTo>
                      <a:pt x="0" y="9671"/>
                      <a:pt x="9425" y="0"/>
                      <a:pt x="21051" y="0"/>
                    </a:cubicBezTo>
                    <a:cubicBezTo>
                      <a:pt x="21234" y="0"/>
                      <a:pt x="21417" y="2"/>
                      <a:pt x="21600" y="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</p:grpSp>
        <p:grpSp>
          <p:nvGrpSpPr>
            <p:cNvPr id="79" name="Group 79"/>
            <p:cNvGrpSpPr/>
            <p:nvPr/>
          </p:nvGrpSpPr>
          <p:grpSpPr>
            <a:xfrm>
              <a:off x="-3" y="798197"/>
              <a:ext cx="4102135" cy="333645"/>
              <a:chOff x="-1" y="0"/>
              <a:chExt cx="4102134" cy="333643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-2" y="-2"/>
                <a:ext cx="4102136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99" y="21600"/>
                    </a:moveTo>
                    <a:lnTo>
                      <a:pt x="20722" y="16200"/>
                    </a:lnTo>
                    <a:lnTo>
                      <a:pt x="20941" y="16200"/>
                    </a:lnTo>
                    <a:cubicBezTo>
                      <a:pt x="19728" y="6663"/>
                      <a:pt x="15491" y="0"/>
                      <a:pt x="10640" y="0"/>
                    </a:cubicBezTo>
                    <a:lnTo>
                      <a:pt x="11079" y="0"/>
                    </a:lnTo>
                    <a:cubicBezTo>
                      <a:pt x="15930" y="0"/>
                      <a:pt x="20167" y="6663"/>
                      <a:pt x="21380" y="16200"/>
                    </a:cubicBezTo>
                    <a:lnTo>
                      <a:pt x="21600" y="16200"/>
                    </a:lnTo>
                    <a:close/>
                    <a:moveTo>
                      <a:pt x="10859" y="5"/>
                    </a:moveTo>
                    <a:cubicBezTo>
                      <a:pt x="5070" y="247"/>
                      <a:pt x="439" y="9844"/>
                      <a:pt x="439" y="21600"/>
                    </a:cubicBezTo>
                    <a:lnTo>
                      <a:pt x="0" y="21600"/>
                    </a:lnTo>
                    <a:cubicBezTo>
                      <a:pt x="0" y="9671"/>
                      <a:pt x="4763" y="0"/>
                      <a:pt x="10640" y="0"/>
                    </a:cubicBezTo>
                    <a:cubicBezTo>
                      <a:pt x="10713" y="0"/>
                      <a:pt x="10786" y="2"/>
                      <a:pt x="10859" y="5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0" y="-2"/>
                <a:ext cx="2062298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5"/>
                    </a:moveTo>
                    <a:cubicBezTo>
                      <a:pt x="10085" y="247"/>
                      <a:pt x="874" y="9844"/>
                      <a:pt x="874" y="21600"/>
                    </a:cubicBezTo>
                    <a:lnTo>
                      <a:pt x="0" y="21600"/>
                    </a:lnTo>
                    <a:cubicBezTo>
                      <a:pt x="0" y="9671"/>
                      <a:pt x="9475" y="0"/>
                      <a:pt x="21163" y="0"/>
                    </a:cubicBezTo>
                    <a:cubicBezTo>
                      <a:pt x="21309" y="0"/>
                      <a:pt x="21454" y="2"/>
                      <a:pt x="21600" y="5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</p:grpSp>
        <p:grpSp>
          <p:nvGrpSpPr>
            <p:cNvPr id="82" name="Group 82"/>
            <p:cNvGrpSpPr/>
            <p:nvPr/>
          </p:nvGrpSpPr>
          <p:grpSpPr>
            <a:xfrm>
              <a:off x="16474" y="779479"/>
              <a:ext cx="4943240" cy="333645"/>
              <a:chOff x="-1" y="0"/>
              <a:chExt cx="4943238" cy="333643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0" y="-2"/>
                <a:ext cx="4943238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75" y="21600"/>
                    </a:moveTo>
                    <a:lnTo>
                      <a:pt x="20871" y="16200"/>
                    </a:lnTo>
                    <a:lnTo>
                      <a:pt x="21053" y="16200"/>
                    </a:lnTo>
                    <a:cubicBezTo>
                      <a:pt x="19834" y="6663"/>
                      <a:pt x="15574" y="0"/>
                      <a:pt x="10696" y="0"/>
                    </a:cubicBezTo>
                    <a:lnTo>
                      <a:pt x="11061" y="0"/>
                    </a:lnTo>
                    <a:cubicBezTo>
                      <a:pt x="15939" y="0"/>
                      <a:pt x="20198" y="6663"/>
                      <a:pt x="21418" y="16200"/>
                    </a:cubicBezTo>
                    <a:lnTo>
                      <a:pt x="21600" y="16200"/>
                    </a:lnTo>
                    <a:close/>
                    <a:moveTo>
                      <a:pt x="10879" y="3"/>
                    </a:moveTo>
                    <a:cubicBezTo>
                      <a:pt x="5043" y="204"/>
                      <a:pt x="364" y="9814"/>
                      <a:pt x="364" y="21600"/>
                    </a:cubicBezTo>
                    <a:lnTo>
                      <a:pt x="0" y="21600"/>
                    </a:lnTo>
                    <a:cubicBezTo>
                      <a:pt x="0" y="9671"/>
                      <a:pt x="4789" y="0"/>
                      <a:pt x="10696" y="0"/>
                    </a:cubicBezTo>
                    <a:cubicBezTo>
                      <a:pt x="10757" y="0"/>
                      <a:pt x="10818" y="1"/>
                      <a:pt x="10879" y="3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-2" y="-2"/>
                <a:ext cx="2489637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"/>
                    </a:moveTo>
                    <a:cubicBezTo>
                      <a:pt x="10013" y="204"/>
                      <a:pt x="724" y="9814"/>
                      <a:pt x="724" y="21600"/>
                    </a:cubicBezTo>
                    <a:lnTo>
                      <a:pt x="0" y="21600"/>
                    </a:lnTo>
                    <a:cubicBezTo>
                      <a:pt x="0" y="9671"/>
                      <a:pt x="9509" y="0"/>
                      <a:pt x="21238" y="0"/>
                    </a:cubicBezTo>
                    <a:cubicBezTo>
                      <a:pt x="21359" y="0"/>
                      <a:pt x="21479" y="1"/>
                      <a:pt x="21600" y="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</p:grpSp>
        <p:grpSp>
          <p:nvGrpSpPr>
            <p:cNvPr id="85" name="Group 85"/>
            <p:cNvGrpSpPr/>
            <p:nvPr/>
          </p:nvGrpSpPr>
          <p:grpSpPr>
            <a:xfrm>
              <a:off x="16472" y="789081"/>
              <a:ext cx="5709865" cy="333645"/>
              <a:chOff x="0" y="0"/>
              <a:chExt cx="5709863" cy="333643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-1" y="-2"/>
                <a:ext cx="5709864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20944" y="16200"/>
                    </a:lnTo>
                    <a:lnTo>
                      <a:pt x="21102" y="16200"/>
                    </a:lnTo>
                    <a:cubicBezTo>
                      <a:pt x="19880" y="6663"/>
                      <a:pt x="15610" y="0"/>
                      <a:pt x="10721" y="0"/>
                    </a:cubicBezTo>
                    <a:lnTo>
                      <a:pt x="11037" y="0"/>
                    </a:lnTo>
                    <a:cubicBezTo>
                      <a:pt x="15925" y="0"/>
                      <a:pt x="20195" y="6663"/>
                      <a:pt x="21417" y="16200"/>
                    </a:cubicBezTo>
                    <a:lnTo>
                      <a:pt x="21575" y="16200"/>
                    </a:lnTo>
                    <a:close/>
                    <a:moveTo>
                      <a:pt x="10879" y="2"/>
                    </a:moveTo>
                    <a:cubicBezTo>
                      <a:pt x="5020" y="176"/>
                      <a:pt x="316" y="9795"/>
                      <a:pt x="316" y="21600"/>
                    </a:cubicBezTo>
                    <a:lnTo>
                      <a:pt x="0" y="21600"/>
                    </a:lnTo>
                    <a:cubicBezTo>
                      <a:pt x="0" y="9671"/>
                      <a:pt x="4800" y="0"/>
                      <a:pt x="10721" y="0"/>
                    </a:cubicBezTo>
                    <a:cubicBezTo>
                      <a:pt x="10774" y="0"/>
                      <a:pt x="10826" y="1"/>
                      <a:pt x="10879" y="2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-1" y="-2"/>
                <a:ext cx="2875785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"/>
                    </a:moveTo>
                    <a:cubicBezTo>
                      <a:pt x="9967" y="176"/>
                      <a:pt x="626" y="9795"/>
                      <a:pt x="626" y="21600"/>
                    </a:cubicBezTo>
                    <a:lnTo>
                      <a:pt x="0" y="21600"/>
                    </a:lnTo>
                    <a:cubicBezTo>
                      <a:pt x="0" y="9671"/>
                      <a:pt x="9530" y="0"/>
                      <a:pt x="21287" y="0"/>
                    </a:cubicBezTo>
                    <a:cubicBezTo>
                      <a:pt x="21391" y="0"/>
                      <a:pt x="21496" y="1"/>
                      <a:pt x="21600" y="2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</p:grpSp>
        <p:grpSp>
          <p:nvGrpSpPr>
            <p:cNvPr id="88" name="Group 88"/>
            <p:cNvGrpSpPr/>
            <p:nvPr/>
          </p:nvGrpSpPr>
          <p:grpSpPr>
            <a:xfrm>
              <a:off x="16473" y="792817"/>
              <a:ext cx="6593370" cy="333645"/>
              <a:chOff x="0" y="0"/>
              <a:chExt cx="6593369" cy="333643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-1" y="-2"/>
                <a:ext cx="6593370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20986" y="16200"/>
                    </a:lnTo>
                    <a:lnTo>
                      <a:pt x="21123" y="16200"/>
                    </a:lnTo>
                    <a:cubicBezTo>
                      <a:pt x="19899" y="6663"/>
                      <a:pt x="15625" y="0"/>
                      <a:pt x="10732" y="0"/>
                    </a:cubicBezTo>
                    <a:lnTo>
                      <a:pt x="11005" y="0"/>
                    </a:lnTo>
                    <a:cubicBezTo>
                      <a:pt x="15899" y="0"/>
                      <a:pt x="20172" y="6663"/>
                      <a:pt x="21396" y="16200"/>
                    </a:cubicBezTo>
                    <a:lnTo>
                      <a:pt x="21532" y="16200"/>
                    </a:lnTo>
                    <a:close/>
                    <a:moveTo>
                      <a:pt x="10868" y="2"/>
                    </a:moveTo>
                    <a:cubicBezTo>
                      <a:pt x="4995" y="152"/>
                      <a:pt x="273" y="9778"/>
                      <a:pt x="273" y="21600"/>
                    </a:cubicBezTo>
                    <a:lnTo>
                      <a:pt x="0" y="21600"/>
                    </a:lnTo>
                    <a:cubicBezTo>
                      <a:pt x="0" y="9671"/>
                      <a:pt x="4805" y="0"/>
                      <a:pt x="10732" y="0"/>
                    </a:cubicBezTo>
                    <a:cubicBezTo>
                      <a:pt x="10777" y="0"/>
                      <a:pt x="10823" y="1"/>
                      <a:pt x="10868" y="2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-1" y="-2"/>
                <a:ext cx="3317538" cy="333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"/>
                    </a:moveTo>
                    <a:cubicBezTo>
                      <a:pt x="9927" y="152"/>
                      <a:pt x="543" y="9778"/>
                      <a:pt x="543" y="21600"/>
                    </a:cubicBezTo>
                    <a:lnTo>
                      <a:pt x="0" y="21600"/>
                    </a:lnTo>
                    <a:cubicBezTo>
                      <a:pt x="0" y="9671"/>
                      <a:pt x="9549" y="0"/>
                      <a:pt x="21328" y="0"/>
                    </a:cubicBezTo>
                    <a:cubicBezTo>
                      <a:pt x="21419" y="0"/>
                      <a:pt x="21509" y="1"/>
                      <a:pt x="21600" y="2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2745259" y="-2"/>
              <a:ext cx="4341348" cy="786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/>
              <a:r>
                <a:rPr b="1" sz="1400" u="sng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有可能变化</a:t>
              </a:r>
              <a:r>
                <a:rPr sz="8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，原因：</a:t>
              </a:r>
              <a:endParaRPr sz="800">
                <a:solidFill>
                  <a:srgbClr val="00B0F0"/>
                </a:solidFill>
                <a:latin typeface="等线"/>
                <a:ea typeface="等线"/>
                <a:cs typeface="等线"/>
                <a:sym typeface="等线"/>
              </a:endParaRPr>
            </a:p>
            <a:p>
              <a:pPr lvl="0"/>
              <a:r>
                <a:rPr sz="8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（1）监管机构打击过度投机——调高</a:t>
              </a:r>
              <a:endParaRPr sz="800">
                <a:solidFill>
                  <a:srgbClr val="00B0F0"/>
                </a:solidFill>
                <a:latin typeface="等线"/>
                <a:ea typeface="等线"/>
                <a:cs typeface="等线"/>
                <a:sym typeface="等线"/>
              </a:endParaRPr>
            </a:p>
            <a:p>
              <a:pPr lvl="0"/>
              <a:r>
                <a:rPr sz="8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（2）市场交投过于冷清——调低</a:t>
              </a:r>
              <a:endParaRPr sz="800">
                <a:solidFill>
                  <a:srgbClr val="00B0F0"/>
                </a:solidFill>
                <a:latin typeface="等线"/>
                <a:ea typeface="等线"/>
                <a:cs typeface="等线"/>
                <a:sym typeface="等线"/>
              </a:endParaRPr>
            </a:p>
            <a:p>
              <a:pPr lvl="0"/>
              <a:r>
                <a:rPr sz="8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（3）国内/国际特殊事件所引起的市场异常波动，如伦敦镍事件</a:t>
              </a:r>
              <a:endParaRPr sz="800">
                <a:solidFill>
                  <a:srgbClr val="00B0F0"/>
                </a:solidFill>
                <a:latin typeface="等线"/>
                <a:ea typeface="等线"/>
                <a:cs typeface="等线"/>
                <a:sym typeface="等线"/>
              </a:endParaRPr>
            </a:p>
            <a:p>
              <a:pPr lvl="0"/>
              <a:r>
                <a:rPr sz="8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（4）长假（尤其是春节、国庆）：节前1-2天调高，节后第二个交易日恢复前值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6897947" y="3479144"/>
            <a:ext cx="1561080" cy="475065"/>
            <a:chOff x="0" y="0"/>
            <a:chExt cx="1561079" cy="475064"/>
          </a:xfrm>
        </p:grpSpPr>
        <p:sp>
          <p:nvSpPr>
            <p:cNvPr id="91" name="Shape 91"/>
            <p:cNvSpPr/>
            <p:nvPr/>
          </p:nvSpPr>
          <p:spPr>
            <a:xfrm>
              <a:off x="-1" y="324060"/>
              <a:ext cx="1561080" cy="151004"/>
            </a:xfrm>
            <a:prstGeom prst="rect">
              <a:avLst/>
            </a:prstGeom>
            <a:noFill/>
            <a:ln w="3175" cap="flat">
              <a:solidFill>
                <a:srgbClr val="4472C4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 sz="12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200">
                  <a:solidFill>
                    <a:srgbClr val="00B0F0"/>
                  </a:solidFill>
                </a:rPr>
                <a:t>决定并影响满仓大小</a:t>
              </a:r>
            </a:p>
          </p:txBody>
        </p:sp>
        <p:sp>
          <p:nvSpPr>
            <p:cNvPr id="92" name="Shape 92"/>
            <p:cNvSpPr/>
            <p:nvPr/>
          </p:nvSpPr>
          <p:spPr>
            <a:xfrm rot="16200000">
              <a:off x="671587" y="-389458"/>
              <a:ext cx="329525" cy="1108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0"/>
                    <a:pt x="10800" y="21065"/>
                  </a:cubicBezTo>
                  <a:lnTo>
                    <a:pt x="10800" y="11335"/>
                  </a:lnTo>
                  <a:cubicBezTo>
                    <a:pt x="10800" y="11040"/>
                    <a:pt x="5965" y="10800"/>
                    <a:pt x="0" y="10800"/>
                  </a:cubicBezTo>
                  <a:cubicBezTo>
                    <a:pt x="5965" y="10800"/>
                    <a:pt x="10800" y="10560"/>
                    <a:pt x="10800" y="10265"/>
                  </a:cubicBezTo>
                  <a:lnTo>
                    <a:pt x="10800" y="535"/>
                  </a:lnTo>
                  <a:cubicBezTo>
                    <a:pt x="10800" y="240"/>
                    <a:pt x="15635" y="0"/>
                    <a:pt x="21600" y="0"/>
                  </a:cubicBezTo>
                </a:path>
              </a:pathLst>
            </a:custGeom>
            <a:noFill/>
            <a:ln w="15875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8625020" y="3444394"/>
            <a:ext cx="2236581" cy="602971"/>
            <a:chOff x="0" y="0"/>
            <a:chExt cx="2236580" cy="602970"/>
          </a:xfrm>
        </p:grpSpPr>
        <p:sp>
          <p:nvSpPr>
            <p:cNvPr id="94" name="Shape 94"/>
            <p:cNvSpPr/>
            <p:nvPr/>
          </p:nvSpPr>
          <p:spPr>
            <a:xfrm>
              <a:off x="0" y="371194"/>
              <a:ext cx="2236581" cy="231776"/>
            </a:xfrm>
            <a:prstGeom prst="rect">
              <a:avLst/>
            </a:prstGeom>
            <a:noFill/>
            <a:ln w="3175" cap="flat">
              <a:solidFill>
                <a:srgbClr val="4472C4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/>
              <a:r>
                <a:rPr b="1" sz="8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决定并影响每交易1手向交易所需支付的费用</a:t>
              </a:r>
              <a:endParaRPr b="1" sz="800">
                <a:solidFill>
                  <a:srgbClr val="00B0F0"/>
                </a:solidFill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8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（不含经纪商所收取的佣金）</a:t>
              </a:r>
            </a:p>
          </p:txBody>
        </p:sp>
        <p:sp>
          <p:nvSpPr>
            <p:cNvPr id="95" name="Shape 95"/>
            <p:cNvSpPr/>
            <p:nvPr/>
          </p:nvSpPr>
          <p:spPr>
            <a:xfrm rot="16200000">
              <a:off x="985219" y="-699413"/>
              <a:ext cx="329522" cy="172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46"/>
                    <a:pt x="10800" y="21257"/>
                  </a:cubicBezTo>
                  <a:lnTo>
                    <a:pt x="10800" y="11143"/>
                  </a:lnTo>
                  <a:cubicBezTo>
                    <a:pt x="10800" y="10954"/>
                    <a:pt x="5965" y="10800"/>
                    <a:pt x="0" y="10800"/>
                  </a:cubicBezTo>
                  <a:cubicBezTo>
                    <a:pt x="5965" y="10800"/>
                    <a:pt x="10800" y="10646"/>
                    <a:pt x="10800" y="10457"/>
                  </a:cubicBezTo>
                  <a:lnTo>
                    <a:pt x="10800" y="343"/>
                  </a:lnTo>
                  <a:cubicBezTo>
                    <a:pt x="10800" y="154"/>
                    <a:pt x="15635" y="0"/>
                    <a:pt x="21600" y="0"/>
                  </a:cubicBezTo>
                </a:path>
              </a:pathLst>
            </a:custGeom>
            <a:noFill/>
            <a:ln w="15875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</p:grpSp>
      <p:sp>
        <p:nvSpPr>
          <p:cNvPr id="97" name="Shape 97"/>
          <p:cNvSpPr/>
          <p:nvPr/>
        </p:nvSpPr>
        <p:spPr>
          <a:xfrm>
            <a:off x="4497863" y="5668076"/>
            <a:ext cx="1458100" cy="266573"/>
          </a:xfrm>
          <a:prstGeom prst="rect">
            <a:avLst/>
          </a:prstGeom>
          <a:ln>
            <a:solidFill>
              <a:srgbClr val="767171"/>
            </a:solidFill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b="1" sz="800">
                <a:solidFill>
                  <a:srgbClr val="FF0000"/>
                </a:solidFill>
                <a:latin typeface="等线"/>
                <a:ea typeface="等线"/>
                <a:cs typeface="等线"/>
                <a:sym typeface="等线"/>
              </a:rPr>
              <a:t>每手数量||交割单位</a:t>
            </a:r>
            <a:endParaRPr b="1" sz="800">
              <a:solidFill>
                <a:srgbClr val="FF0000"/>
              </a:solidFill>
              <a:latin typeface="等线"/>
              <a:ea typeface="等线"/>
              <a:cs typeface="等线"/>
              <a:sym typeface="等线"/>
            </a:endParaRPr>
          </a:p>
          <a:p>
            <a:pPr lvl="0" algn="ctr"/>
            <a:r>
              <a:rPr b="1" sz="800">
                <a:solidFill>
                  <a:srgbClr val="AFABAB"/>
                </a:solidFill>
                <a:latin typeface="等线"/>
                <a:ea typeface="等线"/>
                <a:cs typeface="等线"/>
                <a:sym typeface="等线"/>
              </a:rPr>
              <a:t>——文华财经之“交易单位”</a:t>
            </a:r>
          </a:p>
        </p:txBody>
      </p:sp>
      <p:sp>
        <p:nvSpPr>
          <p:cNvPr id="98" name="Shape 98"/>
          <p:cNvSpPr/>
          <p:nvPr/>
        </p:nvSpPr>
        <p:spPr>
          <a:xfrm>
            <a:off x="4737184" y="644356"/>
            <a:ext cx="1990646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9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 lvl="0">
              <a:defRPr b="0" sz="1800"/>
            </a:pPr>
            <a:r>
              <a:rPr b="1" sz="900"/>
              <a:t>Part 1-品种及合约基本信息</a:t>
            </a:r>
          </a:p>
        </p:txBody>
      </p:sp>
      <p:graphicFrame>
        <p:nvGraphicFramePr>
          <p:cNvPr id="99" name="Table 99"/>
          <p:cNvGraphicFramePr/>
          <p:nvPr/>
        </p:nvGraphicFramePr>
        <p:xfrm>
          <a:off x="10949695" y="3108443"/>
          <a:ext cx="832476" cy="1295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2471"/>
              </a:tblGrid>
              <a:tr h="43180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Date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00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800">
                          <a:sym typeface="Helvetica"/>
                        </a:rPr>
                        <a:t>因为只提供主力和次主力合约信息服务，所以其意义不大，但作为合约有效性维护的严谨性，建议保留此属性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ADB9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100"/>
          <p:cNvGraphicFramePr/>
          <p:nvPr/>
        </p:nvGraphicFramePr>
        <p:xfrm>
          <a:off x="6748850" y="3122416"/>
          <a:ext cx="858337" cy="355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58333"/>
              </a:tblGrid>
              <a:tr h="35560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900">
                          <a:sym typeface="Helvetica"/>
                        </a:rPr>
                        <a:t>百分比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1"/>
          <p:cNvGraphicFramePr/>
          <p:nvPr/>
        </p:nvGraphicFramePr>
        <p:xfrm>
          <a:off x="7650887" y="3120544"/>
          <a:ext cx="858337" cy="3556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58333"/>
              </a:tblGrid>
              <a:tr h="35560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900">
                          <a:sym typeface="Helvetica"/>
                        </a:rPr>
                        <a:t>百分比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2"/>
          <p:cNvGraphicFramePr/>
          <p:nvPr/>
        </p:nvGraphicFramePr>
        <p:xfrm>
          <a:off x="8534389" y="3126551"/>
          <a:ext cx="748029" cy="3556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48025"/>
              </a:tblGrid>
              <a:tr h="35560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900">
                          <a:sym typeface="Helvetica"/>
                        </a:rPr>
                        <a:t>百分比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3"/>
          <p:cNvGraphicFramePr/>
          <p:nvPr/>
        </p:nvGraphicFramePr>
        <p:xfrm>
          <a:off x="9330732" y="3131342"/>
          <a:ext cx="748028" cy="355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48025"/>
              </a:tblGrid>
              <a:tr h="35560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900">
                          <a:sym typeface="Helvetica"/>
                        </a:rPr>
                        <a:t>百分比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104"/>
          <p:cNvGraphicFramePr/>
          <p:nvPr/>
        </p:nvGraphicFramePr>
        <p:xfrm>
          <a:off x="10139887" y="3129851"/>
          <a:ext cx="748029" cy="3556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48025"/>
              </a:tblGrid>
              <a:tr h="35560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900">
                          <a:sym typeface="Helvetica"/>
                        </a:rPr>
                        <a:t>百分比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09" name="Group 109"/>
          <p:cNvGrpSpPr/>
          <p:nvPr/>
        </p:nvGrpSpPr>
        <p:grpSpPr>
          <a:xfrm>
            <a:off x="4866284" y="2911959"/>
            <a:ext cx="6051723" cy="2629920"/>
            <a:chOff x="0" y="0"/>
            <a:chExt cx="6051722" cy="2629918"/>
          </a:xfrm>
        </p:grpSpPr>
        <p:sp>
          <p:nvSpPr>
            <p:cNvPr id="105" name="Shape 105"/>
            <p:cNvSpPr/>
            <p:nvPr/>
          </p:nvSpPr>
          <p:spPr>
            <a:xfrm>
              <a:off x="3815142" y="2385062"/>
              <a:ext cx="2236580" cy="244857"/>
            </a:xfrm>
            <a:prstGeom prst="rect">
              <a:avLst/>
            </a:prstGeom>
            <a:noFill/>
            <a:ln w="3175" cap="flat">
              <a:solidFill>
                <a:srgbClr val="4472C4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/>
              <a:r>
                <a:rPr b="1" sz="9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决定并影响每交易1手的最小盈亏平衡点</a:t>
              </a:r>
              <a:endParaRPr b="1" sz="900">
                <a:solidFill>
                  <a:srgbClr val="00B0F0"/>
                </a:solidFill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800">
                  <a:solidFill>
                    <a:srgbClr val="00B0F0"/>
                  </a:solidFill>
                  <a:latin typeface="等线"/>
                  <a:ea typeface="等线"/>
                  <a:cs typeface="等线"/>
                  <a:sym typeface="等线"/>
                </a:rPr>
                <a:t>（不含撮合过程中可能产生的滑点）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-1" y="32554"/>
              <a:ext cx="4933435" cy="2352511"/>
            </a:xfrm>
            <a:prstGeom prst="line">
              <a:avLst/>
            </a:prstGeom>
            <a:noFill/>
            <a:ln w="19050" cap="flat">
              <a:solidFill>
                <a:srgbClr val="7030A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908714" y="861952"/>
              <a:ext cx="24720" cy="1523114"/>
            </a:xfrm>
            <a:prstGeom prst="line">
              <a:avLst/>
            </a:prstGeom>
            <a:noFill/>
            <a:ln w="19050" cap="flat">
              <a:solidFill>
                <a:srgbClr val="7030A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478902" y="-1"/>
              <a:ext cx="3454532" cy="2385067"/>
            </a:xfrm>
            <a:prstGeom prst="line">
              <a:avLst/>
            </a:prstGeom>
            <a:noFill/>
            <a:ln w="19050" cap="flat">
              <a:solidFill>
                <a:srgbClr val="7030A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4249237" y="951014"/>
            <a:ext cx="6180790" cy="1789936"/>
            <a:chOff x="-1" y="-1"/>
            <a:chExt cx="6180788" cy="1789935"/>
          </a:xfrm>
        </p:grpSpPr>
        <p:sp>
          <p:nvSpPr>
            <p:cNvPr id="110" name="Shape 110"/>
            <p:cNvSpPr/>
            <p:nvPr/>
          </p:nvSpPr>
          <p:spPr>
            <a:xfrm>
              <a:off x="3175110" y="-2"/>
              <a:ext cx="2034318" cy="15735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ysDot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 sz="1200">
                  <a:solidFill>
                    <a:srgbClr val="FF0000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200">
                  <a:solidFill>
                    <a:srgbClr val="FF0000"/>
                  </a:solidFill>
                </a:rPr>
                <a:t>对程序化交易服务至关重要</a:t>
              </a:r>
            </a:p>
          </p:txBody>
        </p:sp>
        <p:sp>
          <p:nvSpPr>
            <p:cNvPr id="111" name="Shape 111"/>
            <p:cNvSpPr/>
            <p:nvPr/>
          </p:nvSpPr>
          <p:spPr>
            <a:xfrm flipV="1">
              <a:off x="-2" y="277001"/>
              <a:ext cx="4192271" cy="1499955"/>
            </a:xfrm>
            <a:prstGeom prst="line">
              <a:avLst/>
            </a:prstGeom>
            <a:noFill/>
            <a:ln w="6350" cap="flat">
              <a:solidFill>
                <a:srgbClr val="C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12" name="Shape 112"/>
            <p:cNvSpPr/>
            <p:nvPr/>
          </p:nvSpPr>
          <p:spPr>
            <a:xfrm flipV="1">
              <a:off x="693459" y="276999"/>
              <a:ext cx="3498811" cy="1512935"/>
            </a:xfrm>
            <a:prstGeom prst="line">
              <a:avLst/>
            </a:prstGeom>
            <a:noFill/>
            <a:ln w="6350" cap="flat">
              <a:solidFill>
                <a:srgbClr val="C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13" name="Shape 113"/>
            <p:cNvSpPr/>
            <p:nvPr/>
          </p:nvSpPr>
          <p:spPr>
            <a:xfrm flipV="1">
              <a:off x="2115734" y="276999"/>
              <a:ext cx="2076536" cy="1487947"/>
            </a:xfrm>
            <a:prstGeom prst="line">
              <a:avLst/>
            </a:prstGeom>
            <a:noFill/>
            <a:ln w="6350" cap="flat">
              <a:solidFill>
                <a:srgbClr val="C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14" name="Shape 114"/>
            <p:cNvSpPr/>
            <p:nvPr/>
          </p:nvSpPr>
          <p:spPr>
            <a:xfrm flipV="1">
              <a:off x="3132593" y="277001"/>
              <a:ext cx="1059677" cy="1493776"/>
            </a:xfrm>
            <a:prstGeom prst="line">
              <a:avLst/>
            </a:prstGeom>
            <a:noFill/>
            <a:ln w="6350" cap="flat">
              <a:solidFill>
                <a:srgbClr val="C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15" name="Shape 115"/>
            <p:cNvSpPr/>
            <p:nvPr/>
          </p:nvSpPr>
          <p:spPr>
            <a:xfrm flipV="1">
              <a:off x="3965279" y="277000"/>
              <a:ext cx="226992" cy="1478663"/>
            </a:xfrm>
            <a:prstGeom prst="line">
              <a:avLst/>
            </a:prstGeom>
            <a:noFill/>
            <a:ln w="6350" cap="flat">
              <a:solidFill>
                <a:srgbClr val="C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16" name="Shape 116"/>
            <p:cNvSpPr/>
            <p:nvPr/>
          </p:nvSpPr>
          <p:spPr>
            <a:xfrm flipH="1" flipV="1">
              <a:off x="4192267" y="276999"/>
              <a:ext cx="466897" cy="1464149"/>
            </a:xfrm>
            <a:prstGeom prst="line">
              <a:avLst/>
            </a:prstGeom>
            <a:noFill/>
            <a:ln w="6350" cap="flat">
              <a:solidFill>
                <a:srgbClr val="C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17" name="Shape 117"/>
            <p:cNvSpPr/>
            <p:nvPr/>
          </p:nvSpPr>
          <p:spPr>
            <a:xfrm flipH="1" flipV="1">
              <a:off x="4192268" y="277000"/>
              <a:ext cx="1231157" cy="1470330"/>
            </a:xfrm>
            <a:prstGeom prst="line">
              <a:avLst/>
            </a:prstGeom>
            <a:noFill/>
            <a:ln w="6350" cap="flat">
              <a:solidFill>
                <a:srgbClr val="C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18" name="Shape 118"/>
            <p:cNvSpPr/>
            <p:nvPr/>
          </p:nvSpPr>
          <p:spPr>
            <a:xfrm flipH="1" flipV="1">
              <a:off x="4192268" y="276999"/>
              <a:ext cx="1988520" cy="1487947"/>
            </a:xfrm>
            <a:prstGeom prst="line">
              <a:avLst/>
            </a:prstGeom>
            <a:noFill/>
            <a:ln w="6350" cap="flat">
              <a:solidFill>
                <a:srgbClr val="C00000"/>
              </a:solidFill>
              <a:prstDash val="sysDot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386193" y="262296"/>
            <a:ext cx="3027865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/>
            <a:r>
              <a:rPr b="1" sz="900">
                <a:latin typeface="等线"/>
                <a:ea typeface="等线"/>
                <a:cs typeface="等线"/>
                <a:sym typeface="等线"/>
              </a:rPr>
              <a:t>Part 2-品种及合约基本信息在</a:t>
            </a:r>
            <a:r>
              <a:rPr b="1" sz="900">
                <a:solidFill>
                  <a:srgbClr val="FF0000"/>
                </a:solidFill>
                <a:latin typeface="等线"/>
                <a:ea typeface="等线"/>
                <a:cs typeface="等线"/>
                <a:sym typeface="等线"/>
              </a:rPr>
              <a:t>基本行情列表</a:t>
            </a:r>
            <a:r>
              <a:rPr b="1" sz="900">
                <a:latin typeface="等线"/>
                <a:ea typeface="等线"/>
                <a:cs typeface="等线"/>
                <a:sym typeface="等线"/>
              </a:rPr>
              <a:t>中如何展示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1184898" y="990043"/>
            <a:ext cx="8174829" cy="5605664"/>
            <a:chOff x="-1" y="0"/>
            <a:chExt cx="8174827" cy="5605662"/>
          </a:xfrm>
        </p:grpSpPr>
        <p:pic>
          <p:nvPicPr>
            <p:cNvPr id="122" name="image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1681153"/>
              <a:ext cx="6610701" cy="39245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 rot="5400000">
              <a:off x="1107281" y="972908"/>
              <a:ext cx="160642" cy="116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89"/>
                    <a:pt x="10800" y="21352"/>
                  </a:cubicBezTo>
                  <a:lnTo>
                    <a:pt x="10800" y="11048"/>
                  </a:lnTo>
                  <a:cubicBezTo>
                    <a:pt x="10800" y="10911"/>
                    <a:pt x="5965" y="10800"/>
                    <a:pt x="0" y="10800"/>
                  </a:cubicBezTo>
                  <a:cubicBezTo>
                    <a:pt x="5965" y="10800"/>
                    <a:pt x="10800" y="10689"/>
                    <a:pt x="10800" y="10552"/>
                  </a:cubicBezTo>
                  <a:lnTo>
                    <a:pt x="10800" y="248"/>
                  </a:lnTo>
                  <a:cubicBezTo>
                    <a:pt x="10800" y="111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575941" y="1245069"/>
              <a:ext cx="1167719" cy="180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600"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 lvl="0">
                <a:defRPr b="0" sz="1800"/>
              </a:pPr>
              <a:r>
                <a:rPr b="1" sz="600"/>
                <a:t>From：品种及合约基本信息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2018593" y="819634"/>
              <a:ext cx="386153" cy="241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600"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 lvl="0">
                <a:defRPr b="0" sz="1800"/>
              </a:pPr>
              <a:r>
                <a:rPr b="1" sz="600"/>
                <a:t>最新成交价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2350166" y="1085084"/>
              <a:ext cx="386153" cy="241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600"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pPr lvl="0">
                <a:defRPr b="0" sz="1800"/>
              </a:pPr>
              <a:r>
                <a:rPr b="1" sz="600"/>
                <a:t>最新成交价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36315" y="564493"/>
              <a:ext cx="434550" cy="34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最新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Bid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Price1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3127611" y="915694"/>
              <a:ext cx="434550" cy="34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最新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Ask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Price1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3737212" y="955714"/>
              <a:ext cx="498394" cy="34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最新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Ask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Volume1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3372687" y="536684"/>
              <a:ext cx="498394" cy="34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最新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Bid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Volume1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4738110" y="1066550"/>
              <a:ext cx="446907" cy="31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日内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累计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成交量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5185014" y="1137428"/>
              <a:ext cx="446906" cy="241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当前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持仓量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5631916" y="665176"/>
              <a:ext cx="446906" cy="47714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ysDot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当前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持仓量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-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上一交易日收盘时持仓量</a:t>
              </a:r>
            </a:p>
          </p:txBody>
        </p:sp>
        <p:sp>
          <p:nvSpPr>
            <p:cNvPr id="134" name="Shape 134"/>
            <p:cNvSpPr/>
            <p:nvPr/>
          </p:nvSpPr>
          <p:spPr>
            <a:xfrm flipV="1">
              <a:off x="2211668" y="1188966"/>
              <a:ext cx="4" cy="4666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35" name="Shape 135"/>
            <p:cNvSpPr/>
            <p:nvPr/>
          </p:nvSpPr>
          <p:spPr>
            <a:xfrm flipV="1">
              <a:off x="2543241" y="1425593"/>
              <a:ext cx="4" cy="23002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36" name="Shape 136"/>
            <p:cNvSpPr/>
            <p:nvPr/>
          </p:nvSpPr>
          <p:spPr>
            <a:xfrm flipV="1">
              <a:off x="2936598" y="887482"/>
              <a:ext cx="4" cy="7751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37" name="Shape 137"/>
            <p:cNvSpPr/>
            <p:nvPr/>
          </p:nvSpPr>
          <p:spPr>
            <a:xfrm flipV="1">
              <a:off x="3657409" y="885731"/>
              <a:ext cx="4" cy="7751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38" name="Shape 138"/>
            <p:cNvSpPr/>
            <p:nvPr/>
          </p:nvSpPr>
          <p:spPr>
            <a:xfrm flipV="1">
              <a:off x="3356728" y="1270430"/>
              <a:ext cx="4" cy="3851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39" name="Shape 139"/>
            <p:cNvSpPr/>
            <p:nvPr/>
          </p:nvSpPr>
          <p:spPr>
            <a:xfrm flipV="1">
              <a:off x="3991042" y="1283852"/>
              <a:ext cx="4" cy="3851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40" name="Shape 140"/>
            <p:cNvSpPr/>
            <p:nvPr/>
          </p:nvSpPr>
          <p:spPr>
            <a:xfrm flipV="1">
              <a:off x="4981643" y="1429735"/>
              <a:ext cx="4" cy="23002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41" name="Shape 141"/>
            <p:cNvSpPr/>
            <p:nvPr/>
          </p:nvSpPr>
          <p:spPr>
            <a:xfrm flipV="1">
              <a:off x="5412071" y="1429735"/>
              <a:ext cx="4" cy="23002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42" name="Shape 142"/>
            <p:cNvSpPr/>
            <p:nvPr/>
          </p:nvSpPr>
          <p:spPr>
            <a:xfrm flipV="1">
              <a:off x="5891925" y="1429735"/>
              <a:ext cx="4" cy="23002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4001850" y="-1"/>
              <a:ext cx="1167720" cy="13652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ysDot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= 最新价-</a:t>
              </a:r>
              <a:r>
                <a:rPr b="1" sz="600">
                  <a:solidFill>
                    <a:srgbClr val="FF0000"/>
                  </a:solidFill>
                  <a:latin typeface="等线"/>
                  <a:ea typeface="等线"/>
                  <a:cs typeface="等线"/>
                  <a:sym typeface="等线"/>
                </a:rPr>
                <a:t>上一交易日结算价</a:t>
              </a:r>
            </a:p>
          </p:txBody>
        </p:sp>
        <p:sp>
          <p:nvSpPr>
            <p:cNvPr id="144" name="Shape 144"/>
            <p:cNvSpPr/>
            <p:nvPr/>
          </p:nvSpPr>
          <p:spPr>
            <a:xfrm flipV="1">
              <a:off x="4297901" y="197022"/>
              <a:ext cx="4" cy="14764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4397782" y="404493"/>
              <a:ext cx="1167720" cy="18961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ysDot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= （涨跌/</a:t>
              </a:r>
              <a:r>
                <a:rPr b="1" sz="600">
                  <a:solidFill>
                    <a:srgbClr val="FF0000"/>
                  </a:solidFill>
                  <a:latin typeface="等线"/>
                  <a:ea typeface="等线"/>
                  <a:cs typeface="等线"/>
                  <a:sym typeface="等线"/>
                </a:rPr>
                <a:t>上一交易日结算价）*100%</a:t>
              </a:r>
            </a:p>
          </p:txBody>
        </p:sp>
        <p:sp>
          <p:nvSpPr>
            <p:cNvPr id="146" name="Shape 146"/>
            <p:cNvSpPr/>
            <p:nvPr/>
          </p:nvSpPr>
          <p:spPr>
            <a:xfrm flipV="1">
              <a:off x="4585709" y="739884"/>
              <a:ext cx="4" cy="91914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pic>
          <p:nvPicPr>
            <p:cNvPr id="147" name="image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623467" y="1687031"/>
              <a:ext cx="921694" cy="3911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Shape 148"/>
            <p:cNvSpPr/>
            <p:nvPr/>
          </p:nvSpPr>
          <p:spPr>
            <a:xfrm>
              <a:off x="6619422" y="935332"/>
              <a:ext cx="1555405" cy="15964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ysDot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/>
              <a:r>
                <a:rPr b="1" sz="600">
                  <a:latin typeface="等线"/>
                  <a:ea typeface="等线"/>
                  <a:cs typeface="等线"/>
                  <a:sym typeface="等线"/>
                </a:rPr>
                <a:t>基本行情列表中可以不用展示，但是：</a:t>
              </a:r>
              <a:endParaRPr b="1" sz="600">
                <a:latin typeface="等线"/>
                <a:ea typeface="等线"/>
                <a:cs typeface="等线"/>
                <a:sym typeface="等线"/>
              </a:endParaRPr>
            </a:p>
            <a:p>
              <a:pPr lvl="0" algn="ctr"/>
              <a:r>
                <a:rPr b="1" sz="600">
                  <a:solidFill>
                    <a:srgbClr val="FF0000"/>
                  </a:solidFill>
                  <a:latin typeface="等线"/>
                  <a:ea typeface="等线"/>
                  <a:cs typeface="等线"/>
                  <a:sym typeface="等线"/>
                </a:rPr>
                <a:t>这两列在提供程序化交易服务时有应用</a:t>
              </a:r>
            </a:p>
          </p:txBody>
        </p:sp>
        <p:sp>
          <p:nvSpPr>
            <p:cNvPr id="149" name="Shape 149"/>
            <p:cNvSpPr/>
            <p:nvPr/>
          </p:nvSpPr>
          <p:spPr>
            <a:xfrm flipV="1">
              <a:off x="6828457" y="1212331"/>
              <a:ext cx="568670" cy="4643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  <p:sp>
          <p:nvSpPr>
            <p:cNvPr id="150" name="Shape 150"/>
            <p:cNvSpPr/>
            <p:nvPr/>
          </p:nvSpPr>
          <p:spPr>
            <a:xfrm flipV="1">
              <a:off x="7351046" y="1212331"/>
              <a:ext cx="46081" cy="4567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/>
              </a:pPr>
            </a:p>
          </p:txBody>
        </p:sp>
      </p:grpSp>
      <p:graphicFrame>
        <p:nvGraphicFramePr>
          <p:cNvPr id="152" name="Table 152"/>
          <p:cNvGraphicFramePr/>
          <p:nvPr/>
        </p:nvGraphicFramePr>
        <p:xfrm>
          <a:off x="8910994" y="2652665"/>
          <a:ext cx="875615" cy="3556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75611"/>
              </a:tblGrid>
              <a:tr h="35560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800">
                          <a:solidFill>
                            <a:srgbClr val="00B0F0"/>
                          </a:solidFill>
                          <a:sym typeface="Helvetica"/>
                        </a:rPr>
                        <a:t>。。。。。。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3" name="Shape 153"/>
          <p:cNvSpPr/>
          <p:nvPr/>
        </p:nvSpPr>
        <p:spPr>
          <a:xfrm>
            <a:off x="9796836" y="1773452"/>
            <a:ext cx="1167719" cy="342011"/>
          </a:xfrm>
          <a:prstGeom prst="rect">
            <a:avLst/>
          </a:prstGeom>
          <a:ln>
            <a:solidFill/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b="1" sz="1200">
                <a:solidFill>
                  <a:srgbClr val="FF0000"/>
                </a:solidFill>
                <a:latin typeface="等线"/>
                <a:ea typeface="等线"/>
                <a:cs typeface="等线"/>
                <a:sym typeface="等线"/>
              </a:rPr>
              <a:t>讨论</a:t>
            </a:r>
            <a:r>
              <a:rPr b="1" sz="600">
                <a:latin typeface="等线"/>
                <a:ea typeface="等线"/>
                <a:cs typeface="等线"/>
                <a:sym typeface="等线"/>
              </a:rPr>
              <a:t>：</a:t>
            </a:r>
            <a:endParaRPr b="1" sz="600">
              <a:latin typeface="等线"/>
              <a:ea typeface="等线"/>
              <a:cs typeface="等线"/>
              <a:sym typeface="等线"/>
            </a:endParaRPr>
          </a:p>
          <a:p>
            <a:pPr lvl="0" algn="ctr"/>
            <a:r>
              <a:rPr b="1" sz="600">
                <a:latin typeface="等线"/>
                <a:ea typeface="等线"/>
                <a:cs typeface="等线"/>
                <a:sym typeface="等线"/>
              </a:rPr>
              <a:t>品种及合约基本信息可否通过“扩展信息”的方式另行展示？</a:t>
            </a:r>
          </a:p>
        </p:txBody>
      </p:sp>
      <p:sp>
        <p:nvSpPr>
          <p:cNvPr id="154" name="Shape 154"/>
          <p:cNvSpPr/>
          <p:nvPr/>
        </p:nvSpPr>
        <p:spPr>
          <a:xfrm flipH="1">
            <a:off x="9910588" y="2196519"/>
            <a:ext cx="188853" cy="143585"/>
          </a:xfrm>
          <a:prstGeom prst="line">
            <a:avLst/>
          </a:prstGeom>
          <a:ln w="19050">
            <a:solidFill>
              <a:srgbClr val="7030A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838200" y="230186"/>
            <a:ext cx="10515600" cy="15954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对应字段赋值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97214" indent="-597214" defTabSz="825591">
              <a:spcBef>
                <a:spcPts val="700"/>
              </a:spcBef>
              <a:defRPr sz="1800"/>
            </a:pPr>
            <a:r>
              <a:rPr sz="2400"/>
              <a:t>序号取1～44，合约代码、代码、交易单位走基础配置表（目前只缺交易单位。我会出当前ppt第一页的配置表，供程序直接读）</a:t>
            </a:r>
            <a:endParaRPr sz="2400"/>
          </a:p>
          <a:p>
            <a:pPr lvl="0" marL="597214" indent="-597214" defTabSz="825591">
              <a:spcBef>
                <a:spcPts val="700"/>
              </a:spcBef>
              <a:defRPr sz="1800"/>
            </a:pPr>
            <a:r>
              <a:rPr sz="2400"/>
              <a:t>最新＝Lastprice，现手＝volume_delta=后一个volume－前一个volume</a:t>
            </a:r>
            <a:endParaRPr sz="2400"/>
          </a:p>
          <a:p>
            <a:pPr lvl="0" marL="597214" indent="-597214" defTabSz="825591">
              <a:spcBef>
                <a:spcPts val="700"/>
              </a:spcBef>
              <a:defRPr sz="1800"/>
            </a:pPr>
            <a:r>
              <a:rPr sz="2400"/>
              <a:t>买价＝BidPrice1；卖价＝AskPrice1；买量＝BidVolume1；卖量＝AskVolume1；成交量＝volume；成交金额＝Turnover；持仓量＝OpenInterest；日增仓＝OpenInterest－PreOpenInterest</a:t>
            </a:r>
            <a:endParaRPr sz="2400"/>
          </a:p>
          <a:p>
            <a:pPr lvl="0" marL="597214" indent="-597214" defTabSz="825591">
              <a:spcBef>
                <a:spcPts val="700"/>
              </a:spcBef>
              <a:defRPr sz="1800"/>
            </a:pPr>
            <a:r>
              <a:rPr sz="2400"/>
              <a:t>涨跌＝Lastprice－PreSettlementPrice</a:t>
            </a:r>
            <a:endParaRPr sz="2400"/>
          </a:p>
          <a:p>
            <a:pPr lvl="0" marL="597214" indent="-597214" defTabSz="825591">
              <a:spcBef>
                <a:spcPts val="700"/>
              </a:spcBef>
              <a:defRPr sz="1800"/>
            </a:pPr>
            <a:r>
              <a:rPr sz="2400"/>
              <a:t>涨幅＝涨跌／PreSettlementPrice＊100%</a:t>
            </a:r>
            <a:endParaRPr sz="2400"/>
          </a:p>
          <a:p>
            <a:pPr lvl="0" marL="597214" indent="-597214" defTabSz="825591">
              <a:spcBef>
                <a:spcPts val="700"/>
              </a:spcBef>
              <a:defRPr sz="1800"/>
            </a:pPr>
            <a:r>
              <a:rPr sz="2400"/>
              <a:t>备注1：主力合约（用M标记；次主力用SM）。列表给数据时，一类品种放一起返回。ex：前2行是sc2208、sc2210.</a:t>
            </a:r>
            <a:endParaRPr sz="2400"/>
          </a:p>
          <a:p>
            <a:pPr lvl="0" marL="597214" indent="-597214" defTabSz="825591">
              <a:spcBef>
                <a:spcPts val="700"/>
              </a:spcBef>
              <a:defRPr sz="1800"/>
            </a:pPr>
            <a:r>
              <a:rPr sz="2400"/>
              <a:t>备注2:   暂定的实时刷新。</a:t>
            </a:r>
            <a:endParaRPr sz="2400"/>
          </a:p>
          <a:p>
            <a:pPr lvl="0" marL="597214" indent="-597214" defTabSz="825591">
              <a:spcBef>
                <a:spcPts val="700"/>
              </a:spcBef>
              <a:defRPr sz="1800"/>
            </a:pPr>
            <a:r>
              <a:rPr sz="2400"/>
              <a:t> 备注3：列表页的红 绿 白颜色判断，等何总给答案。（todo）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8610600" y="6404292"/>
            <a:ext cx="2743200" cy="269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32102">
              <a:defRPr sz="1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