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32C2B-ABF7-4328-A8DF-16160EBB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860EFB-6BEF-4F8E-9556-297679D13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1F95F-ED0D-4C43-8C03-9274AA0F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458C0-D026-4BE4-9D17-FB2BF110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A9D44-DAF5-444B-9882-C07CB24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4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4E23-D7B1-438B-B729-D139FEEF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F5FBC-08FD-40B1-A037-1966E363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D5B4C-8EE0-4C07-8092-4160FEA5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F43841-91B8-46E0-B16B-86247189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65939-166C-4E9A-910A-122A8D87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5534B4-D183-466D-8D4F-EC59BC9D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E79450-D2E5-446F-A79D-1A0BFE04F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2E054F-E9F7-45B7-992E-08789156C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04AB2-0ECF-46E6-B968-D6015562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BAFB2-2520-4890-B049-FC8F9A244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F2DA-74DD-43BF-8EF2-08955DD7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389D5-0A83-4330-9870-992F30F9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51087-B4CE-4417-BC17-F23F7237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7D78E-4042-45A4-8572-4CAD4094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F78AC-4D3F-4AE3-991A-D6C42D0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5EE7-1EED-4B0F-843C-19E4DA5C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0BD3F-8E98-4ADE-BC1E-9D1CBE11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8692A-B7AD-4DCD-89B9-EEBB41D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3D20E-329A-4614-A7B9-745B3BC4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AE5D7-F45D-4365-A5AA-A26E854F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9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E01E9-31E6-4EB9-B934-ABF701C5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C8D07-D7D1-48B5-B08A-A8D6B7A3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F92E3-8E6E-405F-9DC7-5AA0B734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028E9-CDB6-4817-9056-947580C6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5AD1-56E4-435A-BCFA-2BEE0CB5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B4CFB-E978-405F-981A-E01BA128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4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D202A-DA84-4F29-BD9C-B639F3C9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BD2F0-F67E-43AB-8245-905646F62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9302F-CC60-4706-9BF2-EA6887788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E1F298-435C-425F-9E98-B166876A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311CE6-A337-433E-8F2C-FC0CE872C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59986A-4D7E-4E29-8540-4DEEDE55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597D0C-1754-4CC3-B2AE-5A0FA4DF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C9758A-AEBB-4A13-826D-701BDB29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B08EF-F228-4B38-9B05-EFBB7E3B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845E89-DF85-48A5-BBEF-395A4989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8355BE-2046-47E7-AE97-0B7E17E1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30383F-2245-4525-BC28-7CFBDF70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293A16-CF44-4453-9030-9A051C48F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1D59E2-43B2-4F53-9ECF-B2D58DF2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E7E88-F4F0-4DE6-A217-978EA71F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6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8BAA0-7990-4555-8D5D-4E898276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D1518-39EA-4F3E-9BA6-0B80F5E2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4668C2-5D1B-4DFC-A5A3-7634BF2F2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230938-3B62-445F-8ED3-F4CBFC8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D7EC9-5551-491B-B73A-7E7CAEF2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75282F-5A83-4937-A36E-298E17B0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8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D8296-417D-4DA9-AF7E-00CD296C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7C676D-1E39-4E07-B14D-E78B41BE7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92301D-7F95-4483-A0E1-E8DB362B0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8BE05-CDE8-42C0-B68F-7095D25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7A4AFD-F105-4CE9-8EA0-055C750A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D5840-CB4E-47E9-AAE9-49456D9F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0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173B75-6417-4BFB-82B5-ED9A6F8F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DBDE0A-D8CD-4EF5-8302-815A4692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B72C21-AC1D-44D0-9B79-D9160AD7D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83B90-B513-4949-A3B6-C66274AC5E25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AB959-2EB0-4AA5-8D77-FB93D0945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31B96-C2FE-4C3A-A983-C87CF8B15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396F-8E57-4F20-9032-3E21A52FB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2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566351A-24AA-4585-96AB-3308E1EAB9E4}"/>
              </a:ext>
            </a:extLst>
          </p:cNvPr>
          <p:cNvSpPr txBox="1"/>
          <p:nvPr/>
        </p:nvSpPr>
        <p:spPr>
          <a:xfrm>
            <a:off x="7812740" y="94698"/>
            <a:ext cx="3558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如左图所示：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C641D9-ADDC-45A9-90FB-9E0ADDF9C76E}"/>
              </a:ext>
            </a:extLst>
          </p:cNvPr>
          <p:cNvSpPr txBox="1"/>
          <p:nvPr/>
        </p:nvSpPr>
        <p:spPr>
          <a:xfrm>
            <a:off x="7544818" y="1458458"/>
            <a:ext cx="355899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从死叉点 到 金叉点 之间的最低价依序标记为：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0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1</a:t>
            </a:r>
            <a:r>
              <a:rPr lang="zh-CN" altLang="en-US" sz="900" dirty="0"/>
              <a:t>：最低价 </a:t>
            </a:r>
            <a:r>
              <a:rPr lang="en-US" altLang="zh-CN" sz="900" b="1" dirty="0">
                <a:solidFill>
                  <a:srgbClr val="00B050"/>
                </a:solidFill>
              </a:rPr>
              <a:t>L1</a:t>
            </a:r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2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3</a:t>
            </a:r>
            <a:r>
              <a:rPr lang="zh-CN" altLang="en-US" sz="900" dirty="0"/>
              <a:t>：最低价 </a:t>
            </a:r>
            <a:r>
              <a:rPr lang="en-US" altLang="zh-CN" sz="900" b="1" dirty="0">
                <a:solidFill>
                  <a:srgbClr val="00B050"/>
                </a:solidFill>
              </a:rPr>
              <a:t>L2</a:t>
            </a:r>
            <a:endParaRPr lang="zh-CN" altLang="en-US" sz="900" b="1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4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5</a:t>
            </a:r>
            <a:r>
              <a:rPr lang="zh-CN" altLang="en-US" sz="900" dirty="0"/>
              <a:t>：最低价 </a:t>
            </a:r>
            <a:r>
              <a:rPr lang="en-US" altLang="zh-CN" sz="900" b="1" dirty="0">
                <a:solidFill>
                  <a:srgbClr val="00B050"/>
                </a:solidFill>
              </a:rPr>
              <a:t>L3</a:t>
            </a:r>
            <a:endParaRPr lang="zh-CN" altLang="en-US" sz="900" b="1" dirty="0">
              <a:solidFill>
                <a:srgbClr val="00B05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6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7</a:t>
            </a:r>
            <a:r>
              <a:rPr lang="zh-CN" altLang="en-US" sz="900" dirty="0"/>
              <a:t>：最低价 </a:t>
            </a:r>
            <a:r>
              <a:rPr lang="en-US" altLang="zh-CN" sz="900" b="1" dirty="0">
                <a:solidFill>
                  <a:srgbClr val="00B050"/>
                </a:solidFill>
              </a:rPr>
              <a:t>L4</a:t>
            </a:r>
            <a:endParaRPr lang="zh-CN" altLang="en-US" sz="900" b="1" dirty="0">
              <a:solidFill>
                <a:srgbClr val="00B05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04A28C0-5819-4F5F-A4F9-E1F4C04E7E2F}"/>
              </a:ext>
            </a:extLst>
          </p:cNvPr>
          <p:cNvSpPr txBox="1"/>
          <p:nvPr/>
        </p:nvSpPr>
        <p:spPr>
          <a:xfrm>
            <a:off x="7556112" y="301355"/>
            <a:ext cx="401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时刻出现</a:t>
            </a:r>
            <a:r>
              <a:rPr lang="en-US" altLang="zh-CN" sz="900" dirty="0"/>
              <a:t>MACD</a:t>
            </a:r>
            <a:r>
              <a:rPr lang="zh-CN" altLang="en-US" sz="900" dirty="0"/>
              <a:t>死叉，但</a:t>
            </a:r>
            <a:r>
              <a:rPr lang="zh-CN" altLang="en-US" sz="900" b="1" dirty="0">
                <a:solidFill>
                  <a:srgbClr val="C00000"/>
                </a:solidFill>
              </a:rPr>
              <a:t>无</a:t>
            </a:r>
            <a:r>
              <a:rPr lang="zh-CN" altLang="en-US" sz="900" u="sng" dirty="0">
                <a:solidFill>
                  <a:srgbClr val="C00000"/>
                </a:solidFill>
              </a:rPr>
              <a:t>普通顶背驰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之后依次交替出现了多次金叉和死叉，但多次死叉点均</a:t>
            </a:r>
            <a:r>
              <a:rPr lang="zh-CN" altLang="en-US" sz="900" b="1" dirty="0">
                <a:solidFill>
                  <a:srgbClr val="C00000"/>
                </a:solidFill>
              </a:rPr>
              <a:t>无</a:t>
            </a:r>
            <a:r>
              <a:rPr lang="zh-CN" altLang="en-US" sz="900" u="sng" dirty="0">
                <a:solidFill>
                  <a:srgbClr val="C00000"/>
                </a:solidFill>
              </a:rPr>
              <a:t>普通顶背驰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0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2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4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6</a:t>
            </a:r>
            <a:r>
              <a:rPr lang="en-US" altLang="zh-CN" sz="900" dirty="0"/>
              <a:t>——</a:t>
            </a:r>
            <a:r>
              <a:rPr lang="zh-CN" altLang="en-US" sz="900" dirty="0"/>
              <a:t>代表死叉时间点；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1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3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5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7</a:t>
            </a:r>
            <a:r>
              <a:rPr lang="en-US" altLang="zh-CN" sz="900" dirty="0"/>
              <a:t>——</a:t>
            </a:r>
            <a:r>
              <a:rPr lang="zh-CN" altLang="en-US" sz="900" dirty="0"/>
              <a:t>代表金叉时间点；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F4E30F-3EF4-4664-AF4F-049F99965C17}"/>
              </a:ext>
            </a:extLst>
          </p:cNvPr>
          <p:cNvGrpSpPr/>
          <p:nvPr/>
        </p:nvGrpSpPr>
        <p:grpSpPr>
          <a:xfrm>
            <a:off x="-119079" y="29521"/>
            <a:ext cx="7447727" cy="5767814"/>
            <a:chOff x="-119079" y="29521"/>
            <a:chExt cx="7447727" cy="5767814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ACCB77D-A79E-45DF-A3AA-AEC92B9C7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6" y="29521"/>
              <a:ext cx="7290922" cy="4305413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ECA1D4-832E-4A44-A57E-985686D73450}"/>
                </a:ext>
              </a:extLst>
            </p:cNvPr>
            <p:cNvSpPr txBox="1"/>
            <p:nvPr/>
          </p:nvSpPr>
          <p:spPr>
            <a:xfrm>
              <a:off x="461678" y="3826756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1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820CE7F-41D7-43F1-9E0D-258C834859D8}"/>
                </a:ext>
              </a:extLst>
            </p:cNvPr>
            <p:cNvSpPr txBox="1"/>
            <p:nvPr/>
          </p:nvSpPr>
          <p:spPr>
            <a:xfrm>
              <a:off x="1" y="3759517"/>
              <a:ext cx="3948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0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6C29D-3249-4D47-B56A-7EA28FF2B5BF}"/>
                </a:ext>
              </a:extLst>
            </p:cNvPr>
            <p:cNvSpPr txBox="1"/>
            <p:nvPr/>
          </p:nvSpPr>
          <p:spPr>
            <a:xfrm>
              <a:off x="51468" y="3162230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L1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6D7947-6AC6-4A6D-ADF7-D3DBEBA3D571}"/>
                </a:ext>
              </a:extLst>
            </p:cNvPr>
            <p:cNvSpPr txBox="1"/>
            <p:nvPr/>
          </p:nvSpPr>
          <p:spPr>
            <a:xfrm>
              <a:off x="1900838" y="2357388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L2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905D8C-9EB6-468E-AEF5-25B666EAF947}"/>
                </a:ext>
              </a:extLst>
            </p:cNvPr>
            <p:cNvSpPr txBox="1"/>
            <p:nvPr/>
          </p:nvSpPr>
          <p:spPr>
            <a:xfrm>
              <a:off x="3029509" y="2213419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L3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9A13E2F-1572-4C53-91C8-1E5E05923945}"/>
                </a:ext>
              </a:extLst>
            </p:cNvPr>
            <p:cNvSpPr txBox="1"/>
            <p:nvPr/>
          </p:nvSpPr>
          <p:spPr>
            <a:xfrm>
              <a:off x="5222562" y="1284031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</a:rPr>
                <a:t>L4</a:t>
              </a:r>
              <a:endParaRPr lang="zh-CN" altLang="en-US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A661E6-2301-4A6C-B908-5E86D209046A}"/>
                </a:ext>
              </a:extLst>
            </p:cNvPr>
            <p:cNvSpPr txBox="1"/>
            <p:nvPr/>
          </p:nvSpPr>
          <p:spPr>
            <a:xfrm>
              <a:off x="1494601" y="4357567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普通定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75B4E23-34C7-4C84-AB47-B3BAF4FD8E1C}"/>
                </a:ext>
              </a:extLst>
            </p:cNvPr>
            <p:cNvCxnSpPr>
              <a:cxnSpLocks/>
            </p:cNvCxnSpPr>
            <p:nvPr/>
          </p:nvCxnSpPr>
          <p:spPr>
            <a:xfrm>
              <a:off x="203137" y="3098483"/>
              <a:ext cx="0" cy="222001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8E042A8-7BF0-4C22-B4AC-30F2A2B6BDFE}"/>
                </a:ext>
              </a:extLst>
            </p:cNvPr>
            <p:cNvCxnSpPr>
              <a:cxnSpLocks/>
            </p:cNvCxnSpPr>
            <p:nvPr/>
          </p:nvCxnSpPr>
          <p:spPr>
            <a:xfrm>
              <a:off x="3181170" y="2144112"/>
              <a:ext cx="0" cy="193304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箭头: 右弧形 42">
              <a:extLst>
                <a:ext uri="{FF2B5EF4-FFF2-40B4-BE49-F238E27FC236}">
                  <a16:creationId xmlns:a16="http://schemas.microsoft.com/office/drawing/2014/main" id="{82CEC334-14B3-4875-8B13-8836B4F64F9A}"/>
                </a:ext>
              </a:extLst>
            </p:cNvPr>
            <p:cNvSpPr/>
            <p:nvPr/>
          </p:nvSpPr>
          <p:spPr>
            <a:xfrm rot="5400000">
              <a:off x="1096925" y="4044205"/>
              <a:ext cx="281031" cy="237194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4E74C2E-D397-4767-8F82-1D93FDED169E}"/>
                </a:ext>
              </a:extLst>
            </p:cNvPr>
            <p:cNvSpPr txBox="1"/>
            <p:nvPr/>
          </p:nvSpPr>
          <p:spPr>
            <a:xfrm>
              <a:off x="627534" y="5052253"/>
              <a:ext cx="150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第二次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比第一次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FF0000"/>
                  </a:solidFill>
                </a:rPr>
                <a:t>抬高</a:t>
              </a:r>
            </a:p>
          </p:txBody>
        </p:sp>
        <p:sp>
          <p:nvSpPr>
            <p:cNvPr id="45" name="箭头: 右弧形 44">
              <a:extLst>
                <a:ext uri="{FF2B5EF4-FFF2-40B4-BE49-F238E27FC236}">
                  <a16:creationId xmlns:a16="http://schemas.microsoft.com/office/drawing/2014/main" id="{B6D2935F-C7A4-4216-B889-93248406F1A4}"/>
                </a:ext>
              </a:extLst>
            </p:cNvPr>
            <p:cNvSpPr/>
            <p:nvPr/>
          </p:nvSpPr>
          <p:spPr>
            <a:xfrm rot="5400000">
              <a:off x="2648090" y="4376212"/>
              <a:ext cx="411648" cy="1471591"/>
            </a:xfrm>
            <a:prstGeom prst="curvedLeft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2945143-6C9D-43D5-9C7B-186170A8C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046" y="2222222"/>
              <a:ext cx="0" cy="147114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66BB145-C8FA-4C22-8C40-488BF0A31CCD}"/>
                </a:ext>
              </a:extLst>
            </p:cNvPr>
            <p:cNvSpPr txBox="1"/>
            <p:nvPr/>
          </p:nvSpPr>
          <p:spPr>
            <a:xfrm>
              <a:off x="1569125" y="3688430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2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1F4CB51-36F7-4C15-9062-BBF04F5671E0}"/>
                </a:ext>
              </a:extLst>
            </p:cNvPr>
            <p:cNvSpPr txBox="1"/>
            <p:nvPr/>
          </p:nvSpPr>
          <p:spPr>
            <a:xfrm>
              <a:off x="2257557" y="3746354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3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187EBCD-310F-48CB-8F45-05030139D03D}"/>
                </a:ext>
              </a:extLst>
            </p:cNvPr>
            <p:cNvSpPr txBox="1"/>
            <p:nvPr/>
          </p:nvSpPr>
          <p:spPr>
            <a:xfrm>
              <a:off x="2649774" y="3727414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4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6909DC8-8BD8-493D-9171-57C902C307FD}"/>
                </a:ext>
              </a:extLst>
            </p:cNvPr>
            <p:cNvSpPr txBox="1"/>
            <p:nvPr/>
          </p:nvSpPr>
          <p:spPr>
            <a:xfrm>
              <a:off x="3395042" y="3717947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5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5DED6CE-0042-4036-AA1A-F98A9BC56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763" y="2050169"/>
              <a:ext cx="0" cy="147114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3FE14F4-46D2-4F75-834B-F8A6F8B27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5994" y="2081621"/>
              <a:ext cx="0" cy="155001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AF3EBAC-DA93-458E-873C-D0C9B34C1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587" y="2616130"/>
              <a:ext cx="0" cy="11433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2A343F45-071F-42AD-B91D-69CFCA9ED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9457" y="1976777"/>
              <a:ext cx="0" cy="16628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7EDDB78-C49B-4410-AA12-9E746CD3A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598" y="1985746"/>
              <a:ext cx="0" cy="16628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1065A84-EBC0-458C-B56D-F5FF145ED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1294" y="2276513"/>
              <a:ext cx="10611" cy="185026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EBDADA3-0520-4AFC-B1E1-0A645DB4052E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03" y="1207246"/>
              <a:ext cx="0" cy="193304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A3D2301-7F4C-46F7-ADEF-EA78C0D5A52F}"/>
                </a:ext>
              </a:extLst>
            </p:cNvPr>
            <p:cNvSpPr txBox="1"/>
            <p:nvPr/>
          </p:nvSpPr>
          <p:spPr>
            <a:xfrm>
              <a:off x="2533659" y="4405922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普通定背驰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6659D07-1E72-4EB2-92A7-0EE11CBE3D90}"/>
                </a:ext>
              </a:extLst>
            </p:cNvPr>
            <p:cNvSpPr txBox="1"/>
            <p:nvPr/>
          </p:nvSpPr>
          <p:spPr>
            <a:xfrm>
              <a:off x="4879616" y="3743645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6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B01D28A-E27E-4D98-ABEF-25A696C47B68}"/>
                </a:ext>
              </a:extLst>
            </p:cNvPr>
            <p:cNvSpPr txBox="1"/>
            <p:nvPr/>
          </p:nvSpPr>
          <p:spPr>
            <a:xfrm>
              <a:off x="4770857" y="4414466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FF0000"/>
                  </a:solidFill>
                </a:rPr>
                <a:t>普通定背驰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F2941622-3B1B-41C5-9951-2F9A96708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472" y="1100815"/>
              <a:ext cx="7970" cy="232818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499DC5F-BB76-4B06-8AA4-18D84428D9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8092" y="886632"/>
              <a:ext cx="7908" cy="26346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0DB69E-B059-4F35-AE9B-EB03E152313A}"/>
                </a:ext>
              </a:extLst>
            </p:cNvPr>
            <p:cNvSpPr txBox="1"/>
            <p:nvPr/>
          </p:nvSpPr>
          <p:spPr>
            <a:xfrm>
              <a:off x="5932485" y="3742993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7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15AC260-5BB7-4000-907F-017B9B1E1461}"/>
                </a:ext>
              </a:extLst>
            </p:cNvPr>
            <p:cNvSpPr txBox="1"/>
            <p:nvPr/>
          </p:nvSpPr>
          <p:spPr>
            <a:xfrm>
              <a:off x="-119079" y="4420696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普通定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3B70448-91F5-4412-AC1C-AB5252D4C7D7}"/>
                </a:ext>
              </a:extLst>
            </p:cNvPr>
            <p:cNvSpPr txBox="1"/>
            <p:nvPr/>
          </p:nvSpPr>
          <p:spPr>
            <a:xfrm>
              <a:off x="2506318" y="5012505"/>
              <a:ext cx="85835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第三次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比第二次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C00000"/>
                  </a:solidFill>
                </a:rPr>
                <a:t>抬高</a:t>
              </a:r>
            </a:p>
          </p:txBody>
        </p:sp>
        <p:sp>
          <p:nvSpPr>
            <p:cNvPr id="106" name="箭头: 右弧形 105">
              <a:extLst>
                <a:ext uri="{FF2B5EF4-FFF2-40B4-BE49-F238E27FC236}">
                  <a16:creationId xmlns:a16="http://schemas.microsoft.com/office/drawing/2014/main" id="{91FFFB6C-00BA-490B-8C4C-CD83C849FDE2}"/>
                </a:ext>
              </a:extLst>
            </p:cNvPr>
            <p:cNvSpPr/>
            <p:nvPr/>
          </p:nvSpPr>
          <p:spPr>
            <a:xfrm rot="5400000">
              <a:off x="4191235" y="3546471"/>
              <a:ext cx="792627" cy="301690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61FB1D-0696-4274-B7A1-3E7DBD771AC0}"/>
                </a:ext>
              </a:extLst>
            </p:cNvPr>
            <p:cNvSpPr txBox="1"/>
            <p:nvPr/>
          </p:nvSpPr>
          <p:spPr>
            <a:xfrm>
              <a:off x="4005251" y="5007674"/>
              <a:ext cx="150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第四次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比第三次</a:t>
              </a:r>
              <a:r>
                <a:rPr lang="zh-CN" altLang="en-US" sz="900" b="1" dirty="0"/>
                <a:t>金叉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低点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C00000"/>
                  </a:solidFill>
                </a:rPr>
                <a:t>抬高</a:t>
              </a:r>
            </a:p>
          </p:txBody>
        </p:sp>
      </p:grp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FA08211-9FAD-4264-801C-161EA28F2752}"/>
              </a:ext>
            </a:extLst>
          </p:cNvPr>
          <p:cNvSpPr txBox="1"/>
          <p:nvPr/>
        </p:nvSpPr>
        <p:spPr>
          <a:xfrm>
            <a:off x="8189259" y="2817193"/>
            <a:ext cx="311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C00000"/>
                </a:solidFill>
              </a:rPr>
              <a:t>无普通顶背驰</a:t>
            </a:r>
            <a:r>
              <a:rPr lang="zh-CN" altLang="en-US" sz="900" dirty="0"/>
              <a:t>状态下</a:t>
            </a:r>
            <a:r>
              <a:rPr lang="zh-CN" altLang="en-US" sz="1400" b="1" dirty="0"/>
              <a:t>金叉有效性判断</a:t>
            </a:r>
            <a:r>
              <a:rPr lang="zh-CN" altLang="en-US" sz="900" dirty="0"/>
              <a:t>的通用逻辑：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53069FB-621A-43A7-9ACA-8738ED2D8FE6}"/>
              </a:ext>
            </a:extLst>
          </p:cNvPr>
          <p:cNvSpPr txBox="1"/>
          <p:nvPr/>
        </p:nvSpPr>
        <p:spPr>
          <a:xfrm>
            <a:off x="7669348" y="3065015"/>
            <a:ext cx="4276123" cy="221599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假如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r>
              <a:rPr lang="en-US" altLang="zh-CN" sz="900" dirty="0"/>
              <a:t>1</a:t>
            </a:r>
            <a:r>
              <a:rPr lang="zh-CN" altLang="en-US" sz="900" dirty="0"/>
              <a:t>）</a:t>
            </a:r>
            <a:r>
              <a:rPr lang="zh-CN" altLang="en-US" sz="900" b="1" dirty="0">
                <a:solidFill>
                  <a:srgbClr val="C00000"/>
                </a:solidFill>
              </a:rPr>
              <a:t>当前时间点</a:t>
            </a:r>
            <a:r>
              <a:rPr lang="zh-CN" altLang="en-US" sz="900" dirty="0"/>
              <a:t>发生</a:t>
            </a:r>
            <a:r>
              <a:rPr lang="en-US" altLang="zh-CN" sz="900" dirty="0"/>
              <a:t>MACD</a:t>
            </a:r>
            <a:r>
              <a:rPr lang="zh-CN" altLang="en-US" sz="900" dirty="0"/>
              <a:t>金叉，此时刻记为</a:t>
            </a:r>
            <a:r>
              <a:rPr lang="en-US" altLang="zh-CN" sz="1600" dirty="0" err="1">
                <a:solidFill>
                  <a:srgbClr val="FF0000"/>
                </a:solidFill>
              </a:rPr>
              <a:t>t</a:t>
            </a:r>
            <a:r>
              <a:rPr lang="en-US" altLang="zh-CN" sz="900" dirty="0" err="1">
                <a:solidFill>
                  <a:srgbClr val="FF0000"/>
                </a:solidFill>
              </a:rPr>
              <a:t>i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r>
              <a:rPr lang="en-US" altLang="zh-CN" sz="1400" dirty="0" err="1">
                <a:solidFill>
                  <a:srgbClr val="FF0000"/>
                </a:solidFill>
              </a:rPr>
              <a:t>t</a:t>
            </a:r>
            <a:r>
              <a:rPr lang="en-US" altLang="zh-CN" sz="900" dirty="0" err="1">
                <a:solidFill>
                  <a:srgbClr val="FF0000"/>
                </a:solidFill>
              </a:rPr>
              <a:t>i</a:t>
            </a:r>
            <a:r>
              <a:rPr lang="zh-CN" altLang="en-US" sz="900" dirty="0"/>
              <a:t>时刻之前最近的死叉时刻记为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i-1</a:t>
            </a:r>
            <a:r>
              <a:rPr lang="zh-CN" altLang="en-US" sz="9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i-1</a:t>
            </a:r>
            <a:r>
              <a:rPr lang="en-US" altLang="zh-CN" sz="900" dirty="0"/>
              <a:t> </a:t>
            </a:r>
            <a:r>
              <a:rPr lang="zh-CN" altLang="en-US" sz="900" dirty="0"/>
              <a:t>至 </a:t>
            </a:r>
            <a:r>
              <a:rPr lang="en-US" altLang="zh-CN" sz="1400" dirty="0" err="1">
                <a:solidFill>
                  <a:srgbClr val="FF0000"/>
                </a:solidFill>
              </a:rPr>
              <a:t>t</a:t>
            </a:r>
            <a:r>
              <a:rPr lang="en-US" altLang="zh-CN" sz="900" dirty="0" err="1">
                <a:solidFill>
                  <a:srgbClr val="FF0000"/>
                </a:solidFill>
              </a:rPr>
              <a:t>i</a:t>
            </a:r>
            <a:r>
              <a:rPr lang="en-US" altLang="zh-CN" sz="900" dirty="0"/>
              <a:t> </a:t>
            </a:r>
            <a:r>
              <a:rPr lang="zh-CN" altLang="en-US" sz="900" dirty="0"/>
              <a:t>之间的最低价记为 </a:t>
            </a:r>
            <a:r>
              <a:rPr lang="en-US" altLang="zh-CN" sz="1400" dirty="0">
                <a:solidFill>
                  <a:srgbClr val="00B050"/>
                </a:solidFill>
              </a:rPr>
              <a:t>L</a:t>
            </a:r>
            <a:r>
              <a:rPr lang="en-US" altLang="zh-CN" sz="900" dirty="0">
                <a:solidFill>
                  <a:srgbClr val="00B050"/>
                </a:solidFill>
              </a:rPr>
              <a:t>i</a:t>
            </a:r>
          </a:p>
          <a:p>
            <a:r>
              <a:rPr lang="en-US" altLang="zh-CN" sz="900" dirty="0"/>
              <a:t>3</a:t>
            </a:r>
            <a:r>
              <a:rPr lang="zh-CN" altLang="en-US" sz="900" dirty="0"/>
              <a:t>）</a:t>
            </a:r>
            <a:r>
              <a:rPr lang="en-US" altLang="zh-CN" sz="1400" dirty="0">
                <a:solidFill>
                  <a:srgbClr val="00B050"/>
                </a:solidFill>
              </a:rPr>
              <a:t> t</a:t>
            </a:r>
            <a:r>
              <a:rPr lang="en-US" altLang="zh-CN" sz="900" dirty="0">
                <a:solidFill>
                  <a:srgbClr val="00B050"/>
                </a:solidFill>
              </a:rPr>
              <a:t>i-1</a:t>
            </a:r>
            <a:r>
              <a:rPr lang="zh-CN" altLang="en-US" sz="900" dirty="0"/>
              <a:t>之前最近</a:t>
            </a:r>
            <a:r>
              <a:rPr lang="en-US" altLang="zh-CN" sz="900" dirty="0"/>
              <a:t>MACD</a:t>
            </a:r>
            <a:r>
              <a:rPr lang="zh-CN" altLang="en-US" sz="900" dirty="0"/>
              <a:t>金叉的时刻记为</a:t>
            </a:r>
            <a:r>
              <a:rPr lang="en-US" altLang="zh-CN" sz="16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i-2</a:t>
            </a:r>
          </a:p>
          <a:p>
            <a:r>
              <a:rPr lang="en-US" altLang="zh-CN" sz="900" dirty="0"/>
              <a:t>4</a:t>
            </a:r>
            <a:r>
              <a:rPr lang="zh-CN" altLang="en-US" sz="900" dirty="0"/>
              <a:t>）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i-2</a:t>
            </a:r>
            <a:r>
              <a:rPr lang="zh-CN" altLang="en-US" sz="900" dirty="0"/>
              <a:t>时刻之前最近的死叉时刻记为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i-3</a:t>
            </a:r>
            <a:r>
              <a:rPr lang="zh-CN" altLang="en-US" sz="9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i-3</a:t>
            </a:r>
            <a:r>
              <a:rPr lang="en-US" altLang="zh-CN" sz="900" dirty="0"/>
              <a:t> </a:t>
            </a:r>
            <a:r>
              <a:rPr lang="zh-CN" altLang="en-US" sz="900" dirty="0"/>
              <a:t>至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i-2</a:t>
            </a:r>
            <a:r>
              <a:rPr lang="en-US" altLang="zh-CN" sz="900" dirty="0"/>
              <a:t> </a:t>
            </a:r>
            <a:r>
              <a:rPr lang="zh-CN" altLang="en-US" sz="900" dirty="0"/>
              <a:t>之间的最低价记为 </a:t>
            </a:r>
            <a:r>
              <a:rPr lang="en-US" altLang="zh-CN" sz="1400" dirty="0">
                <a:solidFill>
                  <a:srgbClr val="00B050"/>
                </a:solidFill>
              </a:rPr>
              <a:t>L</a:t>
            </a:r>
            <a:r>
              <a:rPr lang="en-US" altLang="zh-CN" sz="900" dirty="0">
                <a:solidFill>
                  <a:srgbClr val="00B050"/>
                </a:solidFill>
              </a:rPr>
              <a:t>i-1</a:t>
            </a:r>
          </a:p>
          <a:p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b="1" u="sng" dirty="0"/>
              <a:t>判断方法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r>
              <a:rPr lang="en-US" altLang="zh-CN" sz="900" dirty="0"/>
              <a:t>if       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i-1 </a:t>
            </a:r>
            <a:r>
              <a:rPr lang="zh-CN" altLang="en-US" sz="900" dirty="0"/>
              <a:t>和 </a:t>
            </a:r>
            <a:r>
              <a:rPr lang="en-US" altLang="zh-CN" sz="1400" dirty="0">
                <a:solidFill>
                  <a:srgbClr val="00B050"/>
                </a:solidFill>
              </a:rPr>
              <a:t>t</a:t>
            </a:r>
            <a:r>
              <a:rPr lang="en-US" altLang="zh-CN" sz="900" dirty="0">
                <a:solidFill>
                  <a:srgbClr val="00B050"/>
                </a:solidFill>
              </a:rPr>
              <a:t>i-3</a:t>
            </a:r>
            <a:r>
              <a:rPr lang="zh-CN" altLang="en-US" sz="900" dirty="0"/>
              <a:t> </a:t>
            </a:r>
            <a:r>
              <a:rPr lang="en-US" altLang="zh-CN" sz="900" dirty="0"/>
              <a:t>【</a:t>
            </a:r>
            <a:r>
              <a:rPr lang="zh-CN" altLang="en-US" sz="900" dirty="0"/>
              <a:t>即当前金叉点之前的最近两次死叉点</a:t>
            </a:r>
            <a:r>
              <a:rPr lang="en-US" altLang="zh-CN" sz="900" dirty="0"/>
              <a:t>】</a:t>
            </a:r>
            <a:r>
              <a:rPr lang="zh-CN" altLang="en-US" sz="900" dirty="0"/>
              <a:t>均</a:t>
            </a:r>
            <a:r>
              <a:rPr lang="zh-CN" altLang="en-US" sz="900" dirty="0">
                <a:solidFill>
                  <a:srgbClr val="FF0000"/>
                </a:solidFill>
              </a:rPr>
              <a:t>无普通顶背驰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en-US" altLang="zh-CN" sz="900" dirty="0"/>
              <a:t>    </a:t>
            </a:r>
            <a:r>
              <a:rPr lang="zh-CN" altLang="en-US" sz="900" dirty="0"/>
              <a:t>且 </a:t>
            </a:r>
            <a:r>
              <a:rPr lang="en-US" altLang="zh-CN" sz="1400" dirty="0">
                <a:solidFill>
                  <a:srgbClr val="00B050"/>
                </a:solidFill>
              </a:rPr>
              <a:t>L</a:t>
            </a:r>
            <a:r>
              <a:rPr lang="en-US" altLang="zh-CN" sz="900" dirty="0">
                <a:solidFill>
                  <a:srgbClr val="00B050"/>
                </a:solidFill>
              </a:rPr>
              <a:t>i </a:t>
            </a:r>
            <a:r>
              <a:rPr lang="en-US" altLang="zh-CN" sz="900" dirty="0"/>
              <a:t>&gt;= </a:t>
            </a:r>
            <a:r>
              <a:rPr lang="en-US" altLang="zh-CN" sz="1400" dirty="0">
                <a:solidFill>
                  <a:srgbClr val="00B050"/>
                </a:solidFill>
              </a:rPr>
              <a:t>L</a:t>
            </a:r>
            <a:r>
              <a:rPr lang="en-US" altLang="zh-CN" sz="800" dirty="0">
                <a:solidFill>
                  <a:srgbClr val="00B050"/>
                </a:solidFill>
              </a:rPr>
              <a:t>i-1</a:t>
            </a:r>
            <a:r>
              <a:rPr lang="en-US" altLang="zh-CN" sz="900" dirty="0"/>
              <a:t> </a:t>
            </a:r>
          </a:p>
          <a:p>
            <a:r>
              <a:rPr lang="en-US" altLang="zh-CN" sz="900" dirty="0"/>
              <a:t>then</a:t>
            </a:r>
            <a:r>
              <a:rPr lang="zh-CN" altLang="en-US" sz="900" dirty="0"/>
              <a:t>：在 </a:t>
            </a:r>
            <a:r>
              <a:rPr lang="en-US" altLang="zh-CN" sz="1400" dirty="0" err="1">
                <a:solidFill>
                  <a:srgbClr val="FF0000"/>
                </a:solidFill>
              </a:rPr>
              <a:t>t</a:t>
            </a:r>
            <a:r>
              <a:rPr lang="en-US" altLang="zh-CN" sz="800" dirty="0" err="1">
                <a:solidFill>
                  <a:srgbClr val="FF0000"/>
                </a:solidFill>
              </a:rPr>
              <a:t>i</a:t>
            </a:r>
            <a:r>
              <a:rPr lang="en-US" altLang="zh-CN" sz="800" dirty="0">
                <a:solidFill>
                  <a:srgbClr val="FF0000"/>
                </a:solidFill>
              </a:rPr>
              <a:t> </a:t>
            </a:r>
            <a:r>
              <a:rPr lang="zh-CN" altLang="en-US" sz="900" dirty="0"/>
              <a:t>时间点给“多头”信号</a:t>
            </a: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13909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566351A-24AA-4585-96AB-3308E1EAB9E4}"/>
              </a:ext>
            </a:extLst>
          </p:cNvPr>
          <p:cNvSpPr txBox="1"/>
          <p:nvPr/>
        </p:nvSpPr>
        <p:spPr>
          <a:xfrm>
            <a:off x="7812740" y="94698"/>
            <a:ext cx="3558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如左图所示：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C641D9-ADDC-45A9-90FB-9E0ADDF9C76E}"/>
              </a:ext>
            </a:extLst>
          </p:cNvPr>
          <p:cNvSpPr txBox="1"/>
          <p:nvPr/>
        </p:nvSpPr>
        <p:spPr>
          <a:xfrm>
            <a:off x="7544818" y="1458458"/>
            <a:ext cx="355899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从金叉点 到 死叉点 之间的最高价依序标记为：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0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1</a:t>
            </a:r>
            <a:r>
              <a:rPr lang="zh-CN" altLang="en-US" sz="900" dirty="0"/>
              <a:t>：最高价 </a:t>
            </a:r>
            <a:r>
              <a:rPr lang="en-US" altLang="zh-CN" sz="900" b="1" dirty="0">
                <a:solidFill>
                  <a:srgbClr val="FF0000"/>
                </a:solidFill>
              </a:rPr>
              <a:t>H1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2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3</a:t>
            </a:r>
            <a:r>
              <a:rPr lang="zh-CN" altLang="en-US" sz="900" dirty="0"/>
              <a:t>：最高价 </a:t>
            </a:r>
            <a:r>
              <a:rPr lang="en-US" altLang="zh-CN" sz="900" b="1" dirty="0">
                <a:solidFill>
                  <a:srgbClr val="FF0000"/>
                </a:solidFill>
              </a:rPr>
              <a:t>H2</a:t>
            </a:r>
            <a:endParaRPr lang="zh-CN" altLang="en-US" sz="900" b="1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4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5</a:t>
            </a:r>
            <a:r>
              <a:rPr lang="zh-CN" altLang="en-US" sz="900" dirty="0"/>
              <a:t>：最高价 </a:t>
            </a:r>
            <a:r>
              <a:rPr lang="en-US" altLang="zh-CN" sz="900" b="1" dirty="0">
                <a:solidFill>
                  <a:srgbClr val="FF0000"/>
                </a:solidFill>
              </a:rPr>
              <a:t>H3</a:t>
            </a:r>
            <a:endParaRPr lang="zh-CN" altLang="en-US" sz="900" b="1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6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800" dirty="0"/>
              <a:t>~~&gt;</a:t>
            </a:r>
            <a:r>
              <a:rPr lang="en-US" altLang="zh-CN" sz="800" dirty="0">
                <a:solidFill>
                  <a:srgbClr val="00B0F0"/>
                </a:solidFill>
              </a:rPr>
              <a:t>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7</a:t>
            </a:r>
            <a:r>
              <a:rPr lang="zh-CN" altLang="en-US" sz="900" dirty="0"/>
              <a:t>：最高价 </a:t>
            </a:r>
            <a:r>
              <a:rPr lang="en-US" altLang="zh-CN" sz="900" b="1" dirty="0">
                <a:solidFill>
                  <a:srgbClr val="FF0000"/>
                </a:solidFill>
              </a:rPr>
              <a:t>H4</a:t>
            </a:r>
            <a:endParaRPr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04A28C0-5819-4F5F-A4F9-E1F4C04E7E2F}"/>
              </a:ext>
            </a:extLst>
          </p:cNvPr>
          <p:cNvSpPr txBox="1"/>
          <p:nvPr/>
        </p:nvSpPr>
        <p:spPr>
          <a:xfrm>
            <a:off x="7556112" y="301355"/>
            <a:ext cx="401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时刻出现</a:t>
            </a:r>
            <a:r>
              <a:rPr lang="en-US" altLang="zh-CN" sz="900" dirty="0"/>
              <a:t>MACD</a:t>
            </a:r>
            <a:r>
              <a:rPr lang="zh-CN" altLang="en-US" sz="900" dirty="0"/>
              <a:t>金叉，但</a:t>
            </a:r>
            <a:r>
              <a:rPr lang="zh-CN" altLang="en-US" sz="900" b="1" dirty="0">
                <a:solidFill>
                  <a:srgbClr val="C00000"/>
                </a:solidFill>
              </a:rPr>
              <a:t>无</a:t>
            </a:r>
            <a:r>
              <a:rPr lang="zh-CN" altLang="en-US" sz="900" u="sng" dirty="0">
                <a:solidFill>
                  <a:srgbClr val="C00000"/>
                </a:solidFill>
              </a:rPr>
              <a:t>普通底背驰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1400" dirty="0"/>
              <a:t>t</a:t>
            </a:r>
            <a:r>
              <a:rPr lang="en-US" altLang="zh-CN" sz="900" dirty="0"/>
              <a:t>0 </a:t>
            </a:r>
            <a:r>
              <a:rPr lang="zh-CN" altLang="en-US" sz="900" dirty="0"/>
              <a:t>之后依次交替出现了多次死叉和金叉，但多次金叉点均</a:t>
            </a:r>
            <a:r>
              <a:rPr lang="zh-CN" altLang="en-US" sz="900" b="1" dirty="0">
                <a:solidFill>
                  <a:srgbClr val="C00000"/>
                </a:solidFill>
              </a:rPr>
              <a:t>无</a:t>
            </a:r>
            <a:r>
              <a:rPr lang="zh-CN" altLang="en-US" sz="900" u="sng" dirty="0">
                <a:solidFill>
                  <a:srgbClr val="C00000"/>
                </a:solidFill>
              </a:rPr>
              <a:t>普通底背驰</a:t>
            </a:r>
            <a:r>
              <a:rPr lang="zh-CN" altLang="en-US" sz="900" dirty="0"/>
              <a:t>；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0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2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4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800" dirty="0">
                <a:solidFill>
                  <a:srgbClr val="FF0000"/>
                </a:solidFill>
              </a:rPr>
              <a:t>6</a:t>
            </a:r>
            <a:r>
              <a:rPr lang="en-US" altLang="zh-CN" sz="900" dirty="0"/>
              <a:t>——</a:t>
            </a:r>
            <a:r>
              <a:rPr lang="zh-CN" altLang="en-US" sz="900" dirty="0"/>
              <a:t>代表金叉时间点；</a:t>
            </a:r>
            <a:endParaRPr lang="en-US" altLang="zh-CN" sz="900" dirty="0"/>
          </a:p>
          <a:p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1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3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5</a:t>
            </a:r>
            <a:r>
              <a:rPr lang="zh-CN" altLang="en-US" sz="800" dirty="0"/>
              <a:t>、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800" dirty="0">
                <a:solidFill>
                  <a:srgbClr val="00B0F0"/>
                </a:solidFill>
              </a:rPr>
              <a:t>7</a:t>
            </a:r>
            <a:r>
              <a:rPr lang="en-US" altLang="zh-CN" sz="900" dirty="0"/>
              <a:t>——</a:t>
            </a:r>
            <a:r>
              <a:rPr lang="zh-CN" altLang="en-US" sz="900" dirty="0"/>
              <a:t>代表死叉时间点；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FFA08211-9FAD-4264-801C-161EA28F2752}"/>
              </a:ext>
            </a:extLst>
          </p:cNvPr>
          <p:cNvSpPr txBox="1"/>
          <p:nvPr/>
        </p:nvSpPr>
        <p:spPr>
          <a:xfrm>
            <a:off x="8189259" y="2817193"/>
            <a:ext cx="330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>
                <a:solidFill>
                  <a:srgbClr val="C00000"/>
                </a:solidFill>
              </a:rPr>
              <a:t>无普通底背驰</a:t>
            </a:r>
            <a:r>
              <a:rPr lang="zh-CN" altLang="en-US" sz="900" dirty="0"/>
              <a:t>状态下</a:t>
            </a:r>
            <a:r>
              <a:rPr lang="zh-CN" altLang="en-US" sz="1400" b="1" dirty="0"/>
              <a:t>死叉有效性判断</a:t>
            </a:r>
            <a:r>
              <a:rPr lang="zh-CN" altLang="en-US" sz="900" dirty="0"/>
              <a:t>的通用逻辑：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53069FB-621A-43A7-9ACA-8738ED2D8FE6}"/>
              </a:ext>
            </a:extLst>
          </p:cNvPr>
          <p:cNvSpPr txBox="1"/>
          <p:nvPr/>
        </p:nvSpPr>
        <p:spPr>
          <a:xfrm>
            <a:off x="7669348" y="3065015"/>
            <a:ext cx="4276123" cy="221599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假如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r>
              <a:rPr lang="en-US" altLang="zh-CN" sz="900" dirty="0"/>
              <a:t>1</a:t>
            </a:r>
            <a:r>
              <a:rPr lang="zh-CN" altLang="en-US" sz="900" dirty="0"/>
              <a:t>）</a:t>
            </a:r>
            <a:r>
              <a:rPr lang="zh-CN" altLang="en-US" sz="900" b="1" dirty="0">
                <a:solidFill>
                  <a:srgbClr val="C00000"/>
                </a:solidFill>
              </a:rPr>
              <a:t>当前时间点</a:t>
            </a:r>
            <a:r>
              <a:rPr lang="zh-CN" altLang="en-US" sz="900" dirty="0"/>
              <a:t>发生</a:t>
            </a:r>
            <a:r>
              <a:rPr lang="en-US" altLang="zh-CN" sz="900" dirty="0"/>
              <a:t>MACD</a:t>
            </a:r>
            <a:r>
              <a:rPr lang="zh-CN" altLang="en-US" sz="900" dirty="0"/>
              <a:t>死叉，此时刻记为</a:t>
            </a:r>
            <a:r>
              <a:rPr lang="en-US" altLang="zh-CN" sz="1600" dirty="0" err="1">
                <a:solidFill>
                  <a:srgbClr val="00B0F0"/>
                </a:solidFill>
              </a:rPr>
              <a:t>t</a:t>
            </a:r>
            <a:r>
              <a:rPr lang="en-US" altLang="zh-CN" sz="900" dirty="0" err="1">
                <a:solidFill>
                  <a:srgbClr val="00B0F0"/>
                </a:solidFill>
              </a:rPr>
              <a:t>i</a:t>
            </a:r>
            <a:endParaRPr lang="en-US" altLang="zh-CN" sz="900" dirty="0">
              <a:solidFill>
                <a:srgbClr val="00B0F0"/>
              </a:solidFill>
            </a:endParaRPr>
          </a:p>
          <a:p>
            <a:r>
              <a:rPr lang="en-US" altLang="zh-CN" sz="900" dirty="0"/>
              <a:t>2</a:t>
            </a:r>
            <a:r>
              <a:rPr lang="zh-CN" altLang="en-US" sz="900" dirty="0"/>
              <a:t>）</a:t>
            </a:r>
            <a:r>
              <a:rPr lang="en-US" altLang="zh-CN" sz="1400" dirty="0" err="1">
                <a:solidFill>
                  <a:srgbClr val="00B0F0"/>
                </a:solidFill>
              </a:rPr>
              <a:t>t</a:t>
            </a:r>
            <a:r>
              <a:rPr lang="en-US" altLang="zh-CN" sz="900" dirty="0" err="1">
                <a:solidFill>
                  <a:srgbClr val="00B0F0"/>
                </a:solidFill>
              </a:rPr>
              <a:t>i</a:t>
            </a:r>
            <a:r>
              <a:rPr lang="zh-CN" altLang="en-US" sz="900" dirty="0"/>
              <a:t>时刻之前最近的金叉时刻记为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  <a:r>
              <a:rPr lang="zh-CN" altLang="en-US" sz="9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  <a:r>
              <a:rPr lang="en-US" altLang="zh-CN" sz="900" dirty="0"/>
              <a:t> </a:t>
            </a:r>
            <a:r>
              <a:rPr lang="zh-CN" altLang="en-US" sz="900" dirty="0"/>
              <a:t>至</a:t>
            </a:r>
            <a:r>
              <a:rPr lang="zh-CN" altLang="en-US" sz="900" dirty="0">
                <a:solidFill>
                  <a:srgbClr val="00B0F0"/>
                </a:solidFill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</a:rPr>
              <a:t>t</a:t>
            </a:r>
            <a:r>
              <a:rPr lang="en-US" altLang="zh-CN" sz="900" dirty="0" err="1">
                <a:solidFill>
                  <a:srgbClr val="00B0F0"/>
                </a:solidFill>
              </a:rPr>
              <a:t>i</a:t>
            </a:r>
            <a:r>
              <a:rPr lang="en-US" altLang="zh-CN" sz="900" dirty="0">
                <a:solidFill>
                  <a:srgbClr val="00B0F0"/>
                </a:solidFill>
              </a:rPr>
              <a:t> </a:t>
            </a:r>
            <a:r>
              <a:rPr lang="zh-CN" altLang="en-US" sz="900" dirty="0"/>
              <a:t>之间的最高价记为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900" dirty="0">
                <a:solidFill>
                  <a:srgbClr val="FF0000"/>
                </a:solidFill>
              </a:rPr>
              <a:t>i</a:t>
            </a:r>
          </a:p>
          <a:p>
            <a:r>
              <a:rPr lang="en-US" altLang="zh-CN" sz="900" dirty="0"/>
              <a:t>3</a:t>
            </a:r>
            <a:r>
              <a:rPr lang="zh-CN" altLang="en-US" sz="900" dirty="0"/>
              <a:t>）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  <a:r>
              <a:rPr lang="zh-CN" altLang="en-US" sz="900" dirty="0"/>
              <a:t>之前最近</a:t>
            </a:r>
            <a:r>
              <a:rPr lang="en-US" altLang="zh-CN" sz="900" dirty="0"/>
              <a:t>MACD</a:t>
            </a:r>
            <a:r>
              <a:rPr lang="zh-CN" altLang="en-US" sz="900" dirty="0"/>
              <a:t>死叉的时刻记为</a:t>
            </a:r>
            <a:r>
              <a:rPr lang="en-US" altLang="zh-CN" sz="1600" dirty="0">
                <a:solidFill>
                  <a:srgbClr val="00B0F0"/>
                </a:solidFill>
              </a:rPr>
              <a:t>t</a:t>
            </a:r>
            <a:r>
              <a:rPr lang="en-US" altLang="zh-CN" sz="900" dirty="0">
                <a:solidFill>
                  <a:srgbClr val="00B0F0"/>
                </a:solidFill>
              </a:rPr>
              <a:t>i-2</a:t>
            </a:r>
          </a:p>
          <a:p>
            <a:r>
              <a:rPr lang="en-US" altLang="zh-CN" sz="900" dirty="0"/>
              <a:t>4</a:t>
            </a:r>
            <a:r>
              <a:rPr lang="zh-CN" altLang="en-US" sz="900" dirty="0"/>
              <a:t>）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900" dirty="0">
                <a:solidFill>
                  <a:srgbClr val="00B0F0"/>
                </a:solidFill>
              </a:rPr>
              <a:t>i-2</a:t>
            </a:r>
            <a:r>
              <a:rPr lang="zh-CN" altLang="en-US" sz="900" dirty="0"/>
              <a:t>时刻之前最近的金叉时刻记为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i-3</a:t>
            </a:r>
            <a:r>
              <a:rPr lang="zh-CN" altLang="en-US" sz="900" dirty="0"/>
              <a:t>，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i-3</a:t>
            </a:r>
            <a:r>
              <a:rPr lang="en-US" altLang="zh-CN" sz="900" dirty="0"/>
              <a:t> </a:t>
            </a:r>
            <a:r>
              <a:rPr lang="zh-CN" altLang="en-US" sz="900" dirty="0"/>
              <a:t>至 </a:t>
            </a:r>
            <a:r>
              <a:rPr lang="en-US" altLang="zh-CN" sz="1400" dirty="0">
                <a:solidFill>
                  <a:srgbClr val="00B0F0"/>
                </a:solidFill>
              </a:rPr>
              <a:t>t</a:t>
            </a:r>
            <a:r>
              <a:rPr lang="en-US" altLang="zh-CN" sz="900" dirty="0">
                <a:solidFill>
                  <a:srgbClr val="00B0F0"/>
                </a:solidFill>
              </a:rPr>
              <a:t>i-2</a:t>
            </a:r>
            <a:r>
              <a:rPr lang="en-US" altLang="zh-CN" sz="900" dirty="0"/>
              <a:t> </a:t>
            </a:r>
            <a:r>
              <a:rPr lang="zh-CN" altLang="en-US" sz="900" dirty="0"/>
              <a:t>之间的最高价记为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</a:p>
          <a:p>
            <a:endParaRPr lang="en-US" altLang="zh-CN" sz="900" dirty="0"/>
          </a:p>
          <a:p>
            <a:endParaRPr lang="en-US" altLang="zh-CN" sz="900" dirty="0"/>
          </a:p>
          <a:p>
            <a:r>
              <a:rPr lang="zh-CN" altLang="en-US" sz="900" b="1" u="sng" dirty="0"/>
              <a:t>判断方法</a:t>
            </a:r>
            <a:r>
              <a:rPr lang="zh-CN" altLang="en-US" sz="900" dirty="0"/>
              <a:t>：</a:t>
            </a:r>
            <a:endParaRPr lang="en-US" altLang="zh-CN" sz="900" dirty="0"/>
          </a:p>
          <a:p>
            <a:r>
              <a:rPr lang="en-US" altLang="zh-CN" sz="900" dirty="0"/>
              <a:t>if      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i-1</a:t>
            </a:r>
            <a:r>
              <a:rPr lang="en-US" altLang="zh-CN" sz="900" dirty="0">
                <a:solidFill>
                  <a:srgbClr val="00B050"/>
                </a:solidFill>
              </a:rPr>
              <a:t> </a:t>
            </a:r>
            <a:r>
              <a:rPr lang="zh-CN" altLang="en-US" sz="900" dirty="0"/>
              <a:t>和 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en-US" altLang="zh-CN" sz="900" dirty="0">
                <a:solidFill>
                  <a:srgbClr val="FF0000"/>
                </a:solidFill>
              </a:rPr>
              <a:t>i-3</a:t>
            </a:r>
            <a:r>
              <a:rPr lang="zh-CN" altLang="en-US" sz="900" dirty="0"/>
              <a:t> </a:t>
            </a:r>
            <a:r>
              <a:rPr lang="en-US" altLang="zh-CN" sz="900" dirty="0"/>
              <a:t>【</a:t>
            </a:r>
            <a:r>
              <a:rPr lang="zh-CN" altLang="en-US" sz="900" dirty="0"/>
              <a:t>即当前死叉点之前的最近两次金叉点</a:t>
            </a:r>
            <a:r>
              <a:rPr lang="en-US" altLang="zh-CN" sz="900" dirty="0"/>
              <a:t>】</a:t>
            </a:r>
            <a:r>
              <a:rPr lang="zh-CN" altLang="en-US" sz="900" dirty="0"/>
              <a:t>均</a:t>
            </a:r>
            <a:r>
              <a:rPr lang="zh-CN" altLang="en-US" sz="900" dirty="0">
                <a:solidFill>
                  <a:srgbClr val="FF0000"/>
                </a:solidFill>
              </a:rPr>
              <a:t>无普通底背驰</a:t>
            </a:r>
            <a:endParaRPr lang="en-US" altLang="zh-CN" sz="900" dirty="0">
              <a:solidFill>
                <a:srgbClr val="FF0000"/>
              </a:solidFill>
            </a:endParaRPr>
          </a:p>
          <a:p>
            <a:r>
              <a:rPr lang="en-US" altLang="zh-CN" sz="900" dirty="0"/>
              <a:t>    </a:t>
            </a:r>
            <a:r>
              <a:rPr lang="zh-CN" altLang="en-US" sz="900" dirty="0"/>
              <a:t>且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900" dirty="0">
                <a:solidFill>
                  <a:srgbClr val="FF0000"/>
                </a:solidFill>
              </a:rPr>
              <a:t>i</a:t>
            </a:r>
            <a:r>
              <a:rPr lang="en-US" altLang="zh-CN" sz="900" dirty="0">
                <a:solidFill>
                  <a:srgbClr val="00B050"/>
                </a:solidFill>
              </a:rPr>
              <a:t> </a:t>
            </a:r>
            <a:r>
              <a:rPr lang="en-US" altLang="zh-CN" sz="900" dirty="0"/>
              <a:t>&lt;= </a:t>
            </a:r>
            <a:r>
              <a:rPr lang="en-US" altLang="zh-CN" sz="1400" dirty="0">
                <a:solidFill>
                  <a:srgbClr val="FF0000"/>
                </a:solidFill>
              </a:rPr>
              <a:t>H</a:t>
            </a:r>
            <a:r>
              <a:rPr lang="en-US" altLang="zh-CN" sz="800" dirty="0">
                <a:solidFill>
                  <a:srgbClr val="FF0000"/>
                </a:solidFill>
              </a:rPr>
              <a:t>i-1</a:t>
            </a:r>
            <a:r>
              <a:rPr lang="en-US" altLang="zh-CN" sz="900" dirty="0"/>
              <a:t> </a:t>
            </a:r>
          </a:p>
          <a:p>
            <a:r>
              <a:rPr lang="en-US" altLang="zh-CN" sz="900" dirty="0"/>
              <a:t>then</a:t>
            </a:r>
            <a:r>
              <a:rPr lang="zh-CN" altLang="en-US" sz="900" dirty="0"/>
              <a:t>：在 </a:t>
            </a:r>
            <a:r>
              <a:rPr lang="en-US" altLang="zh-CN" sz="1400" dirty="0" err="1">
                <a:solidFill>
                  <a:srgbClr val="00B0F0"/>
                </a:solidFill>
              </a:rPr>
              <a:t>t</a:t>
            </a:r>
            <a:r>
              <a:rPr lang="en-US" altLang="zh-CN" sz="800" dirty="0" err="1">
                <a:solidFill>
                  <a:srgbClr val="00B0F0"/>
                </a:solidFill>
              </a:rPr>
              <a:t>i</a:t>
            </a:r>
            <a:r>
              <a:rPr lang="en-US" altLang="zh-CN" sz="800" dirty="0">
                <a:solidFill>
                  <a:srgbClr val="FF0000"/>
                </a:solidFill>
              </a:rPr>
              <a:t> </a:t>
            </a:r>
            <a:r>
              <a:rPr lang="zh-CN" altLang="en-US" sz="900" dirty="0"/>
              <a:t>时间点给“空头”信号</a:t>
            </a:r>
            <a:endParaRPr lang="en-US" altLang="zh-CN" sz="9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8BA363B-D258-4DF6-85CA-A1CF684F2738}"/>
              </a:ext>
            </a:extLst>
          </p:cNvPr>
          <p:cNvGrpSpPr/>
          <p:nvPr/>
        </p:nvGrpSpPr>
        <p:grpSpPr>
          <a:xfrm>
            <a:off x="64475" y="178286"/>
            <a:ext cx="7408783" cy="6360511"/>
            <a:chOff x="77525" y="474122"/>
            <a:chExt cx="7408783" cy="636051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6545C47-4804-47EC-9B33-93EAEE011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25" y="1329974"/>
              <a:ext cx="7350273" cy="4827941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1ECA1D4-832E-4A44-A57E-985686D73450}"/>
                </a:ext>
              </a:extLst>
            </p:cNvPr>
            <p:cNvSpPr txBox="1"/>
            <p:nvPr/>
          </p:nvSpPr>
          <p:spPr>
            <a:xfrm>
              <a:off x="272525" y="5372390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0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820CE7F-41D7-43F1-9E0D-258C834859D8}"/>
                </a:ext>
              </a:extLst>
            </p:cNvPr>
            <p:cNvSpPr txBox="1"/>
            <p:nvPr/>
          </p:nvSpPr>
          <p:spPr>
            <a:xfrm>
              <a:off x="1802227" y="4948424"/>
              <a:ext cx="3948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1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06C29D-3249-4D47-B56A-7EA28FF2B5BF}"/>
                </a:ext>
              </a:extLst>
            </p:cNvPr>
            <p:cNvSpPr txBox="1"/>
            <p:nvPr/>
          </p:nvSpPr>
          <p:spPr>
            <a:xfrm>
              <a:off x="1439893" y="1293070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H1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16D7947-6AC6-4A6D-ADF7-D3DBEBA3D571}"/>
                </a:ext>
              </a:extLst>
            </p:cNvPr>
            <p:cNvSpPr txBox="1"/>
            <p:nvPr/>
          </p:nvSpPr>
          <p:spPr>
            <a:xfrm>
              <a:off x="3399552" y="1310011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H2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1905D8C-9EB6-468E-AEF5-25B666EAF947}"/>
                </a:ext>
              </a:extLst>
            </p:cNvPr>
            <p:cNvSpPr txBox="1"/>
            <p:nvPr/>
          </p:nvSpPr>
          <p:spPr>
            <a:xfrm>
              <a:off x="4917794" y="1401644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H3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A661E6-2301-4A6C-B908-5E86D209046A}"/>
                </a:ext>
              </a:extLst>
            </p:cNvPr>
            <p:cNvSpPr txBox="1"/>
            <p:nvPr/>
          </p:nvSpPr>
          <p:spPr>
            <a:xfrm>
              <a:off x="2556298" y="6094025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普通底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75B4E23-34C7-4C84-AB47-B3BAF4FD8E1C}"/>
                </a:ext>
              </a:extLst>
            </p:cNvPr>
            <p:cNvCxnSpPr>
              <a:cxnSpLocks/>
            </p:cNvCxnSpPr>
            <p:nvPr/>
          </p:nvCxnSpPr>
          <p:spPr>
            <a:xfrm>
              <a:off x="3789019" y="1463900"/>
              <a:ext cx="0" cy="3220158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8E042A8-7BF0-4C22-B4AC-30F2A2B6BDFE}"/>
                </a:ext>
              </a:extLst>
            </p:cNvPr>
            <p:cNvCxnSpPr>
              <a:cxnSpLocks/>
            </p:cNvCxnSpPr>
            <p:nvPr/>
          </p:nvCxnSpPr>
          <p:spPr>
            <a:xfrm>
              <a:off x="5045472" y="1899954"/>
              <a:ext cx="0" cy="3080021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2945143-6C9D-43D5-9C7B-186170A8C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2952" y="2420470"/>
              <a:ext cx="0" cy="252795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366BB145-C8FA-4C22-8C40-488BF0A31CCD}"/>
                </a:ext>
              </a:extLst>
            </p:cNvPr>
            <p:cNvSpPr txBox="1"/>
            <p:nvPr/>
          </p:nvSpPr>
          <p:spPr>
            <a:xfrm>
              <a:off x="3726755" y="4979975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3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41F4CB51-36F7-4C15-9062-BBF04F5671E0}"/>
                </a:ext>
              </a:extLst>
            </p:cNvPr>
            <p:cNvSpPr txBox="1"/>
            <p:nvPr/>
          </p:nvSpPr>
          <p:spPr>
            <a:xfrm>
              <a:off x="2665057" y="5285259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2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187EBCD-310F-48CB-8F45-05030139D03D}"/>
                </a:ext>
              </a:extLst>
            </p:cNvPr>
            <p:cNvSpPr txBox="1"/>
            <p:nvPr/>
          </p:nvSpPr>
          <p:spPr>
            <a:xfrm>
              <a:off x="7154595" y="5412733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7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6909DC8-8BD8-493D-9171-57C902C307FD}"/>
                </a:ext>
              </a:extLst>
            </p:cNvPr>
            <p:cNvSpPr txBox="1"/>
            <p:nvPr/>
          </p:nvSpPr>
          <p:spPr>
            <a:xfrm>
              <a:off x="4607503" y="5306029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4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5DED6CE-0042-4036-AA1A-F98A9BC56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668" y="2093258"/>
              <a:ext cx="0" cy="288671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3FE14F4-46D2-4F75-834B-F8A6F8B27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6102" y="4121805"/>
              <a:ext cx="0" cy="1194384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AF3EBAC-DA93-458E-873C-D0C9B34C1D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495" y="3259819"/>
              <a:ext cx="13979" cy="19959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2A343F45-071F-42AD-B91D-69CFCA9ED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6006" y="2958352"/>
              <a:ext cx="0" cy="232690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7EDDB78-C49B-4410-AA12-9E746CD3AF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8407" y="2558956"/>
              <a:ext cx="13506" cy="26964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1065A84-EBC0-458C-B56D-F5FF145ED2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2838" y="1463900"/>
              <a:ext cx="0" cy="3054627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2EBDADA3-0520-4AFC-B1E1-0A645DB4052E}"/>
                </a:ext>
              </a:extLst>
            </p:cNvPr>
            <p:cNvCxnSpPr>
              <a:cxnSpLocks/>
            </p:cNvCxnSpPr>
            <p:nvPr/>
          </p:nvCxnSpPr>
          <p:spPr>
            <a:xfrm>
              <a:off x="7120207" y="3246660"/>
              <a:ext cx="0" cy="1701764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FA3D2301-7F4C-46F7-ADEF-EA78C0D5A52F}"/>
                </a:ext>
              </a:extLst>
            </p:cNvPr>
            <p:cNvSpPr txBox="1"/>
            <p:nvPr/>
          </p:nvSpPr>
          <p:spPr>
            <a:xfrm>
              <a:off x="4497298" y="6105404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普通底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6659D07-1E72-4EB2-92A7-0EE11CBE3D90}"/>
                </a:ext>
              </a:extLst>
            </p:cNvPr>
            <p:cNvSpPr txBox="1"/>
            <p:nvPr/>
          </p:nvSpPr>
          <p:spPr>
            <a:xfrm>
              <a:off x="5087395" y="5217486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t</a:t>
              </a:r>
              <a:r>
                <a:rPr lang="en-US" altLang="zh-CN" sz="1000" dirty="0">
                  <a:solidFill>
                    <a:srgbClr val="00B0F0"/>
                  </a:solidFill>
                </a:rPr>
                <a:t>5</a:t>
              </a:r>
              <a:r>
                <a:rPr lang="zh-CN" altLang="en-US" sz="900" dirty="0">
                  <a:solidFill>
                    <a:srgbClr val="00B0F0"/>
                  </a:solidFill>
                </a:rPr>
                <a:t>：死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叉</a:t>
              </a:r>
              <a:endParaRPr lang="en-US" altLang="zh-CN" sz="900" dirty="0">
                <a:solidFill>
                  <a:srgbClr val="00B0F0"/>
                </a:solidFill>
              </a:endParaRPr>
            </a:p>
            <a:p>
              <a:r>
                <a:rPr lang="zh-CN" altLang="en-US" sz="900" dirty="0">
                  <a:solidFill>
                    <a:srgbClr val="00B0F0"/>
                  </a:solidFill>
                </a:rPr>
                <a:t>点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2B01D28A-E27E-4D98-ABEF-25A696C47B68}"/>
                </a:ext>
              </a:extLst>
            </p:cNvPr>
            <p:cNvSpPr txBox="1"/>
            <p:nvPr/>
          </p:nvSpPr>
          <p:spPr>
            <a:xfrm>
              <a:off x="6668779" y="6105129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普通底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F2941622-3B1B-41C5-9951-2F9A96708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3736" y="2284435"/>
              <a:ext cx="0" cy="2836715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499DC5F-BB76-4B06-8AA4-18D84428D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4350" y="3536616"/>
              <a:ext cx="0" cy="17187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B0DB69E-B059-4F35-AE9B-EB03E152313A}"/>
                </a:ext>
              </a:extLst>
            </p:cNvPr>
            <p:cNvSpPr txBox="1"/>
            <p:nvPr/>
          </p:nvSpPr>
          <p:spPr>
            <a:xfrm>
              <a:off x="6788494" y="5316189"/>
              <a:ext cx="331713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</a:t>
              </a:r>
              <a:r>
                <a:rPr lang="en-US" altLang="zh-CN" sz="1000" dirty="0">
                  <a:solidFill>
                    <a:srgbClr val="FF0000"/>
                  </a:solidFill>
                </a:rPr>
                <a:t>6</a:t>
              </a:r>
              <a:r>
                <a:rPr lang="zh-CN" altLang="en-US" sz="900" dirty="0">
                  <a:solidFill>
                    <a:srgbClr val="FF0000"/>
                  </a:solidFill>
                </a:rPr>
                <a:t>：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金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叉</a:t>
              </a:r>
              <a:endParaRPr lang="en-US" altLang="zh-CN" sz="900" dirty="0">
                <a:solidFill>
                  <a:srgbClr val="FF0000"/>
                </a:solidFill>
              </a:endParaRPr>
            </a:p>
            <a:p>
              <a:r>
                <a:rPr lang="zh-CN" altLang="en-US" sz="900" dirty="0">
                  <a:solidFill>
                    <a:srgbClr val="FF0000"/>
                  </a:solidFill>
                </a:rPr>
                <a:t>点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715AC260-5BB7-4000-907F-017B9B1E1461}"/>
                </a:ext>
              </a:extLst>
            </p:cNvPr>
            <p:cNvSpPr txBox="1"/>
            <p:nvPr/>
          </p:nvSpPr>
          <p:spPr>
            <a:xfrm>
              <a:off x="127878" y="6126747"/>
              <a:ext cx="5492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b="1" dirty="0">
                  <a:solidFill>
                    <a:srgbClr val="00B050"/>
                  </a:solidFill>
                </a:rPr>
                <a:t>无</a:t>
              </a:r>
              <a:endParaRPr lang="en-US" altLang="zh-CN" sz="1000" b="1" dirty="0">
                <a:solidFill>
                  <a:srgbClr val="00B050"/>
                </a:solidFill>
              </a:endParaRPr>
            </a:p>
            <a:p>
              <a:pPr algn="ctr"/>
              <a:r>
                <a:rPr lang="zh-CN" altLang="en-US" sz="1000" b="1" dirty="0">
                  <a:solidFill>
                    <a:srgbClr val="C00000"/>
                  </a:solidFill>
                </a:rPr>
                <a:t>普通底</a:t>
              </a:r>
              <a:r>
                <a:rPr lang="zh-CN" altLang="en-US" sz="1000" b="1" dirty="0">
                  <a:solidFill>
                    <a:srgbClr val="FF0000"/>
                  </a:solidFill>
                </a:rPr>
                <a:t>背驰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FF4F6FC-2CEB-4AC9-94AB-684563485F24}"/>
                </a:ext>
              </a:extLst>
            </p:cNvPr>
            <p:cNvSpPr txBox="1"/>
            <p:nvPr/>
          </p:nvSpPr>
          <p:spPr>
            <a:xfrm>
              <a:off x="6870695" y="2728908"/>
              <a:ext cx="493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H4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DE28CB2-7F1A-459A-A21B-FF8CEAFFFE39}"/>
                </a:ext>
              </a:extLst>
            </p:cNvPr>
            <p:cNvSpPr txBox="1"/>
            <p:nvPr/>
          </p:nvSpPr>
          <p:spPr>
            <a:xfrm>
              <a:off x="1986593" y="633293"/>
              <a:ext cx="150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第二次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比第一次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92D050"/>
                  </a:solidFill>
                </a:rPr>
                <a:t>降低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F33059F-C694-4226-B47C-E20D90AA422B}"/>
                </a:ext>
              </a:extLst>
            </p:cNvPr>
            <p:cNvSpPr txBox="1"/>
            <p:nvPr/>
          </p:nvSpPr>
          <p:spPr>
            <a:xfrm>
              <a:off x="3861560" y="474122"/>
              <a:ext cx="120765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第三次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比第二次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92D050"/>
                  </a:solidFill>
                </a:rPr>
                <a:t>降低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DD4FE21-B0BA-4FD3-826C-18741B10E869}"/>
                </a:ext>
              </a:extLst>
            </p:cNvPr>
            <p:cNvSpPr txBox="1"/>
            <p:nvPr/>
          </p:nvSpPr>
          <p:spPr>
            <a:xfrm>
              <a:off x="5499971" y="911094"/>
              <a:ext cx="1506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>
                  <a:solidFill>
                    <a:srgbClr val="C00000"/>
                  </a:solidFill>
                </a:rPr>
                <a:t>第四次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比第三次</a:t>
              </a:r>
              <a:r>
                <a:rPr lang="zh-CN" altLang="en-US" sz="900" b="1" dirty="0"/>
                <a:t>死叉</a:t>
              </a:r>
              <a:r>
                <a:rPr lang="zh-CN" altLang="en-US" sz="900" dirty="0">
                  <a:solidFill>
                    <a:srgbClr val="C00000"/>
                  </a:solidFill>
                </a:rPr>
                <a:t>前的</a:t>
              </a:r>
              <a:r>
                <a:rPr lang="zh-CN" altLang="en-US" sz="900" b="1" dirty="0"/>
                <a:t>高点</a:t>
              </a:r>
              <a:r>
                <a:rPr lang="zh-CN" altLang="en-US" sz="900" dirty="0">
                  <a:solidFill>
                    <a:srgbClr val="C00000"/>
                  </a:solidFill>
                </a:rPr>
                <a:t>在</a:t>
              </a:r>
              <a:r>
                <a:rPr lang="zh-CN" altLang="en-US" sz="900" b="1" dirty="0">
                  <a:solidFill>
                    <a:srgbClr val="92D050"/>
                  </a:solidFill>
                </a:rPr>
                <a:t>降低</a:t>
              </a:r>
            </a:p>
          </p:txBody>
        </p:sp>
        <p:sp>
          <p:nvSpPr>
            <p:cNvPr id="18" name="箭头: 上弧形 17">
              <a:extLst>
                <a:ext uri="{FF2B5EF4-FFF2-40B4-BE49-F238E27FC236}">
                  <a16:creationId xmlns:a16="http://schemas.microsoft.com/office/drawing/2014/main" id="{4124932C-150F-4B93-B4AF-F8A7B5F5C946}"/>
                </a:ext>
              </a:extLst>
            </p:cNvPr>
            <p:cNvSpPr/>
            <p:nvPr/>
          </p:nvSpPr>
          <p:spPr>
            <a:xfrm>
              <a:off x="1802227" y="965772"/>
              <a:ext cx="2142244" cy="345750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箭头: 上弧形 63">
              <a:extLst>
                <a:ext uri="{FF2B5EF4-FFF2-40B4-BE49-F238E27FC236}">
                  <a16:creationId xmlns:a16="http://schemas.microsoft.com/office/drawing/2014/main" id="{7D3BCC84-9BD2-48D6-BD86-F6BF6420C3CE}"/>
                </a:ext>
              </a:extLst>
            </p:cNvPr>
            <p:cNvSpPr/>
            <p:nvPr/>
          </p:nvSpPr>
          <p:spPr>
            <a:xfrm>
              <a:off x="3687285" y="969270"/>
              <a:ext cx="1671926" cy="358024"/>
            </a:xfrm>
            <a:prstGeom prst="curvedDown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箭头: 上弧形 64">
              <a:extLst>
                <a:ext uri="{FF2B5EF4-FFF2-40B4-BE49-F238E27FC236}">
                  <a16:creationId xmlns:a16="http://schemas.microsoft.com/office/drawing/2014/main" id="{93C09396-2004-4AEF-A506-48577FC4AA25}"/>
                </a:ext>
              </a:extLst>
            </p:cNvPr>
            <p:cNvSpPr/>
            <p:nvPr/>
          </p:nvSpPr>
          <p:spPr>
            <a:xfrm>
              <a:off x="5045472" y="908634"/>
              <a:ext cx="2318282" cy="358024"/>
            </a:xfrm>
            <a:prstGeom prst="curvedDown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803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733</Words>
  <Application>Microsoft Office PowerPoint</Application>
  <PresentationFormat>宽屏</PresentationFormat>
  <Paragraphs>130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壮志</dc:creator>
  <cp:lastModifiedBy>何 壮志</cp:lastModifiedBy>
  <cp:revision>19</cp:revision>
  <dcterms:created xsi:type="dcterms:W3CDTF">2022-04-26T10:28:26Z</dcterms:created>
  <dcterms:modified xsi:type="dcterms:W3CDTF">2022-04-29T07:29:11Z</dcterms:modified>
</cp:coreProperties>
</file>