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60" r:id="rId6"/>
    <p:sldId id="277" r:id="rId7"/>
    <p:sldId id="278" r:id="rId8"/>
    <p:sldId id="279" r:id="rId9"/>
    <p:sldId id="280" r:id="rId10"/>
    <p:sldId id="282" r:id="rId11"/>
    <p:sldId id="284" r:id="rId12"/>
    <p:sldId id="285" r:id="rId13"/>
    <p:sldId id="275" r:id="rId14"/>
  </p:sldIdLst>
  <p:sldSz cx="12192000" cy="6858000"/>
  <p:notesSz cx="6858000" cy="9144000"/>
  <p:embeddedFontLst>
    <p:embeddedFont>
      <p:font typeface="Candara Light" panose="020E0502030303020204" pitchFamily="34" charset="0"/>
      <p:regular r:id="rId16"/>
      <p: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wbFJUR5rtBn88Pef+KnpTPeux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525152-9632-4D22-9B07-C0DC946560BE}">
  <a:tblStyle styleId="{A8525152-9632-4D22-9B07-C0DC946560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0b2981843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b0b298184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b298184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b0b298184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b298184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b0b298184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82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b298184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b0b298184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817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1/report/pdf?userIdNumb=BEET23423D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Un grupo de personas haciendo gestos con la cara de un niño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" y="0"/>
            <a:ext cx="121877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3329233" y="4365050"/>
            <a:ext cx="88052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Proyecto Final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Gestión de Usuarios y Cuentas de una Entidad Financiera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Candara Light" panose="020E0502030303020204" pitchFamily="34" charset="0"/>
                <a:ea typeface="Quattrocento Sans"/>
                <a:cs typeface="Quattrocento Sans"/>
                <a:sym typeface="Quattrocento Sans"/>
              </a:rPr>
              <a:t>Fabiola Pichardo R.</a:t>
            </a:r>
            <a:endParaRPr sz="2400" b="0" u="none" strike="noStrike" cap="none" dirty="0">
              <a:solidFill>
                <a:schemeClr val="bg1">
                  <a:lumMod val="50000"/>
                </a:schemeClr>
              </a:solidFill>
              <a:latin typeface="Candara Light" panose="020E050203030302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5B9C389-8288-8BA5-BCBF-1C5F025C4B99}"/>
              </a:ext>
            </a:extLst>
          </p:cNvPr>
          <p:cNvSpPr txBox="1"/>
          <p:nvPr/>
        </p:nvSpPr>
        <p:spPr>
          <a:xfrm>
            <a:off x="2922309" y="342387"/>
            <a:ext cx="90330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Arquitectura de Microservicios con Spring </a:t>
            </a:r>
            <a:r>
              <a:rPr lang="es-CO" sz="32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Boot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31;g2b0b2981843_0_14">
            <a:extLst>
              <a:ext uri="{FF2B5EF4-FFF2-40B4-BE49-F238E27FC236}">
                <a16:creationId xmlns:a16="http://schemas.microsoft.com/office/drawing/2014/main" id="{FD7BAAE1-52BC-44F2-6550-7E77D65CC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660077"/>
              </p:ext>
            </p:extLst>
          </p:nvPr>
        </p:nvGraphicFramePr>
        <p:xfrm>
          <a:off x="114300" y="1007758"/>
          <a:ext cx="11853850" cy="5515590"/>
        </p:xfrm>
        <a:graphic>
          <a:graphicData uri="http://schemas.openxmlformats.org/drawingml/2006/table">
            <a:tbl>
              <a:tblPr>
                <a:noFill/>
                <a:tableStyleId>{A8525152-9632-4D22-9B07-C0DC946560BE}</a:tableStyleId>
              </a:tblPr>
              <a:tblGrid>
                <a:gridCol w="174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755"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Instrucción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Descripción​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835">
                <a:tc>
                  <a:txBody>
                    <a:bodyPr/>
                    <a:lstStyle/>
                    <a:p>
                      <a:pPr marL="139700" marR="13970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</a:t>
                      </a:r>
                      <a:r>
                        <a:rPr lang="es-MX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s-MX" sz="16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Service</a:t>
                      </a:r>
                      <a:endParaRPr lang="es-MX"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397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Tx/>
                        <a:buNone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http://localhost:8081/swagger-ui/index.html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B298309B-754F-8BAE-2D11-068F2C8CCB1A}"/>
              </a:ext>
            </a:extLst>
          </p:cNvPr>
          <p:cNvSpPr/>
          <p:nvPr/>
        </p:nvSpPr>
        <p:spPr>
          <a:xfrm>
            <a:off x="5809957" y="0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B8E4098C-FED8-A0A2-374C-3F35BEFDF87B}"/>
              </a:ext>
            </a:extLst>
          </p:cNvPr>
          <p:cNvSpPr txBox="1"/>
          <p:nvPr/>
        </p:nvSpPr>
        <p:spPr>
          <a:xfrm>
            <a:off x="5916209" y="-126331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5. 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041FE1A-2F09-F4D2-5C24-4849041D364F}"/>
              </a:ext>
            </a:extLst>
          </p:cNvPr>
          <p:cNvSpPr txBox="1"/>
          <p:nvPr/>
        </p:nvSpPr>
        <p:spPr>
          <a:xfrm>
            <a:off x="6579272" y="149519"/>
            <a:ext cx="56127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just"/>
            <a:r>
              <a:rPr lang="es-ES" sz="1800" b="0" i="0" u="none" strike="noStrike" baseline="0" dirty="0">
                <a:latin typeface="QuattrocentoSans"/>
              </a:rPr>
              <a:t>Rutas de API, parámetros y ejemplos de uso. Sugerencia: </a:t>
            </a:r>
            <a:r>
              <a:rPr lang="es-ES" sz="1800" b="0" i="0" u="none" strike="noStrike" baseline="0" dirty="0" err="1">
                <a:latin typeface="QuattrocentoSans"/>
              </a:rPr>
              <a:t>Swagger</a:t>
            </a:r>
            <a:endParaRPr lang="es-ES" sz="18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0821237-5906-3C8F-8147-A53C6EF9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70" y="3143790"/>
            <a:ext cx="7479360" cy="33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4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31;g2b0b2981843_0_14">
            <a:extLst>
              <a:ext uri="{FF2B5EF4-FFF2-40B4-BE49-F238E27FC236}">
                <a16:creationId xmlns:a16="http://schemas.microsoft.com/office/drawing/2014/main" id="{FD7BAAE1-52BC-44F2-6550-7E77D65CC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20493"/>
              </p:ext>
            </p:extLst>
          </p:nvPr>
        </p:nvGraphicFramePr>
        <p:xfrm>
          <a:off x="114300" y="1007757"/>
          <a:ext cx="11853850" cy="5700724"/>
        </p:xfrm>
        <a:graphic>
          <a:graphicData uri="http://schemas.openxmlformats.org/drawingml/2006/table">
            <a:tbl>
              <a:tblPr>
                <a:noFill/>
                <a:tableStyleId>{A8525152-9632-4D22-9B07-C0DC946560BE}</a:tableStyleId>
              </a:tblPr>
              <a:tblGrid>
                <a:gridCol w="162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4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5403"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Instrucción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Descripción​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321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</a:t>
                      </a:r>
                      <a:r>
                        <a:rPr lang="es-CO" sz="1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CO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</a:t>
                      </a:r>
                      <a:endParaRPr lang="es-CO"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 typeface="Arial"/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http://localhost:8082/swagger-ui/index.html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B298309B-754F-8BAE-2D11-068F2C8CCB1A}"/>
              </a:ext>
            </a:extLst>
          </p:cNvPr>
          <p:cNvSpPr/>
          <p:nvPr/>
        </p:nvSpPr>
        <p:spPr>
          <a:xfrm>
            <a:off x="5809957" y="0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B8E4098C-FED8-A0A2-374C-3F35BEFDF87B}"/>
              </a:ext>
            </a:extLst>
          </p:cNvPr>
          <p:cNvSpPr txBox="1"/>
          <p:nvPr/>
        </p:nvSpPr>
        <p:spPr>
          <a:xfrm>
            <a:off x="5916209" y="-126331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5. 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041FE1A-2F09-F4D2-5C24-4849041D364F}"/>
              </a:ext>
            </a:extLst>
          </p:cNvPr>
          <p:cNvSpPr txBox="1"/>
          <p:nvPr/>
        </p:nvSpPr>
        <p:spPr>
          <a:xfrm>
            <a:off x="6579272" y="149519"/>
            <a:ext cx="56127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just"/>
            <a:r>
              <a:rPr lang="es-ES" sz="1800" b="0" i="0" u="none" strike="noStrike" baseline="0" dirty="0">
                <a:latin typeface="QuattrocentoSans"/>
              </a:rPr>
              <a:t>Rutas de API, parámetros y ejemplos de uso. Sugerencia: </a:t>
            </a:r>
            <a:r>
              <a:rPr lang="es-ES" sz="1800" b="0" i="0" u="none" strike="noStrike" baseline="0" dirty="0" err="1">
                <a:latin typeface="QuattrocentoSans"/>
              </a:rPr>
              <a:t>Swagger</a:t>
            </a:r>
            <a:endParaRPr lang="es-ES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7BE847-2BC3-9774-A433-D153AAEF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39" y="2922308"/>
            <a:ext cx="8373866" cy="34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3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31;g2b0b2981843_0_14">
            <a:extLst>
              <a:ext uri="{FF2B5EF4-FFF2-40B4-BE49-F238E27FC236}">
                <a16:creationId xmlns:a16="http://schemas.microsoft.com/office/drawing/2014/main" id="{FD7BAAE1-52BC-44F2-6550-7E77D65CC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478724"/>
              </p:ext>
            </p:extLst>
          </p:nvPr>
        </p:nvGraphicFramePr>
        <p:xfrm>
          <a:off x="114300" y="1007757"/>
          <a:ext cx="11853850" cy="5779542"/>
        </p:xfrm>
        <a:graphic>
          <a:graphicData uri="http://schemas.openxmlformats.org/drawingml/2006/table">
            <a:tbl>
              <a:tblPr>
                <a:noFill/>
                <a:tableStyleId>{A8525152-9632-4D22-9B07-C0DC946560BE}</a:tableStyleId>
              </a:tblPr>
              <a:tblGrid>
                <a:gridCol w="1705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185"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Instrucción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Descripción​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357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</a:t>
                      </a:r>
                      <a:r>
                        <a:rPr lang="es-CO" sz="1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CO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</a:t>
                      </a:r>
                      <a:endParaRPr lang="es-CO"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952500" marR="13970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75000"/>
                          </a:schemeClr>
                        </a:buClr>
                        <a:buSzPts val="19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Generar reporte en formato PDF (con la implementación de la librería </a:t>
                      </a:r>
                      <a:r>
                        <a:rPr lang="es-MX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Thymeleaf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 </a:t>
                      </a:r>
                      <a:r>
                        <a:rPr lang="es-MX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openhtmltopdf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) con la información esencial del usuario y su cuenta con el siguiente servicio REST: 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"/>
                        </a:rPr>
                        <a:t>http://localhost:8081/report/pdf?userIdNumb=BEET23423DAD</a:t>
                      </a:r>
                      <a:endParaRPr lang="es-E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B298309B-754F-8BAE-2D11-068F2C8CCB1A}"/>
              </a:ext>
            </a:extLst>
          </p:cNvPr>
          <p:cNvSpPr/>
          <p:nvPr/>
        </p:nvSpPr>
        <p:spPr>
          <a:xfrm>
            <a:off x="5809957" y="0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B8E4098C-FED8-A0A2-374C-3F35BEFDF87B}"/>
              </a:ext>
            </a:extLst>
          </p:cNvPr>
          <p:cNvSpPr txBox="1"/>
          <p:nvPr/>
        </p:nvSpPr>
        <p:spPr>
          <a:xfrm>
            <a:off x="5916209" y="-126331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5. 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041FE1A-2F09-F4D2-5C24-4849041D364F}"/>
              </a:ext>
            </a:extLst>
          </p:cNvPr>
          <p:cNvSpPr txBox="1"/>
          <p:nvPr/>
        </p:nvSpPr>
        <p:spPr>
          <a:xfrm>
            <a:off x="6579272" y="149519"/>
            <a:ext cx="56127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just"/>
            <a:r>
              <a:rPr lang="es-ES" sz="1800" b="0" i="0" u="none" strike="noStrike" baseline="0" dirty="0">
                <a:latin typeface="QuattrocentoSans"/>
              </a:rPr>
              <a:t>Rutas de API, parámetros y ejemplos de uso. Sugerencia: </a:t>
            </a:r>
            <a:r>
              <a:rPr lang="es-ES" sz="1800" b="0" i="0" u="none" strike="noStrike" baseline="0" dirty="0" err="1">
                <a:latin typeface="QuattrocentoSans"/>
              </a:rPr>
              <a:t>Swagger</a:t>
            </a:r>
            <a:endParaRPr lang="es-ES" sz="1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231D708-10EE-03FC-4A26-1A43374D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683" y="2618295"/>
            <a:ext cx="9209335" cy="14701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B96FE50-765C-273B-BA89-2F8B6058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759" y="4021794"/>
            <a:ext cx="6401025" cy="23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1" descr="Un grupo de personas haciendo gestos con la cara de un niño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" y="0"/>
            <a:ext cx="121877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>
            <a:off x="8018691" y="5697419"/>
            <a:ext cx="36663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5809955" y="656361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924886" y="0"/>
            <a:ext cx="1266092" cy="2321169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760" y="253221"/>
            <a:ext cx="4558795" cy="63119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7603803" y="19601"/>
            <a:ext cx="27943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Contenidos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5916209" y="534098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</a:t>
            </a:r>
            <a:endParaRPr sz="6000" dirty="0"/>
          </a:p>
        </p:txBody>
      </p:sp>
      <p:sp>
        <p:nvSpPr>
          <p:cNvPr id="100" name="Google Shape;100;p2"/>
          <p:cNvSpPr/>
          <p:nvPr/>
        </p:nvSpPr>
        <p:spPr>
          <a:xfrm>
            <a:off x="5809957" y="1743003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753667" y="1041909"/>
            <a:ext cx="3530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Arquitectura general del Sistema</a:t>
            </a:r>
            <a:endParaRPr dirty="0"/>
          </a:p>
        </p:txBody>
      </p:sp>
      <p:sp>
        <p:nvSpPr>
          <p:cNvPr id="104" name="Google Shape;104;p2"/>
          <p:cNvSpPr txBox="1"/>
          <p:nvPr/>
        </p:nvSpPr>
        <p:spPr>
          <a:xfrm>
            <a:off x="5916209" y="1604483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2.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753668" y="1893139"/>
            <a:ext cx="28404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Decisiones de arquitectura</a:t>
            </a:r>
            <a:endParaRPr dirty="0"/>
          </a:p>
        </p:txBody>
      </p:sp>
      <p:pic>
        <p:nvPicPr>
          <p:cNvPr id="110" name="Google Shape;110;p2" descr="Imagen que contiene Diagrama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7604" y="6183629"/>
            <a:ext cx="1230096" cy="6779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7D080D2D-D331-4B85-6A2D-F68E85266BC2}"/>
              </a:ext>
            </a:extLst>
          </p:cNvPr>
          <p:cNvSpPr/>
          <p:nvPr/>
        </p:nvSpPr>
        <p:spPr>
          <a:xfrm>
            <a:off x="5809957" y="2846832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431538C1-8EBA-E07C-861F-C28230488065}"/>
              </a:ext>
            </a:extLst>
          </p:cNvPr>
          <p:cNvSpPr txBox="1"/>
          <p:nvPr/>
        </p:nvSpPr>
        <p:spPr>
          <a:xfrm>
            <a:off x="5916209" y="2720501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3. 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5" name="Google Shape;105;p2">
            <a:extLst>
              <a:ext uri="{FF2B5EF4-FFF2-40B4-BE49-F238E27FC236}">
                <a16:creationId xmlns:a16="http://schemas.microsoft.com/office/drawing/2014/main" id="{6A1833E4-4A7E-5361-A468-50C3B23A689B}"/>
              </a:ext>
            </a:extLst>
          </p:cNvPr>
          <p:cNvSpPr txBox="1"/>
          <p:nvPr/>
        </p:nvSpPr>
        <p:spPr>
          <a:xfrm>
            <a:off x="6579271" y="3126918"/>
            <a:ext cx="56127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/>
            <a:r>
              <a:rPr lang="es-E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Descripción de los Microservicios y funcionalidades</a:t>
            </a:r>
            <a:endParaRPr lang="es-ES" sz="1800" dirty="0"/>
          </a:p>
        </p:txBody>
      </p:sp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63B5EC0A-7820-1801-2E61-15EE590DEB10}"/>
              </a:ext>
            </a:extLst>
          </p:cNvPr>
          <p:cNvSpPr/>
          <p:nvPr/>
        </p:nvSpPr>
        <p:spPr>
          <a:xfrm>
            <a:off x="5809957" y="4007419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4;p2">
            <a:extLst>
              <a:ext uri="{FF2B5EF4-FFF2-40B4-BE49-F238E27FC236}">
                <a16:creationId xmlns:a16="http://schemas.microsoft.com/office/drawing/2014/main" id="{2C2750D4-070E-0ECD-A065-6EA617C6E88A}"/>
              </a:ext>
            </a:extLst>
          </p:cNvPr>
          <p:cNvSpPr txBox="1"/>
          <p:nvPr/>
        </p:nvSpPr>
        <p:spPr>
          <a:xfrm>
            <a:off x="5916209" y="3881088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4. 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8" name="Google Shape;105;p2">
            <a:extLst>
              <a:ext uri="{FF2B5EF4-FFF2-40B4-BE49-F238E27FC236}">
                <a16:creationId xmlns:a16="http://schemas.microsoft.com/office/drawing/2014/main" id="{E203B96C-1855-525C-5241-314239559061}"/>
              </a:ext>
            </a:extLst>
          </p:cNvPr>
          <p:cNvSpPr txBox="1"/>
          <p:nvPr/>
        </p:nvSpPr>
        <p:spPr>
          <a:xfrm>
            <a:off x="6685525" y="4202966"/>
            <a:ext cx="56127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just"/>
            <a:r>
              <a:rPr lang="es-ES" sz="1800" b="0" i="0" u="none" strike="noStrike" baseline="0" dirty="0">
                <a:latin typeface="QuattrocentoSans"/>
              </a:rPr>
              <a:t>Instrucciones para la ejecución local de los microservicios con Docker</a:t>
            </a:r>
            <a:endParaRPr lang="es-ES" sz="1800" dirty="0"/>
          </a:p>
        </p:txBody>
      </p:sp>
      <p:sp>
        <p:nvSpPr>
          <p:cNvPr id="9" name="Google Shape;100;p2">
            <a:extLst>
              <a:ext uri="{FF2B5EF4-FFF2-40B4-BE49-F238E27FC236}">
                <a16:creationId xmlns:a16="http://schemas.microsoft.com/office/drawing/2014/main" id="{9066DA9E-D159-BBDA-1981-5D69D2B4353C}"/>
              </a:ext>
            </a:extLst>
          </p:cNvPr>
          <p:cNvSpPr/>
          <p:nvPr/>
        </p:nvSpPr>
        <p:spPr>
          <a:xfrm>
            <a:off x="5809955" y="5147953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4;p2">
            <a:extLst>
              <a:ext uri="{FF2B5EF4-FFF2-40B4-BE49-F238E27FC236}">
                <a16:creationId xmlns:a16="http://schemas.microsoft.com/office/drawing/2014/main" id="{257DA74A-FB70-ADED-FAF1-FD688157E01B}"/>
              </a:ext>
            </a:extLst>
          </p:cNvPr>
          <p:cNvSpPr txBox="1"/>
          <p:nvPr/>
        </p:nvSpPr>
        <p:spPr>
          <a:xfrm>
            <a:off x="5916207" y="5021622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5. 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11" name="Google Shape;105;p2">
            <a:extLst>
              <a:ext uri="{FF2B5EF4-FFF2-40B4-BE49-F238E27FC236}">
                <a16:creationId xmlns:a16="http://schemas.microsoft.com/office/drawing/2014/main" id="{8A1F461C-C536-8C2F-C654-E5BB41ACC0C0}"/>
              </a:ext>
            </a:extLst>
          </p:cNvPr>
          <p:cNvSpPr txBox="1"/>
          <p:nvPr/>
        </p:nvSpPr>
        <p:spPr>
          <a:xfrm>
            <a:off x="6579270" y="5297472"/>
            <a:ext cx="56127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just"/>
            <a:r>
              <a:rPr lang="es-ES" sz="1800" b="0" i="0" u="none" strike="noStrike" baseline="0" dirty="0">
                <a:latin typeface="QuattrocentoSans"/>
              </a:rPr>
              <a:t>Rutas de API, parámetros y ejemplos de uso. Sugerencia: </a:t>
            </a:r>
            <a:r>
              <a:rPr lang="es-ES" sz="1800" b="0" i="0" u="none" strike="noStrike" baseline="0" dirty="0" err="1">
                <a:latin typeface="QuattrocentoSans"/>
              </a:rPr>
              <a:t>Swagger</a:t>
            </a:r>
            <a:endParaRPr lang="es-E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631254" y="1674000"/>
            <a:ext cx="1083139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Sistema de Gestión de Usuarios y Cuentas de una Entidad Financiera</a:t>
            </a:r>
            <a:endParaRPr sz="32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86475" y="2889698"/>
            <a:ext cx="10831397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 presenta el diseño e implementación de un Sistema para la gestión y usuarios y cuentas de una entidad financiera.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2500" dirty="0">
              <a:solidFill>
                <a:schemeClr val="dk1"/>
              </a:solidFill>
              <a:latin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 dirty="0">
                <a:solidFill>
                  <a:schemeClr val="dk1"/>
                </a:solidFill>
                <a:latin typeface="Quattrocento Sans"/>
                <a:sym typeface="Quattrocento Sans"/>
              </a:rPr>
              <a:t>Se tiene por objetivo diseñar un modelo de arquitectura basad en Microservicios, aplicando </a:t>
            </a:r>
            <a:r>
              <a:rPr lang="es-MX" sz="2500" i="1" dirty="0">
                <a:solidFill>
                  <a:schemeClr val="dk1"/>
                </a:solidFill>
                <a:latin typeface="Quattrocento Sans"/>
                <a:sym typeface="Quattrocento Sans"/>
              </a:rPr>
              <a:t>Patrones de Diseño </a:t>
            </a:r>
            <a:r>
              <a:rPr lang="es-MX" sz="2500" dirty="0">
                <a:solidFill>
                  <a:schemeClr val="dk1"/>
                </a:solidFill>
                <a:latin typeface="Quattrocento Sans"/>
                <a:sym typeface="Quattrocento Sans"/>
              </a:rPr>
              <a:t>para solventar los principales eventos como riesgo en el funcionamiento en general del sistema.	</a:t>
            </a:r>
            <a:endParaRPr sz="21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dirty="0"/>
          </a:p>
        </p:txBody>
      </p:sp>
      <p:pic>
        <p:nvPicPr>
          <p:cNvPr id="117" name="Google Shape;117;p4" descr="Imagen que contiene 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604" y="6183629"/>
            <a:ext cx="1230096" cy="6779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4;p2">
            <a:extLst>
              <a:ext uri="{FF2B5EF4-FFF2-40B4-BE49-F238E27FC236}">
                <a16:creationId xmlns:a16="http://schemas.microsoft.com/office/drawing/2014/main" id="{1EA32483-6A5D-3796-1503-B039787EA917}"/>
              </a:ext>
            </a:extLst>
          </p:cNvPr>
          <p:cNvSpPr/>
          <p:nvPr/>
        </p:nvSpPr>
        <p:spPr>
          <a:xfrm>
            <a:off x="5809957" y="-4001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978E1A64-6D29-03E0-F55D-ABD7BBF49CC3}"/>
              </a:ext>
            </a:extLst>
          </p:cNvPr>
          <p:cNvSpPr txBox="1"/>
          <p:nvPr/>
        </p:nvSpPr>
        <p:spPr>
          <a:xfrm>
            <a:off x="5916211" y="-126264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</a:t>
            </a:r>
            <a:endParaRPr sz="6000" dirty="0"/>
          </a:p>
        </p:txBody>
      </p:sp>
      <p:sp>
        <p:nvSpPr>
          <p:cNvPr id="5" name="Google Shape;103;p2">
            <a:extLst>
              <a:ext uri="{FF2B5EF4-FFF2-40B4-BE49-F238E27FC236}">
                <a16:creationId xmlns:a16="http://schemas.microsoft.com/office/drawing/2014/main" id="{2B49DE33-0A53-7776-47ED-7F425270C99E}"/>
              </a:ext>
            </a:extLst>
          </p:cNvPr>
          <p:cNvSpPr txBox="1"/>
          <p:nvPr/>
        </p:nvSpPr>
        <p:spPr>
          <a:xfrm>
            <a:off x="6753669" y="381547"/>
            <a:ext cx="3530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Arquitectura general del Sistema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0b2981843_0_120"/>
          <p:cNvSpPr txBox="1"/>
          <p:nvPr/>
        </p:nvSpPr>
        <p:spPr>
          <a:xfrm>
            <a:off x="0" y="2040923"/>
            <a:ext cx="286797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Diagrama general de Arquitectura</a:t>
            </a:r>
          </a:p>
        </p:txBody>
      </p:sp>
      <p:pic>
        <p:nvPicPr>
          <p:cNvPr id="221" name="Google Shape;221;g2b0b2981843_0_120" descr="Imagen que contiene 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604" y="6183629"/>
            <a:ext cx="1230096" cy="67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59E1F6-6D88-C686-EC9B-A5A58632F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365" y="614701"/>
            <a:ext cx="8836159" cy="49640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b0b2981843_0_14" descr="Imagen que contiene 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604" y="6183629"/>
            <a:ext cx="1230096" cy="6779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g2b0b2981843_0_14"/>
          <p:cNvGraphicFramePr/>
          <p:nvPr>
            <p:extLst>
              <p:ext uri="{D42A27DB-BD31-4B8C-83A1-F6EECF244321}">
                <p14:modId xmlns:p14="http://schemas.microsoft.com/office/powerpoint/2010/main" val="1297685258"/>
              </p:ext>
            </p:extLst>
          </p:nvPr>
        </p:nvGraphicFramePr>
        <p:xfrm>
          <a:off x="114300" y="1007758"/>
          <a:ext cx="11853850" cy="5206129"/>
        </p:xfrm>
        <a:graphic>
          <a:graphicData uri="http://schemas.openxmlformats.org/drawingml/2006/table">
            <a:tbl>
              <a:tblPr>
                <a:noFill/>
                <a:tableStyleId>{A8525152-9632-4D22-9B07-C0DC946560BE}</a:tableStyleId>
              </a:tblPr>
              <a:tblGrid>
                <a:gridCol w="3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721"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Patrón de Diseño / Tecnología​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Descripción​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Spring-</a:t>
                      </a:r>
                      <a:r>
                        <a:rPr lang="es-MX" sz="16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Boot</a:t>
                      </a:r>
                      <a:endParaRPr lang="es-CO"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 parte de Spring Framework , el cual se optó 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para arrancar y configurar de forma rápida y sencilla aplicaciones basadas en Spring.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795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 </a:t>
                      </a:r>
                      <a:r>
                        <a:rPr lang="es-MX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Gradle</a:t>
                      </a:r>
                      <a:endParaRPr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Herramienta de automatización de compilación del código abierto, que se ha implementado en el proyecto, ya que por su gran flexibilidad y tiempo de construcción facilita el desarrollo para proyectos de Java.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795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 REST</a:t>
                      </a:r>
                      <a:r>
                        <a:rPr lang="es-CO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Los microservicios necesitan una API para exponer ciertas funcionalidades a fin de interactuar e intercambiar datos con servicios de terceros, los microservicios pueden compartir datos y ayudar a las organizaciones a escalar las aplicaciones rápidamente a través de una interfaz bien definida mediante API ligeras.</a:t>
                      </a:r>
                    </a:p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En este caso con el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framework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de Spring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Boot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se crea un servicio web para que Spring reconozca una clase como servicio web y la trate como tal, debemos anotar la clase con @RestController.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721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r>
                        <a:rPr lang="es-MX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Spring Cloud</a:t>
                      </a: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Se ha implementado en el proyecto para crear de forma rápida y sencilla aplicaciones distribuidas basadas en entornos en la nube y facilita la configuración de forma centralizada y “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cloud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-native”.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FA139A0B-218A-9C0E-D4D3-9AAAB507C654}"/>
              </a:ext>
            </a:extLst>
          </p:cNvPr>
          <p:cNvSpPr/>
          <p:nvPr/>
        </p:nvSpPr>
        <p:spPr>
          <a:xfrm>
            <a:off x="5809957" y="0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AB03897F-99A4-1F9F-FF2E-0DEBACD5CD29}"/>
              </a:ext>
            </a:extLst>
          </p:cNvPr>
          <p:cNvSpPr txBox="1"/>
          <p:nvPr/>
        </p:nvSpPr>
        <p:spPr>
          <a:xfrm>
            <a:off x="5916209" y="-138520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2.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A40F3975-BBA3-DA54-778C-14E7171122C3}"/>
              </a:ext>
            </a:extLst>
          </p:cNvPr>
          <p:cNvSpPr txBox="1"/>
          <p:nvPr/>
        </p:nvSpPr>
        <p:spPr>
          <a:xfrm>
            <a:off x="6753668" y="150136"/>
            <a:ext cx="28404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Decisiones de arquitectura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b0b2981843_0_14" descr="Imagen que contiene 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604" y="6183629"/>
            <a:ext cx="1230096" cy="6779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g2b0b2981843_0_14"/>
          <p:cNvGraphicFramePr/>
          <p:nvPr>
            <p:extLst>
              <p:ext uri="{D42A27DB-BD31-4B8C-83A1-F6EECF244321}">
                <p14:modId xmlns:p14="http://schemas.microsoft.com/office/powerpoint/2010/main" val="946691404"/>
              </p:ext>
            </p:extLst>
          </p:nvPr>
        </p:nvGraphicFramePr>
        <p:xfrm>
          <a:off x="114300" y="1007758"/>
          <a:ext cx="11853850" cy="5801196"/>
        </p:xfrm>
        <a:graphic>
          <a:graphicData uri="http://schemas.openxmlformats.org/drawingml/2006/table">
            <a:tbl>
              <a:tblPr>
                <a:noFill/>
                <a:tableStyleId>{A8525152-9632-4D22-9B07-C0DC946560BE}</a:tableStyleId>
              </a:tblPr>
              <a:tblGrid>
                <a:gridCol w="3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721"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Patrón de Diseño / Tecnología​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Descripción​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r>
                        <a:rPr lang="es-MX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Spring-Cloud Gateway</a:t>
                      </a: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Utilizado en el proyecto para centralizar las llamadas a la aplicación en una URI principal que redirige las llamadas a los servicios configurados internamente.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795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Swagger</a:t>
                      </a:r>
                      <a:endParaRPr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Interfaz gráfica utilizada en el proyecto para documentar la aplicación  de forma más sencilla y dinámica a través de una pantalla HTML a través de la dirección */swagger-ui.html: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795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Spring Data</a:t>
                      </a:r>
                      <a:endParaRPr lang="es-CO"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Utilizado eficazmente para ser uso de las anotaciones que pertenecen a Spring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Boot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que permiten configurar de forma sencilla 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los 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Value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Objects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y los Data Transfer 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Objects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para la persistencia en Base de datos.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721">
                <a:tc>
                  <a:txBody>
                    <a:bodyPr/>
                    <a:lstStyle/>
                    <a:p>
                      <a:pPr marL="139700" marR="13970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r>
                        <a:rPr lang="es-MX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Postman</a:t>
                      </a:r>
                    </a:p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Herramienta propuesta para hacer más fácil las pruebas con aplicaciones web realizando peticiones específicas y analizar sus respuesta, en este caso las validaciones de los principales 2 Microservicios.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721">
                <a:tc>
                  <a:txBody>
                    <a:bodyPr/>
                    <a:lstStyle/>
                    <a:p>
                      <a:pPr marL="139700" marR="13970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Service Discovery</a:t>
                      </a:r>
                    </a:p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Proyecto en sí mismo basado en Spring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Boot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y Spring Cloud. Lo que hace es resolver las peticiones a los servicios de una aplicación compuesta por microservicios. Esto quiere decir, que es el encargado de llamar a las direcciones (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endpoints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o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uris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) de cada servicio, facilitando la invocación de los microservicios en este proyecto.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52090"/>
                  </a:ext>
                </a:extLst>
              </a:tr>
            </a:tbl>
          </a:graphicData>
        </a:graphic>
      </p:graphicFrame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FA139A0B-218A-9C0E-D4D3-9AAAB507C654}"/>
              </a:ext>
            </a:extLst>
          </p:cNvPr>
          <p:cNvSpPr/>
          <p:nvPr/>
        </p:nvSpPr>
        <p:spPr>
          <a:xfrm>
            <a:off x="5809957" y="0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AB03897F-99A4-1F9F-FF2E-0DEBACD5CD29}"/>
              </a:ext>
            </a:extLst>
          </p:cNvPr>
          <p:cNvSpPr txBox="1"/>
          <p:nvPr/>
        </p:nvSpPr>
        <p:spPr>
          <a:xfrm>
            <a:off x="5916209" y="-138520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2.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A40F3975-BBA3-DA54-778C-14E7171122C3}"/>
              </a:ext>
            </a:extLst>
          </p:cNvPr>
          <p:cNvSpPr txBox="1"/>
          <p:nvPr/>
        </p:nvSpPr>
        <p:spPr>
          <a:xfrm>
            <a:off x="6753668" y="150136"/>
            <a:ext cx="28404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Decisiones de arquitectura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8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b0b2981843_0_14" descr="Imagen que contiene 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604" y="6183629"/>
            <a:ext cx="1230096" cy="6779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g2b0b2981843_0_14"/>
          <p:cNvGraphicFramePr/>
          <p:nvPr>
            <p:extLst>
              <p:ext uri="{D42A27DB-BD31-4B8C-83A1-F6EECF244321}">
                <p14:modId xmlns:p14="http://schemas.microsoft.com/office/powerpoint/2010/main" val="160318919"/>
              </p:ext>
            </p:extLst>
          </p:nvPr>
        </p:nvGraphicFramePr>
        <p:xfrm>
          <a:off x="114300" y="1007758"/>
          <a:ext cx="11853850" cy="6396277"/>
        </p:xfrm>
        <a:graphic>
          <a:graphicData uri="http://schemas.openxmlformats.org/drawingml/2006/table">
            <a:tbl>
              <a:tblPr>
                <a:noFill/>
                <a:tableStyleId>{A8525152-9632-4D22-9B07-C0DC946560BE}</a:tableStyleId>
              </a:tblPr>
              <a:tblGrid>
                <a:gridCol w="3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721"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Patrón de Diseño / Tecnología​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Descripción​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Spring Cloud </a:t>
                      </a:r>
                      <a:r>
                        <a:rPr lang="es-MX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Config</a:t>
                      </a:r>
                      <a:r>
                        <a:rPr lang="es-MX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Server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fácil y sencilla para reutilizar configuraciones entre los microservicios, 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en nuestro caso, se ha creado un proyecto con la herramienta “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spring-initializr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”, con las dependencias correspondientes a Spring Cloud, que es la librería padre que nos ofrece Spring Cloud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Config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Server.</a:t>
                      </a:r>
                    </a:p>
                    <a:p>
                      <a:pPr marL="1016000" marR="139700" lvl="0" indent="-3492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Añadiendo en la clase principal la anotación 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@EnableConfigServer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798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Spring Cloud </a:t>
                      </a:r>
                      <a:r>
                        <a:rPr lang="es-MX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Zimpkin</a:t>
                      </a:r>
                      <a:endParaRPr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optó para visualizar o monitorear la traza de información de los diferentes microservicios a través de una interfaz gráfica.</a:t>
                      </a:r>
                    </a:p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 facilita el rastreo de registros de una solicitud en particular cuando se produce un problema en el proceso de una funcionalidad.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795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Circuit</a:t>
                      </a:r>
                      <a:r>
                        <a:rPr lang="es-CO" sz="1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Breaker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Implementado en el proyecto para 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 evitar que una dependencia de recursos, como puede ser una petición HTTP o la consulta a una base de datos, se sobrecargue, de manera que no siga recibiendo más peticiones si no va a ser capaz de satisfacerlas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721">
                <a:tc>
                  <a:txBody>
                    <a:bodyPr/>
                    <a:lstStyle/>
                    <a:p>
                      <a:pPr marL="139700" marR="13970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Despliegue: Docker</a:t>
                      </a:r>
                    </a:p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Herramienta que facilita el despliegue de los diferentes microservicios a través de la construcción de imágenes (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Dockerfile.yml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, utilizado en este proyecto.</a:t>
                      </a:r>
                    </a:p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Implementando Docker 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compose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la configuración del despliegue entre los microservicios “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Service” &amp; “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Service” mediante el comando 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docker-compose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up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721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 typeface="Arial"/>
                        <a:buChar char="●"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52090"/>
                  </a:ext>
                </a:extLst>
              </a:tr>
            </a:tbl>
          </a:graphicData>
        </a:graphic>
      </p:graphicFrame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FA139A0B-218A-9C0E-D4D3-9AAAB507C654}"/>
              </a:ext>
            </a:extLst>
          </p:cNvPr>
          <p:cNvSpPr/>
          <p:nvPr/>
        </p:nvSpPr>
        <p:spPr>
          <a:xfrm>
            <a:off x="5809957" y="0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AB03897F-99A4-1F9F-FF2E-0DEBACD5CD29}"/>
              </a:ext>
            </a:extLst>
          </p:cNvPr>
          <p:cNvSpPr txBox="1"/>
          <p:nvPr/>
        </p:nvSpPr>
        <p:spPr>
          <a:xfrm>
            <a:off x="5916209" y="-138520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2.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A40F3975-BBA3-DA54-778C-14E7171122C3}"/>
              </a:ext>
            </a:extLst>
          </p:cNvPr>
          <p:cNvSpPr txBox="1"/>
          <p:nvPr/>
        </p:nvSpPr>
        <p:spPr>
          <a:xfrm>
            <a:off x="6753668" y="150136"/>
            <a:ext cx="28404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Decisiones de arquitectura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46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BC34086B-77A1-0CAD-FC2F-0B9A94CDE2F0}"/>
              </a:ext>
            </a:extLst>
          </p:cNvPr>
          <p:cNvSpPr/>
          <p:nvPr/>
        </p:nvSpPr>
        <p:spPr>
          <a:xfrm>
            <a:off x="5809957" y="0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1CD4DBDB-1407-E37D-61F7-8EC913264398}"/>
              </a:ext>
            </a:extLst>
          </p:cNvPr>
          <p:cNvSpPr txBox="1"/>
          <p:nvPr/>
        </p:nvSpPr>
        <p:spPr>
          <a:xfrm>
            <a:off x="5916209" y="-126331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3. 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1B1BFF68-2542-3DA2-C860-37167A473384}"/>
              </a:ext>
            </a:extLst>
          </p:cNvPr>
          <p:cNvSpPr txBox="1"/>
          <p:nvPr/>
        </p:nvSpPr>
        <p:spPr>
          <a:xfrm>
            <a:off x="6579271" y="280086"/>
            <a:ext cx="56127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/>
            <a:r>
              <a:rPr lang="es-E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Descripción de los Microservicios y funcionalidades</a:t>
            </a:r>
            <a:endParaRPr lang="es-ES" sz="1800" dirty="0"/>
          </a:p>
        </p:txBody>
      </p:sp>
      <p:graphicFrame>
        <p:nvGraphicFramePr>
          <p:cNvPr id="5" name="Google Shape;131;g2b0b2981843_0_14">
            <a:extLst>
              <a:ext uri="{FF2B5EF4-FFF2-40B4-BE49-F238E27FC236}">
                <a16:creationId xmlns:a16="http://schemas.microsoft.com/office/drawing/2014/main" id="{FD7BAAE1-52BC-44F2-6550-7E77D65CC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387722"/>
              </p:ext>
            </p:extLst>
          </p:nvPr>
        </p:nvGraphicFramePr>
        <p:xfrm>
          <a:off x="114300" y="1007758"/>
          <a:ext cx="11853850" cy="9398265"/>
        </p:xfrm>
        <a:graphic>
          <a:graphicData uri="http://schemas.openxmlformats.org/drawingml/2006/table">
            <a:tbl>
              <a:tblPr>
                <a:noFill/>
                <a:tableStyleId>{A8525152-9632-4D22-9B07-C0DC946560BE}</a:tableStyleId>
              </a:tblPr>
              <a:tblGrid>
                <a:gridCol w="3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721"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Microservicio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Descripción​ /Requerimiento funcional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r>
                        <a:rPr lang="es-MX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MX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Service</a:t>
                      </a:r>
                      <a:endParaRPr lang="es-MX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397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Tx/>
                        <a:buNone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Microservicio para la Gestión de Usuario, con las siguientes funcionalidades:</a:t>
                      </a:r>
                    </a:p>
                    <a:p>
                      <a:pPr marL="666750" marR="1397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+mj-lt"/>
                        <a:buNone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Crear Usuario y crear la cuenta en el momento del registro, considerando: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Cuenta de 10 dígitos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Número de tarjeta débito 16 dígitos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Pin de 4 dígitos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Modificar datos de usuario: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UserName</a:t>
                      </a:r>
                      <a:endParaRPr lang="es-MX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Password</a:t>
                      </a:r>
                      <a:endParaRPr lang="es-MX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Pin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798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</a:t>
                      </a:r>
                      <a:r>
                        <a:rPr lang="es-MX" sz="1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MX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</a:t>
                      </a:r>
                      <a:endParaRPr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397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Tx/>
                        <a:buNone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Microservicio para la Gestión de Cuenta, con las siguientes funcionalidades: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Consultar información del Usuario: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Número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Saldo de la cuenta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Tarjeta asociada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Fecha apertura</a:t>
                      </a:r>
                    </a:p>
                    <a:p>
                      <a:pPr marL="1016000" marR="139700" lvl="1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Generar certificado PDF (Evidencia en la sección 5 del temario)</a:t>
                      </a:r>
                    </a:p>
                    <a:p>
                      <a:pPr marL="66675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795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</a:t>
                      </a:r>
                      <a:r>
                        <a:rPr lang="es-CO" sz="1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Registry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397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+mj-lt"/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Microservicio encargado de registrar las direcciones a los microservicios que componen la aplicación y redireccionar las peticiones hacia estos:</a:t>
                      </a:r>
                    </a:p>
                    <a:p>
                      <a:pPr marL="1016000" marR="139700" lvl="1" indent="-3492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Tecnología : Spring-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Boot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Spring-Cloud y Netflix Eureka sobre Java 21</a:t>
                      </a:r>
                    </a:p>
                    <a:p>
                      <a:pPr marL="1016000" marR="139700" lvl="1" indent="-3492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Funcionalidad : Encargado de redirigir las llamadas realizadas a cada servicio a través de una URI genérica a la dirección del servidor en el que se encuentra dicho servicio.</a:t>
                      </a:r>
                      <a:endParaRPr lang="es-MX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016000" marR="139700" lvl="0" indent="-3492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 typeface="Arial"/>
                        <a:buChar char="●"/>
                      </a:pP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721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Api-</a:t>
                      </a:r>
                      <a:r>
                        <a:rPr lang="es-MX" sz="16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gateway</a:t>
                      </a: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397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 typeface="+mj-lt"/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Servicio encargado de centralizar las llamadas a los demás servicios a través de una URI que hace de entrada de peticiones.</a:t>
                      </a:r>
                    </a:p>
                    <a:p>
                      <a:pPr marL="1016000" marR="139700" lvl="1" indent="-3492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Tecnología : Api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Rest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Spring-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Boot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Spring-Cloud Gateway sobre Java 21.</a:t>
                      </a:r>
                    </a:p>
                    <a:p>
                      <a:pPr marL="1016000" marR="139700" lvl="1" indent="-3492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>
                            <a:lumMod val="50000"/>
                          </a:schemeClr>
                        </a:buClr>
                        <a:buSzPts val="1900"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Funcionalidad : Se encarga de centralizar las llamadas a la aplicación en una URI principal que redirige las llamadas a los servicios configurados internamente.</a:t>
                      </a:r>
                    </a:p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 typeface="+mj-lt"/>
                        <a:buAutoNum type="arabicPeriod"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721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 typeface="Arial"/>
                        <a:buChar char="●"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5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31;g2b0b2981843_0_14">
            <a:extLst>
              <a:ext uri="{FF2B5EF4-FFF2-40B4-BE49-F238E27FC236}">
                <a16:creationId xmlns:a16="http://schemas.microsoft.com/office/drawing/2014/main" id="{FD7BAAE1-52BC-44F2-6550-7E77D65CC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646174"/>
              </p:ext>
            </p:extLst>
          </p:nvPr>
        </p:nvGraphicFramePr>
        <p:xfrm>
          <a:off x="114300" y="1007758"/>
          <a:ext cx="11853850" cy="4913221"/>
        </p:xfrm>
        <a:graphic>
          <a:graphicData uri="http://schemas.openxmlformats.org/drawingml/2006/table">
            <a:tbl>
              <a:tblPr>
                <a:noFill/>
                <a:tableStyleId>{A8525152-9632-4D22-9B07-C0DC946560BE}</a:tableStyleId>
              </a:tblPr>
              <a:tblGrid>
                <a:gridCol w="3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721"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Instrucción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Descripción​</a:t>
                      </a:r>
                      <a:endParaRPr sz="16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Iniciar Docker </a:t>
                      </a:r>
                    </a:p>
                    <a:p>
                      <a:pPr algn="ctr"/>
                      <a:endParaRPr lang="es-MX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3970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Tx/>
                        <a:buNone/>
                        <a:tabLst/>
                        <a:defRPr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Iniciar en Docker Desktop</a:t>
                      </a:r>
                      <a:endParaRPr lang="es-MX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66750" marR="1397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Tx/>
                        <a:buNone/>
                      </a:pPr>
                      <a:endParaRPr lang="es-MX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Ejecutar Jar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3970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Tx/>
                        <a:buNone/>
                        <a:tabLst/>
                        <a:defRPr/>
                      </a:pP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java -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jar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build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libs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/master-springboot-finalProject-0.0.1-SNAPSHOT.jar</a:t>
                      </a:r>
                      <a:endParaRPr lang="es-MX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795">
                <a:tc>
                  <a:txBody>
                    <a:bodyPr/>
                    <a:lstStyle/>
                    <a:p>
                      <a:pPr marL="139700" marR="13970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Generar imagen </a:t>
                      </a:r>
                      <a:r>
                        <a:rPr lang="es-MX" sz="16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docker</a:t>
                      </a:r>
                      <a:endParaRPr lang="es-MX"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397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Tx/>
                        <a:buNone/>
                      </a:pP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docker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build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--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build-arg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JAR_FILE=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build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libs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/\*.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jar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-t master-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finalProject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/spring-boot-m1 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721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Ejecutar Docker </a:t>
                      </a:r>
                      <a:r>
                        <a:rPr lang="es-CO" sz="16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compose</a:t>
                      </a:r>
                      <a:endParaRPr lang="es-CO"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 typeface="Arial"/>
                        <a:buNone/>
                      </a:pP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docker-compose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up --</a:t>
                      </a:r>
                      <a:r>
                        <a:rPr lang="es-MX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build</a:t>
                      </a:r>
                      <a:r>
                        <a:rPr lang="es-MX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s-E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721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tc>
                  <a:txBody>
                    <a:bodyPr/>
                    <a:lstStyle/>
                    <a:p>
                      <a:pPr marL="1016000" marR="139700" lvl="0" indent="-3492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 typeface="Arial"/>
                        <a:buChar char="●"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52090"/>
                  </a:ext>
                </a:extLst>
              </a:tr>
            </a:tbl>
          </a:graphicData>
        </a:graphic>
      </p:graphicFrame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A9DD8594-5795-FF2C-FBD3-5C8FF8B1E47B}"/>
              </a:ext>
            </a:extLst>
          </p:cNvPr>
          <p:cNvSpPr/>
          <p:nvPr/>
        </p:nvSpPr>
        <p:spPr>
          <a:xfrm>
            <a:off x="5791103" y="0"/>
            <a:ext cx="6382043" cy="8692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4;p2">
            <a:extLst>
              <a:ext uri="{FF2B5EF4-FFF2-40B4-BE49-F238E27FC236}">
                <a16:creationId xmlns:a16="http://schemas.microsoft.com/office/drawing/2014/main" id="{9750E060-43F7-B20E-2F75-58C580AD014C}"/>
              </a:ext>
            </a:extLst>
          </p:cNvPr>
          <p:cNvSpPr txBox="1"/>
          <p:nvPr/>
        </p:nvSpPr>
        <p:spPr>
          <a:xfrm>
            <a:off x="5897355" y="-126331"/>
            <a:ext cx="10559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chemeClr val="dk1"/>
                </a:solidFill>
                <a:latin typeface="Quattrocento Sans"/>
                <a:sym typeface="Quattrocento Sans"/>
              </a:rPr>
              <a:t>4. </a:t>
            </a:r>
            <a:endParaRPr sz="6000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8" name="Google Shape;105;p2">
            <a:extLst>
              <a:ext uri="{FF2B5EF4-FFF2-40B4-BE49-F238E27FC236}">
                <a16:creationId xmlns:a16="http://schemas.microsoft.com/office/drawing/2014/main" id="{B27E9F02-C284-A0CB-C850-A4DFFA79BB8F}"/>
              </a:ext>
            </a:extLst>
          </p:cNvPr>
          <p:cNvSpPr txBox="1"/>
          <p:nvPr/>
        </p:nvSpPr>
        <p:spPr>
          <a:xfrm>
            <a:off x="6666671" y="195547"/>
            <a:ext cx="56127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just"/>
            <a:r>
              <a:rPr lang="es-ES" sz="1800" b="0" i="0" u="none" strike="noStrike" baseline="0" dirty="0">
                <a:latin typeface="QuattrocentoSans"/>
              </a:rPr>
              <a:t>Instrucciones para la ejecución local de los microservicios con Docker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9229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1192</Words>
  <Application>Microsoft Office PowerPoint</Application>
  <PresentationFormat>Panorámica</PresentationFormat>
  <Paragraphs>141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Wingdings</vt:lpstr>
      <vt:lpstr>Candara Light</vt:lpstr>
      <vt:lpstr>QuattrocentoSans</vt:lpstr>
      <vt:lpstr>Quattrocento Sans</vt:lpstr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Albeiro Alejandro Piedrahita Piedrahita</dc:creator>
  <cp:lastModifiedBy>ƒ∂ßЧ Р.Я.</cp:lastModifiedBy>
  <cp:revision>30</cp:revision>
  <dcterms:created xsi:type="dcterms:W3CDTF">2021-12-21T13:30:21Z</dcterms:created>
  <dcterms:modified xsi:type="dcterms:W3CDTF">2024-05-18T20:22:09Z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0x01010077FC69BEE7CB4341B84DAB71BFC56D7D</vt:lpwstr>
  </property>
  <property fmtid="{D5CDD505-2E9C-101B-9397-08002B2CF9AE}" pid="3" name="MediaServiceImageTags">
    <vt:lpwstr/>
  </property>
</Properties>
</file>