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977-3954-429E-8813-7EA4854C7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3BDC-20B0-4E3B-95CE-4541F250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E735-C52C-4E34-B4FA-3CF917B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D5C2-7AC1-4ADD-B435-099051D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9724-F8DD-4B03-B052-658B0C18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92F1-5782-4B4F-ACED-3394BD34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241A8-1B90-4FA3-B8C0-AF790E0C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9E89-5C8F-4F30-A85F-E4B2AB1B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B9C6-541B-4690-BF6C-0FE72E35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BC99-55D5-4C9C-B361-3BB3A85B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807D4-B538-443D-A874-C016E877E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160C-2D1C-49F8-81D2-7848A748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B2BC-7C82-41BA-9D6C-63C4A5DE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D0A0-25D0-431F-9378-02370855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EF24-0E20-4FBD-B85D-695F4A3A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1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4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03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7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7518-14D2-4412-A1D0-BDA4B854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B988-825E-44F8-A3E7-AC4574E1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C4FA-20D2-41F6-B82F-2F5D16D6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DCC3-CD00-49D9-8D06-9583D13B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69C8-D875-443C-9688-B974AA35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5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5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89DE-0DD9-449F-BBD8-05D727AF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65D72-605F-4CBB-AE5A-57B80E614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0CA1-9462-4127-95F6-E72ED45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6EC2-3CCF-42B1-AAFD-8E1F0C5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E2B2-1B5F-496D-94D9-73526A1D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0C50-EB48-40F0-87A4-43441E17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F27D-9D3B-4A87-92D1-CFB5EE572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099A3-F218-4EA5-A3B3-0AB591A8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07EF-773D-491A-B081-660F8443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D51C7-7E63-4E78-BE01-ED292FAC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47FD3-C473-48AE-A2CC-E2E1FF8A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F877-554D-4955-A868-1CECBAA9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2245-3A44-481E-A92F-77A09E4D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979A-0553-4E83-AD99-BC2FED85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CF12B-E25E-4CD5-828F-BDDB35E5C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DE22A-0CBA-406E-954E-76319608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30CE0-0CF8-46EC-8996-635207CB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92E26-961A-43B1-8F04-3EECAF0A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24FC2-EC41-40D1-937D-A50C2F89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057D-97FC-4534-9ECC-36ACC878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E151-CFF9-4A75-AFF5-9205B4BC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4D360-6C14-4056-9CC4-C33C0D57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937B3-CE2A-407B-BCA4-00A2A85B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7352A-7CDC-4D47-840E-3248639B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E5D0-7C6F-4B4F-956A-32E36879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1D649-534E-4C10-83C1-A06C38DC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AC4F-F72C-41EC-8B12-C6049318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B645-0E9D-466A-9401-389F44F08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8C98C-E9CA-4616-AAAA-F6F5DDCC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FBB2-A789-4827-9372-151E3296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23206-8FF7-4502-9C3D-F2480B06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6B73E-FAF8-4D71-B80D-39B1A0F6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1EE-D297-47FF-9C5E-16BB1E77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6961A-6E81-407F-BEBC-1C873B28B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24827-2BFE-4551-AE6B-2C2375A4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6551C-7C3F-483E-805F-C2AB4669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779F0-0978-40B4-8C64-0D6B9C5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B4918-8591-485D-97B1-91B22136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4C491-B19A-43CF-815D-AC6CDC5B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4863-9E99-42B9-96AB-21D950E6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2AE3-FDF2-4F4A-AFF3-0FEA10148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F74C-E6C9-4AB1-8946-E6EFFBF3B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A252-411A-43B6-ACCD-07B64BAAE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B5AEE8D-36E1-4493-ACDA-80064B7C450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15E0A7-8AE2-4FF7-82E2-D109316A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file" TargetMode="External"/><Relationship Id="rId7" Type="http://schemas.openxmlformats.org/officeDocument/2006/relationships/hyperlink" Target="https://en.wikipedia.org/wiki/Data_integrity" TargetMode="External"/><Relationship Id="rId2" Type="http://schemas.openxmlformats.org/officeDocument/2006/relationships/hyperlink" Target="https://en.wikipedia.org/wiki/Gi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Software_development" TargetMode="External"/><Relationship Id="rId5" Type="http://schemas.openxmlformats.org/officeDocument/2006/relationships/hyperlink" Target="https://en.wikipedia.org/wiki/Source_code" TargetMode="External"/><Relationship Id="rId4" Type="http://schemas.openxmlformats.org/officeDocument/2006/relationships/hyperlink" Target="https://en.wikipedia.org/wiki/Programm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8FD99-7C5B-40E9-AD97-554DE5C6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Git and 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41E07-2D8C-452D-BE49-D2B450C89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Version Control for R / R Studio</a:t>
            </a:r>
          </a:p>
        </p:txBody>
      </p:sp>
    </p:spTree>
    <p:extLst>
      <p:ext uri="{BB962C8B-B14F-4D97-AF65-F5344CB8AC3E}">
        <p14:creationId xmlns:p14="http://schemas.microsoft.com/office/powerpoint/2010/main" val="306252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1384-5F4D-B3FE-3E5D-E593CB7E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2641-36D8-1B71-7D15-191F913C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have a local repo and need to pull from remote?</a:t>
            </a:r>
          </a:p>
          <a:p>
            <a:pPr lvl="1"/>
            <a:r>
              <a:rPr lang="en-US" dirty="0"/>
              <a:t>Perhaps someone else made changes to code and pushed to remote</a:t>
            </a:r>
          </a:p>
          <a:p>
            <a:r>
              <a:rPr lang="en-US" dirty="0"/>
              <a:t>Use git pull</a:t>
            </a:r>
          </a:p>
          <a:p>
            <a:pPr lvl="1"/>
            <a:r>
              <a:rPr lang="en-US" dirty="0"/>
              <a:t>Will pull locally only files that have been changed in remote repo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36DEE-9167-7BA6-8E3B-A494B266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4168637"/>
            <a:ext cx="6305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2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448-52B7-D222-5E42-C8B53634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BA97-E9EE-E704-4455-B0617DB7B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Branching / Merging</a:t>
            </a:r>
          </a:p>
          <a:p>
            <a:pPr lvl="1"/>
            <a:r>
              <a:rPr lang="en-US" dirty="0"/>
              <a:t>Keep main code/project in Master Branch</a:t>
            </a:r>
          </a:p>
          <a:p>
            <a:pPr lvl="1"/>
            <a:r>
              <a:rPr lang="en-US" dirty="0"/>
              <a:t>Use other branches for new development</a:t>
            </a:r>
          </a:p>
          <a:p>
            <a:pPr lvl="1"/>
            <a:r>
              <a:rPr lang="en-US" dirty="0"/>
              <a:t>Merge separate branch back to Master once complete</a:t>
            </a:r>
          </a:p>
          <a:p>
            <a:pPr lvl="1"/>
            <a:endParaRPr lang="en-US" dirty="0"/>
          </a:p>
          <a:p>
            <a:r>
              <a:rPr lang="en-US" dirty="0"/>
              <a:t>Forking</a:t>
            </a:r>
          </a:p>
          <a:p>
            <a:pPr lvl="1"/>
            <a:r>
              <a:rPr lang="en-US" dirty="0"/>
              <a:t>Independent copy of a repo (unlike dependent copy of Clone</a:t>
            </a:r>
          </a:p>
          <a:p>
            <a:endParaRPr lang="en-US" dirty="0"/>
          </a:p>
          <a:p>
            <a:r>
              <a:rPr lang="en-US" dirty="0"/>
              <a:t>Pull Requests</a:t>
            </a:r>
          </a:p>
          <a:p>
            <a:pPr lvl="1"/>
            <a:r>
              <a:rPr lang="en-US" dirty="0"/>
              <a:t>Made changes and want someone else to review?  Use a pull request</a:t>
            </a:r>
          </a:p>
          <a:p>
            <a:pPr lvl="1"/>
            <a:endParaRPr lang="en-US" dirty="0"/>
          </a:p>
          <a:p>
            <a:r>
              <a:rPr lang="en-US" dirty="0"/>
              <a:t>Merge Conflicts</a:t>
            </a:r>
          </a:p>
          <a:p>
            <a:pPr lvl="1"/>
            <a:r>
              <a:rPr lang="en-US" dirty="0"/>
              <a:t>Need to be resolved when multiple changes</a:t>
            </a:r>
          </a:p>
        </p:txBody>
      </p:sp>
    </p:spTree>
    <p:extLst>
      <p:ext uri="{BB962C8B-B14F-4D97-AF65-F5344CB8AC3E}">
        <p14:creationId xmlns:p14="http://schemas.microsoft.com/office/powerpoint/2010/main" val="80256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E97-EBA5-0672-9029-4BA9B1B8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47D5-8B51-5255-FDDE-6766B776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 Git </a:t>
            </a:r>
            <a:r>
              <a:rPr lang="en-US" dirty="0"/>
              <a:t>– free online book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Atlassian Tutorial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6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F8AA-EA58-408D-A384-113C1786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CD05-1BC4-4D3B-B2AB-91374E94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Short Version:  </a:t>
            </a:r>
          </a:p>
          <a:p>
            <a:pPr lvl="1"/>
            <a:r>
              <a:rPr lang="en-US" dirty="0"/>
              <a:t>Version control </a:t>
            </a:r>
          </a:p>
          <a:p>
            <a:pPr lvl="1"/>
            <a:r>
              <a:rPr lang="en-US" dirty="0"/>
              <a:t>Code review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Git is software for tracking changes in any set of </a:t>
            </a:r>
            <a:r>
              <a:rPr lang="en-US" dirty="0">
                <a:hlinkClick r:id="rId3" tooltip="Computer 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</a:t>
            </a:r>
            <a:r>
              <a:rPr lang="en-US" dirty="0"/>
              <a:t>, usually used for coordinating work among </a:t>
            </a:r>
            <a:r>
              <a:rPr lang="en-US" dirty="0">
                <a:hlinkClick r:id="rId4" tooltip="Programm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programmers</a:t>
            </a:r>
            <a:r>
              <a:rPr lang="en-US" dirty="0"/>
              <a:t> collaboratively developing </a:t>
            </a:r>
            <a:r>
              <a:rPr lang="en-US" dirty="0">
                <a:hlinkClick r:id="rId5" tooltip="Source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r>
              <a:rPr lang="en-US" dirty="0"/>
              <a:t> during </a:t>
            </a:r>
            <a:r>
              <a:rPr lang="en-US" dirty="0">
                <a:hlinkClick r:id="rId6" tooltip="Software develo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Its goals include speed, </a:t>
            </a:r>
            <a:r>
              <a:rPr lang="en-US" dirty="0">
                <a:hlinkClick r:id="rId7" tooltip="Data integ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integrity</a:t>
            </a:r>
            <a:r>
              <a:rPr lang="en-US" dirty="0"/>
              <a:t>, and support for distributed, non-linear workflows (thousands of parallel branches running on different systems)*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2E0D-5C5D-4343-B513-C7F2402C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CED9-AD9E-4E45-B84D-8D5F41A7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clone – clone (copy) a repository (directory) from A to B</a:t>
            </a:r>
          </a:p>
          <a:p>
            <a:pPr lvl="1"/>
            <a:r>
              <a:rPr lang="en-US" dirty="0"/>
              <a:t>i.e. copy directory on github.com to C: drive on your machine</a:t>
            </a:r>
          </a:p>
          <a:p>
            <a:pPr lvl="1"/>
            <a:endParaRPr lang="en-US" dirty="0"/>
          </a:p>
          <a:p>
            <a:r>
              <a:rPr lang="en-US" dirty="0"/>
              <a:t>Git status – check any files that have changed in your repository</a:t>
            </a:r>
          </a:p>
          <a:p>
            <a:endParaRPr lang="en-US" dirty="0"/>
          </a:p>
          <a:p>
            <a:r>
              <a:rPr lang="en-US" dirty="0"/>
              <a:t>Git commit – prepare files that have been changed to be upload</a:t>
            </a:r>
          </a:p>
          <a:p>
            <a:endParaRPr lang="en-US" dirty="0"/>
          </a:p>
          <a:p>
            <a:r>
              <a:rPr lang="en-US" dirty="0"/>
              <a:t>Git push / pull </a:t>
            </a:r>
          </a:p>
          <a:p>
            <a:pPr lvl="1"/>
            <a:r>
              <a:rPr lang="en-US" dirty="0"/>
              <a:t>Pull – pull any changed files from remote (A) to local (B)</a:t>
            </a:r>
          </a:p>
          <a:p>
            <a:pPr lvl="1"/>
            <a:r>
              <a:rPr lang="en-US" dirty="0"/>
              <a:t>Push – push any committed changes from local (B) to remote(A)</a:t>
            </a:r>
          </a:p>
        </p:txBody>
      </p:sp>
    </p:spTree>
    <p:extLst>
      <p:ext uri="{BB962C8B-B14F-4D97-AF65-F5344CB8AC3E}">
        <p14:creationId xmlns:p14="http://schemas.microsoft.com/office/powerpoint/2010/main" val="1780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D512-6CCB-4907-8C5F-84E208C8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A9F4-2AFF-4973-9F60-1CB7E072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 https://git-scm.com/download/win</a:t>
            </a:r>
            <a:r>
              <a:rPr lang="en-US" dirty="0"/>
              <a:t> Windows</a:t>
            </a:r>
          </a:p>
          <a:p>
            <a:r>
              <a:rPr lang="en-US" dirty="0">
                <a:hlinkClick r:id="rId3"/>
              </a:rPr>
              <a:t>https://git-scm.com/download/mac</a:t>
            </a:r>
            <a:r>
              <a:rPr lang="en-US" dirty="0"/>
              <a:t> Mac</a:t>
            </a:r>
          </a:p>
          <a:p>
            <a:endParaRPr lang="en-US" dirty="0"/>
          </a:p>
          <a:p>
            <a:r>
              <a:rPr lang="en-US" dirty="0"/>
              <a:t>Download exe: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installer exe: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B3E04-183F-4B86-B1E9-4E48EC10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840" y="3102769"/>
            <a:ext cx="6956386" cy="124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732A0-AF9C-4C88-B8BE-30134386B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183" y="5071428"/>
            <a:ext cx="33718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7BA4-D165-15BD-85C1-5F70982C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in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C3BE-F5F9-6316-BA13-9D4673EA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process is cloning a remote repository to a local location</a:t>
            </a:r>
          </a:p>
          <a:p>
            <a:endParaRPr lang="en-US" dirty="0"/>
          </a:p>
          <a:p>
            <a:r>
              <a:rPr lang="en-US" dirty="0"/>
              <a:t>It also creates an R Studio project (.</a:t>
            </a:r>
            <a:r>
              <a:rPr lang="en-US" dirty="0" err="1"/>
              <a:t>Rproj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There is now a tab called ‘Git’ in the Environment Pane</a:t>
            </a:r>
          </a:p>
          <a:p>
            <a:endParaRPr lang="en-US" dirty="0"/>
          </a:p>
          <a:p>
            <a:r>
              <a:rPr lang="en-US" dirty="0"/>
              <a:t>*Don’t use git clone if you already have the repo locally.  Use git pull instead  (more later)</a:t>
            </a:r>
          </a:p>
        </p:txBody>
      </p:sp>
    </p:spTree>
    <p:extLst>
      <p:ext uri="{BB962C8B-B14F-4D97-AF65-F5344CB8AC3E}">
        <p14:creationId xmlns:p14="http://schemas.microsoft.com/office/powerpoint/2010/main" val="345248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43A-8819-4760-AE2E-33C73D32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in R Studio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7FB12C-B5FC-4FB8-A470-2E53F540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21" y="1499921"/>
            <a:ext cx="2657475" cy="16573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ACFBA-4AD4-49FA-9ED7-1D01F5E0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07" y="1442584"/>
            <a:ext cx="2604796" cy="1847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8E8DFA-885E-5EAA-604E-BBF6960F2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514" y="1440904"/>
            <a:ext cx="2604796" cy="185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5CBF4-8E11-EAF2-25D1-56D4F6D03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68" y="3700729"/>
            <a:ext cx="6839464" cy="306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3B519A-D9C4-259D-61E7-F71C0404B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3229" y="3781812"/>
            <a:ext cx="4028867" cy="28506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262E85-B493-A790-FD13-1A8514606FE3}"/>
              </a:ext>
            </a:extLst>
          </p:cNvPr>
          <p:cNvCxnSpPr/>
          <p:nvPr/>
        </p:nvCxnSpPr>
        <p:spPr>
          <a:xfrm>
            <a:off x="3657600" y="2425148"/>
            <a:ext cx="695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61C8C-E6EA-ABC7-8EF7-5C05ECB27448}"/>
              </a:ext>
            </a:extLst>
          </p:cNvPr>
          <p:cNvCxnSpPr/>
          <p:nvPr/>
        </p:nvCxnSpPr>
        <p:spPr>
          <a:xfrm>
            <a:off x="7192411" y="4850296"/>
            <a:ext cx="695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7248E1-DA97-F0FF-B65B-F1D1F9E0266A}"/>
              </a:ext>
            </a:extLst>
          </p:cNvPr>
          <p:cNvCxnSpPr>
            <a:cxnSpLocks/>
          </p:cNvCxnSpPr>
          <p:nvPr/>
        </p:nvCxnSpPr>
        <p:spPr>
          <a:xfrm flipH="1">
            <a:off x="6897757" y="2928730"/>
            <a:ext cx="1769165" cy="784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33C0F-7FDD-B8B1-862C-3DB53DE72008}"/>
              </a:ext>
            </a:extLst>
          </p:cNvPr>
          <p:cNvCxnSpPr/>
          <p:nvPr/>
        </p:nvCxnSpPr>
        <p:spPr>
          <a:xfrm>
            <a:off x="7540281" y="2517913"/>
            <a:ext cx="695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5E3B-3986-405C-6D70-1256BDF0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751"/>
            <a:ext cx="10515600" cy="1325563"/>
          </a:xfrm>
        </p:spPr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D9EB-72AA-1FA6-8FF5-7FF12BFB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First use Git Status to check which files have been </a:t>
            </a:r>
            <a:r>
              <a:rPr lang="en-US" b="1" u="sng" dirty="0"/>
              <a:t>M</a:t>
            </a:r>
            <a:r>
              <a:rPr lang="en-US" dirty="0"/>
              <a:t>odified (changed)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Diff to examine changes/differences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Green</a:t>
            </a:r>
            <a:r>
              <a:rPr lang="en-US" dirty="0"/>
              <a:t> = new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Red</a:t>
            </a:r>
            <a:r>
              <a:rPr lang="en-US" dirty="0"/>
              <a:t> = deleted/removed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6602F-15DB-6CA7-0969-ECA026AA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05" y="2472819"/>
            <a:ext cx="2856672" cy="1348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202C3-F508-493C-C6A6-43B5CD547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744" y="4371873"/>
            <a:ext cx="2570816" cy="219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12145-5513-F849-4A7D-8F8B838B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387" y="4576898"/>
            <a:ext cx="2913822" cy="17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9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1493-7D3A-5EED-CB0E-E651B479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C0A6-870C-5ED7-A5CB-BAE149E1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Commit files for Pushing (uploading).</a:t>
            </a:r>
          </a:p>
          <a:p>
            <a:pPr lvl="1"/>
            <a:r>
              <a:rPr lang="en-US" dirty="0"/>
              <a:t>Commit stores any changes as a current local snapshot</a:t>
            </a:r>
          </a:p>
          <a:p>
            <a:pPr lvl="1"/>
            <a:r>
              <a:rPr lang="en-US" dirty="0"/>
              <a:t>Committing does not mean uploaded.  Means excepting all the changes and now ready for upload (push)</a:t>
            </a:r>
          </a:p>
          <a:p>
            <a:pPr lvl="1"/>
            <a:r>
              <a:rPr lang="en-US" dirty="0"/>
              <a:t>Provide commit message to summarize changes.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75321-EDC6-3875-D1AB-ECCCA8BA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5" y="4001294"/>
            <a:ext cx="4238625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30430-3920-C494-C4D4-F142024C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64" y="4001294"/>
            <a:ext cx="5530191" cy="225264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13C566-24C1-EF77-D172-27050195ACA3}"/>
              </a:ext>
            </a:extLst>
          </p:cNvPr>
          <p:cNvCxnSpPr/>
          <p:nvPr/>
        </p:nvCxnSpPr>
        <p:spPr>
          <a:xfrm>
            <a:off x="4943061" y="5095461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CE5E-E511-8D3F-E517-DD92C1BF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CD43-C7A1-E904-0449-D3E65257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after all changes have been committed locally, push to the remote repository</a:t>
            </a:r>
          </a:p>
          <a:p>
            <a:r>
              <a:rPr lang="en-US" dirty="0"/>
              <a:t>Reviewing the remote repository will reflect commit message and time/date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6ECB3-E320-3FF3-6948-00B078BF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0" y="3922177"/>
            <a:ext cx="4568066" cy="2654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278EC-B9E7-3626-F25A-D4EC66B1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2" y="4133821"/>
            <a:ext cx="5986697" cy="23590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97849-A2EE-90B0-32B3-CC6A6432182F}"/>
              </a:ext>
            </a:extLst>
          </p:cNvPr>
          <p:cNvCxnSpPr>
            <a:endCxn id="6" idx="1"/>
          </p:cNvCxnSpPr>
          <p:nvPr/>
        </p:nvCxnSpPr>
        <p:spPr>
          <a:xfrm>
            <a:off x="5075583" y="5313348"/>
            <a:ext cx="82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485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Metropolitan</vt:lpstr>
      <vt:lpstr>Git and R</vt:lpstr>
      <vt:lpstr>What is Git?</vt:lpstr>
      <vt:lpstr>Essential git commands</vt:lpstr>
      <vt:lpstr>Install Git</vt:lpstr>
      <vt:lpstr>Cloning in R Studio</vt:lpstr>
      <vt:lpstr>Cloning in R Studio </vt:lpstr>
      <vt:lpstr>Git Commit</vt:lpstr>
      <vt:lpstr>Git Commit</vt:lpstr>
      <vt:lpstr>Git Push</vt:lpstr>
      <vt:lpstr>Git Pull</vt:lpstr>
      <vt:lpstr>Advanced topics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R</dc:title>
  <dc:creator>Paul Yacobellis</dc:creator>
  <cp:lastModifiedBy>Paul Yacobellis</cp:lastModifiedBy>
  <cp:revision>5</cp:revision>
  <dcterms:created xsi:type="dcterms:W3CDTF">2022-04-25T01:00:53Z</dcterms:created>
  <dcterms:modified xsi:type="dcterms:W3CDTF">2022-05-01T04:53:11Z</dcterms:modified>
</cp:coreProperties>
</file>