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59" autoAdjust="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23E7-2888-42AA-97A0-C4E1E0E5A57D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6F6-9C5D-4A60-A8BB-1A7A03B4A9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23E7-2888-42AA-97A0-C4E1E0E5A57D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6F6-9C5D-4A60-A8BB-1A7A03B4A9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23E7-2888-42AA-97A0-C4E1E0E5A57D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6F6-9C5D-4A60-A8BB-1A7A03B4A9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23E7-2888-42AA-97A0-C4E1E0E5A57D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6F6-9C5D-4A60-A8BB-1A7A03B4A9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23E7-2888-42AA-97A0-C4E1E0E5A57D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6F6-9C5D-4A60-A8BB-1A7A03B4A9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23E7-2888-42AA-97A0-C4E1E0E5A57D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6F6-9C5D-4A60-A8BB-1A7A03B4A9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23E7-2888-42AA-97A0-C4E1E0E5A57D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6F6-9C5D-4A60-A8BB-1A7A03B4A9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23E7-2888-42AA-97A0-C4E1E0E5A57D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6F6-9C5D-4A60-A8BB-1A7A03B4A9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23E7-2888-42AA-97A0-C4E1E0E5A57D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6F6-9C5D-4A60-A8BB-1A7A03B4A9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23E7-2888-42AA-97A0-C4E1E0E5A57D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6F6-9C5D-4A60-A8BB-1A7A03B4A9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23E7-2888-42AA-97A0-C4E1E0E5A57D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6F6-9C5D-4A60-A8BB-1A7A03B4A9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923E7-2888-42AA-97A0-C4E1E0E5A57D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C6F6-9C5D-4A60-A8BB-1A7A03B4A9D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iki/&#1054;&#1073;&#1093;&#1110;&#1076;_&#1076;&#1077;&#1088;&#1077;&#1074;&#1072;" TargetMode="External"/><Relationship Id="rId5" Type="http://schemas.openxmlformats.org/officeDocument/2006/relationships/hyperlink" Target="https://uk.wikipedia.org/wiki/&#1044;&#1074;&#1110;&#1081;&#1082;&#1086;&#1074;&#1077;_&#1076;&#1077;&#1088;&#1077;&#1074;&#1086;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23"/>
          <p:cNvSpPr txBox="1">
            <a:spLocks/>
          </p:cNvSpPr>
          <p:nvPr/>
        </p:nvSpPr>
        <p:spPr>
          <a:xfrm>
            <a:off x="654358" y="928670"/>
            <a:ext cx="8489642" cy="990149"/>
          </a:xfrm>
          <a:prstGeom prst="rect">
            <a:avLst/>
          </a:prstGeom>
        </p:spPr>
        <p:txBody>
          <a:bodyPr vert="horz" lIns="38100" tIns="38100" rIns="38100" bIns="3810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800" b="1" dirty="0" err="1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Група</a:t>
            </a:r>
            <a:r>
              <a:rPr lang="ru-RU" sz="4800" b="1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№3 </a:t>
            </a:r>
            <a:r>
              <a:rPr kumimoji="0" lang="en-US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Команда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- VID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Dimon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2152663"/>
            <a:ext cx="3114675" cy="3133725"/>
          </a:xfrm>
          <a:prstGeom prst="rect">
            <a:avLst/>
          </a:prstGeom>
          <a:noFill/>
        </p:spPr>
      </p:pic>
      <p:sp>
        <p:nvSpPr>
          <p:cNvPr id="12" name="Shape 26"/>
          <p:cNvSpPr txBox="1"/>
          <p:nvPr/>
        </p:nvSpPr>
        <p:spPr>
          <a:xfrm>
            <a:off x="3357554" y="3000372"/>
            <a:ext cx="5429288" cy="7858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VID - </a:t>
            </a:r>
            <a:r>
              <a:rPr lang="en-US" sz="2400" i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Virtual </a:t>
            </a:r>
            <a:r>
              <a:rPr lang="en-US" sz="2400" i="1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Information Development</a:t>
            </a:r>
            <a:endParaRPr lang="en-US" sz="2400" i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i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Розбка</a:t>
            </a:r>
            <a:r>
              <a:rPr lang="en-US" sz="2400" b="1" i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Віртуальної</a:t>
            </a:r>
            <a:r>
              <a:rPr lang="en-US" sz="2400" b="1" i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Інформаціі</a:t>
            </a:r>
            <a:r>
              <a:rPr lang="en-US" sz="2666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3" name="Shape 24"/>
          <p:cNvSpPr txBox="1">
            <a:spLocks/>
          </p:cNvSpPr>
          <p:nvPr/>
        </p:nvSpPr>
        <p:spPr>
          <a:xfrm>
            <a:off x="71406" y="5572140"/>
            <a:ext cx="9001188" cy="857256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Хто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kumimoji="0" lang="ru-RU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володіє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kumimoji="0" lang="ru-RU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інформацією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- </a:t>
            </a:r>
            <a:r>
              <a:rPr kumimoji="0" lang="ru-RU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володіє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kumimoji="0" lang="ru-RU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світом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Who owns the information - owns the world.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2" descr="C:\Users\Dimon\Desktop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5306" y="5923626"/>
            <a:ext cx="928694" cy="934374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0" y="0"/>
            <a:ext cx="2565400" cy="801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8" y="50891"/>
            <a:ext cx="2356667" cy="7092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Users\Dimon\Desktop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5306" y="5923626"/>
            <a:ext cx="928694" cy="934374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2565400" cy="801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8" y="50891"/>
            <a:ext cx="2356667" cy="709289"/>
          </a:xfrm>
          <a:prstGeom prst="rect">
            <a:avLst/>
          </a:prstGeom>
        </p:spPr>
      </p:pic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57334"/>
          </a:xfrm>
        </p:spPr>
        <p:txBody>
          <a:bodyPr>
            <a:normAutofit fontScale="90000"/>
          </a:bodyPr>
          <a:lstStyle/>
          <a:p>
            <a:r>
              <a:rPr lang="ru-RU" sz="4000" b="1" dirty="0" err="1" smtClean="0">
                <a:solidFill>
                  <a:schemeClr val="bg1"/>
                </a:solidFill>
              </a:rPr>
              <a:t>Обхід</a:t>
            </a:r>
            <a:r>
              <a:rPr lang="ru-RU" sz="4000" b="1" dirty="0" smtClean="0">
                <a:solidFill>
                  <a:schemeClr val="bg1"/>
                </a:solidFill>
              </a:rPr>
              <a:t> дерева </a:t>
            </a:r>
            <a:br>
              <a:rPr lang="ru-RU" sz="4000" b="1" dirty="0" smtClean="0">
                <a:solidFill>
                  <a:schemeClr val="bg1"/>
                </a:solidFill>
              </a:rPr>
            </a:br>
            <a:r>
              <a:rPr lang="ru-RU" sz="4000" b="1" dirty="0" smtClean="0">
                <a:solidFill>
                  <a:schemeClr val="bg1"/>
                </a:solidFill>
              </a:rPr>
              <a:t>(</a:t>
            </a:r>
            <a:r>
              <a:rPr lang="ru-RU" sz="4000" b="1" dirty="0" err="1" smtClean="0">
                <a:solidFill>
                  <a:schemeClr val="bg1"/>
                </a:solidFill>
              </a:rPr>
              <a:t>прямий</a:t>
            </a:r>
            <a:r>
              <a:rPr lang="ru-RU" sz="4000" b="1" dirty="0" smtClean="0">
                <a:solidFill>
                  <a:schemeClr val="bg1"/>
                </a:solidFill>
              </a:rPr>
              <a:t>, </a:t>
            </a:r>
            <a:r>
              <a:rPr lang="ru-RU" sz="4000" b="1" dirty="0" err="1" smtClean="0">
                <a:solidFill>
                  <a:schemeClr val="bg1"/>
                </a:solidFill>
              </a:rPr>
              <a:t>симетричний</a:t>
            </a:r>
            <a:r>
              <a:rPr lang="ru-RU" sz="4000" b="1" dirty="0" smtClean="0">
                <a:solidFill>
                  <a:schemeClr val="bg1"/>
                </a:solidFill>
              </a:rPr>
              <a:t>, </a:t>
            </a:r>
            <a:r>
              <a:rPr lang="ru-RU" sz="4000" b="1" dirty="0" err="1" smtClean="0">
                <a:solidFill>
                  <a:schemeClr val="bg1"/>
                </a:solidFill>
              </a:rPr>
              <a:t>зворотній</a:t>
            </a:r>
            <a:r>
              <a:rPr lang="ru-RU" sz="4000" b="1" dirty="0" smtClean="0">
                <a:solidFill>
                  <a:schemeClr val="bg1"/>
                </a:solidFill>
              </a:rPr>
              <a:t>)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0" y="1785926"/>
            <a:ext cx="9144000" cy="4357694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Вареник Ілля</a:t>
            </a:r>
          </a:p>
          <a:p>
            <a:r>
              <a:rPr lang="uk-UA" dirty="0" err="1" smtClean="0">
                <a:solidFill>
                  <a:schemeClr val="bg1"/>
                </a:solidFill>
              </a:rPr>
              <a:t>Василистов</a:t>
            </a:r>
            <a:r>
              <a:rPr lang="uk-UA" dirty="0" smtClean="0">
                <a:solidFill>
                  <a:schemeClr val="bg1"/>
                </a:solidFill>
              </a:rPr>
              <a:t> Олександр</a:t>
            </a:r>
          </a:p>
          <a:p>
            <a:r>
              <a:rPr lang="uk-UA" dirty="0" err="1" smtClean="0">
                <a:solidFill>
                  <a:schemeClr val="bg1"/>
                </a:solidFill>
              </a:rPr>
              <a:t>Грибовський</a:t>
            </a:r>
            <a:r>
              <a:rPr lang="uk-UA" dirty="0" smtClean="0">
                <a:solidFill>
                  <a:schemeClr val="bg1"/>
                </a:solidFill>
              </a:rPr>
              <a:t> Олег</a:t>
            </a:r>
          </a:p>
          <a:p>
            <a:r>
              <a:rPr lang="uk-UA" dirty="0" err="1" smtClean="0">
                <a:solidFill>
                  <a:schemeClr val="bg1"/>
                </a:solidFill>
              </a:rPr>
              <a:t>Гудзуляк</a:t>
            </a:r>
            <a:r>
              <a:rPr lang="uk-UA" dirty="0" smtClean="0">
                <a:solidFill>
                  <a:schemeClr val="bg1"/>
                </a:solidFill>
              </a:rPr>
              <a:t> Богдан</a:t>
            </a:r>
          </a:p>
          <a:p>
            <a:r>
              <a:rPr lang="uk-UA" dirty="0" err="1" smtClean="0">
                <a:solidFill>
                  <a:schemeClr val="bg1"/>
                </a:solidFill>
              </a:rPr>
              <a:t>Кошмарик</a:t>
            </a:r>
            <a:r>
              <a:rPr lang="uk-UA" dirty="0" smtClean="0">
                <a:solidFill>
                  <a:schemeClr val="bg1"/>
                </a:solidFill>
              </a:rPr>
              <a:t> Євген</a:t>
            </a:r>
          </a:p>
          <a:p>
            <a:r>
              <a:rPr lang="uk-UA" dirty="0" smtClean="0">
                <a:solidFill>
                  <a:schemeClr val="bg1"/>
                </a:solidFill>
              </a:rPr>
              <a:t>Підгірний Іван</a:t>
            </a:r>
          </a:p>
          <a:p>
            <a:r>
              <a:rPr lang="uk-UA" dirty="0" err="1" smtClean="0">
                <a:solidFill>
                  <a:schemeClr val="bg1"/>
                </a:solidFill>
              </a:rPr>
              <a:t>Пясецький</a:t>
            </a:r>
            <a:r>
              <a:rPr lang="uk-UA" dirty="0" smtClean="0">
                <a:solidFill>
                  <a:schemeClr val="bg1"/>
                </a:solidFill>
              </a:rPr>
              <a:t> Дмитро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Users\Dimon\Desktop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5306" y="5923626"/>
            <a:ext cx="928694" cy="934374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2565400" cy="801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8" y="50891"/>
            <a:ext cx="2356667" cy="709289"/>
          </a:xfrm>
          <a:prstGeom prst="rect">
            <a:avLst/>
          </a:prstGeom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71736" y="142852"/>
            <a:ext cx="6572264" cy="703282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Що таке </a:t>
            </a:r>
            <a:r>
              <a:rPr lang="uk-UA" b="1" dirty="0" err="1" smtClean="0">
                <a:solidFill>
                  <a:schemeClr val="bg1"/>
                </a:solidFill>
              </a:rPr>
              <a:t>“бінарне</a:t>
            </a:r>
            <a:r>
              <a:rPr lang="uk-UA" b="1" dirty="0" smtClean="0">
                <a:solidFill>
                  <a:schemeClr val="bg1"/>
                </a:solidFill>
              </a:rPr>
              <a:t> </a:t>
            </a:r>
            <a:r>
              <a:rPr lang="uk-UA" b="1" dirty="0" err="1" smtClean="0">
                <a:solidFill>
                  <a:schemeClr val="bg1"/>
                </a:solidFill>
              </a:rPr>
              <a:t>дерево”</a:t>
            </a:r>
            <a:r>
              <a:rPr lang="uk-UA" b="1" dirty="0" smtClean="0">
                <a:solidFill>
                  <a:schemeClr val="bg1"/>
                </a:solidFill>
              </a:rPr>
              <a:t>?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0" y="857233"/>
            <a:ext cx="9144000" cy="171451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b="1" dirty="0" err="1" smtClean="0">
                <a:solidFill>
                  <a:schemeClr val="bg1"/>
                </a:solidFill>
              </a:rPr>
              <a:t>Бінарне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дерево</a:t>
            </a:r>
            <a:r>
              <a:rPr lang="ru-RU" dirty="0" smtClean="0">
                <a:solidFill>
                  <a:schemeClr val="bg1"/>
                </a:solidFill>
              </a:rPr>
              <a:t> — </a:t>
            </a:r>
            <a:r>
              <a:rPr lang="ru-RU" dirty="0" smtClean="0">
                <a:solidFill>
                  <a:schemeClr val="bg1"/>
                </a:solidFill>
              </a:rPr>
              <a:t>структура </a:t>
            </a:r>
            <a:r>
              <a:rPr lang="ru-RU" dirty="0" err="1" smtClean="0">
                <a:solidFill>
                  <a:schemeClr val="bg1"/>
                </a:solidFill>
              </a:rPr>
              <a:t>даних</a:t>
            </a:r>
            <a:r>
              <a:rPr lang="ru-RU" dirty="0" smtClean="0">
                <a:solidFill>
                  <a:schemeClr val="bg1"/>
                </a:solidFill>
              </a:rPr>
              <a:t> </a:t>
            </a:r>
            <a:r>
              <a:rPr lang="ru-RU" dirty="0" smtClean="0">
                <a:solidFill>
                  <a:schemeClr val="bg1"/>
                </a:solidFill>
              </a:rPr>
              <a:t>у </a:t>
            </a:r>
            <a:r>
              <a:rPr lang="ru-RU" dirty="0" err="1" smtClean="0">
                <a:solidFill>
                  <a:schemeClr val="bg1"/>
                </a:solidFill>
              </a:rPr>
              <a:t>вигляді</a:t>
            </a:r>
            <a:r>
              <a:rPr lang="ru-RU" dirty="0" smtClean="0">
                <a:solidFill>
                  <a:schemeClr val="bg1"/>
                </a:solidFill>
              </a:rPr>
              <a:t> </a:t>
            </a:r>
            <a:r>
              <a:rPr lang="ru-RU" dirty="0" smtClean="0">
                <a:solidFill>
                  <a:schemeClr val="bg1"/>
                </a:solidFill>
              </a:rPr>
              <a:t>дерева,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 err="1" smtClean="0">
                <a:solidFill>
                  <a:schemeClr val="bg1"/>
                </a:solidFill>
              </a:rPr>
              <a:t>якому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кожна</a:t>
            </a:r>
            <a:r>
              <a:rPr lang="ru-RU" dirty="0" smtClean="0">
                <a:solidFill>
                  <a:schemeClr val="bg1"/>
                </a:solidFill>
              </a:rPr>
              <a:t> вершина </a:t>
            </a:r>
            <a:r>
              <a:rPr lang="ru-RU" dirty="0" err="1" smtClean="0">
                <a:solidFill>
                  <a:schemeClr val="bg1"/>
                </a:solidFill>
              </a:rPr>
              <a:t>має</a:t>
            </a:r>
            <a:r>
              <a:rPr lang="ru-RU" dirty="0" smtClean="0">
                <a:solidFill>
                  <a:schemeClr val="bg1"/>
                </a:solidFill>
              </a:rPr>
              <a:t> не </a:t>
            </a:r>
            <a:r>
              <a:rPr lang="ru-RU" dirty="0" err="1" smtClean="0">
                <a:solidFill>
                  <a:schemeClr val="bg1"/>
                </a:solidFill>
              </a:rPr>
              <a:t>більше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двох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дітей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 err="1" smtClean="0">
                <a:solidFill>
                  <a:schemeClr val="bg1"/>
                </a:solidFill>
              </a:rPr>
              <a:t>Зазвичай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такі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діти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називаються</a:t>
            </a:r>
            <a:r>
              <a:rPr lang="ru-RU" dirty="0" smtClean="0">
                <a:solidFill>
                  <a:schemeClr val="bg1"/>
                </a:solidFill>
              </a:rPr>
              <a:t> правим та </a:t>
            </a:r>
            <a:r>
              <a:rPr lang="ru-RU" dirty="0" err="1" smtClean="0">
                <a:solidFill>
                  <a:schemeClr val="bg1"/>
                </a:solidFill>
              </a:rPr>
              <a:t>лівим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6" name="Picture 4" descr="C:\Users\Dimon\Desktop\1-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3000372"/>
            <a:ext cx="6124575" cy="3362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2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Users\Dimon\Desktop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5306" y="5923626"/>
            <a:ext cx="928694" cy="934374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2565400" cy="801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8" y="50891"/>
            <a:ext cx="2356667" cy="709289"/>
          </a:xfrm>
          <a:prstGeom prst="rect">
            <a:avLst/>
          </a:prstGeom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643174" y="71438"/>
            <a:ext cx="6357982" cy="714356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Обхід бінарного дерева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0" y="857233"/>
            <a:ext cx="9144000" cy="15716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err="1" smtClean="0">
                <a:solidFill>
                  <a:schemeClr val="bg1"/>
                </a:solidFill>
              </a:rPr>
              <a:t>Обхід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 smtClean="0">
                <a:solidFill>
                  <a:schemeClr val="bg1"/>
                </a:solidFill>
              </a:rPr>
              <a:t>бінарного</a:t>
            </a:r>
            <a:r>
              <a:rPr lang="ru-RU" b="1" dirty="0" smtClean="0">
                <a:solidFill>
                  <a:schemeClr val="bg1"/>
                </a:solidFill>
              </a:rPr>
              <a:t> дерева</a:t>
            </a:r>
            <a:r>
              <a:rPr lang="ru-RU" dirty="0" smtClean="0">
                <a:solidFill>
                  <a:schemeClr val="bg1"/>
                </a:solidFill>
              </a:rPr>
              <a:t> </a:t>
            </a:r>
            <a:r>
              <a:rPr lang="ru-RU" dirty="0" err="1" smtClean="0">
                <a:solidFill>
                  <a:schemeClr val="bg1"/>
                </a:solidFill>
              </a:rPr>
              <a:t>передбачає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відвідування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усіх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вершин </a:t>
            </a:r>
            <a:r>
              <a:rPr lang="ru-RU" dirty="0" err="1" smtClean="0">
                <a:solidFill>
                  <a:schemeClr val="bg1"/>
                </a:solidFill>
              </a:rPr>
              <a:t>бінарного</a:t>
            </a:r>
            <a:r>
              <a:rPr lang="ru-RU" dirty="0" smtClean="0">
                <a:solidFill>
                  <a:schemeClr val="bg1"/>
                </a:solidFill>
              </a:rPr>
              <a:t> дерева, </a:t>
            </a: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 err="1" smtClean="0">
                <a:solidFill>
                  <a:schemeClr val="bg1"/>
                </a:solidFill>
              </a:rPr>
              <a:t>цьому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кожна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з</a:t>
            </a:r>
            <a:r>
              <a:rPr lang="ru-RU" dirty="0" smtClean="0">
                <a:solidFill>
                  <a:schemeClr val="bg1"/>
                </a:solidFill>
              </a:rPr>
              <a:t> вершин </a:t>
            </a:r>
            <a:r>
              <a:rPr lang="ru-RU" dirty="0" err="1" smtClean="0">
                <a:solidFill>
                  <a:schemeClr val="bg1"/>
                </a:solidFill>
              </a:rPr>
              <a:t>відвідується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тільки</a:t>
            </a:r>
            <a:r>
              <a:rPr lang="ru-RU" dirty="0" smtClean="0">
                <a:solidFill>
                  <a:schemeClr val="bg1"/>
                </a:solidFill>
              </a:rPr>
              <a:t> один раз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 err="1" smtClean="0">
                <a:solidFill>
                  <a:schemeClr val="bg1"/>
                </a:solidFill>
              </a:rPr>
              <a:t>Існують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три </a:t>
            </a:r>
            <a:r>
              <a:rPr lang="ru-RU" dirty="0" err="1" smtClean="0">
                <a:solidFill>
                  <a:schemeClr val="bg1"/>
                </a:solidFill>
              </a:rPr>
              <a:t>види</a:t>
            </a:r>
            <a:r>
              <a:rPr lang="ru-RU" dirty="0" smtClean="0">
                <a:solidFill>
                  <a:schemeClr val="bg1"/>
                </a:solidFill>
              </a:rPr>
              <a:t> таких </a:t>
            </a:r>
            <a:r>
              <a:rPr lang="ru-RU" dirty="0" err="1" smtClean="0">
                <a:solidFill>
                  <a:schemeClr val="bg1"/>
                </a:solidFill>
              </a:rPr>
              <a:t>обходів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err="1" smtClean="0">
                <a:solidFill>
                  <a:schemeClr val="bg1"/>
                </a:solidFill>
              </a:rPr>
              <a:t>кожний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з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яких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визначається</a:t>
            </a:r>
            <a:r>
              <a:rPr lang="ru-RU" dirty="0" smtClean="0">
                <a:solidFill>
                  <a:schemeClr val="bg1"/>
                </a:solidFill>
              </a:rPr>
              <a:t> </a:t>
            </a:r>
            <a:r>
              <a:rPr lang="ru-RU" dirty="0" smtClean="0">
                <a:solidFill>
                  <a:schemeClr val="bg1"/>
                </a:solidFill>
              </a:rPr>
              <a:t>рекурсивно.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Dimon\Desktop\7f3d0251cd5f42e8a0a1f3aec41da19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44824" y="6215082"/>
            <a:ext cx="18288000" cy="15240000"/>
          </a:xfrm>
          <a:prstGeom prst="rect">
            <a:avLst/>
          </a:prstGeom>
          <a:noFill/>
        </p:spPr>
      </p:pic>
      <p:pic>
        <p:nvPicPr>
          <p:cNvPr id="2051" name="Picture 3" descr="C:\Users\Dimon\Desktop\7f3d0251cd5f42e8a0a1f3aec41da19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2333592"/>
            <a:ext cx="5429288" cy="45244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Users\Dimon\Desktop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5306" y="5923626"/>
            <a:ext cx="928694" cy="934374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2565400" cy="801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8" y="50891"/>
            <a:ext cx="2356667" cy="709289"/>
          </a:xfrm>
          <a:prstGeom prst="rect">
            <a:avLst/>
          </a:prstGeom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71736" y="142852"/>
            <a:ext cx="3714776" cy="654032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Прямий обхід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0" y="857233"/>
            <a:ext cx="9144000" cy="250032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err="1" smtClean="0">
                <a:solidFill>
                  <a:schemeClr val="bg1"/>
                </a:solidFill>
              </a:rPr>
              <a:t>Прямий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порядок</a:t>
            </a:r>
            <a:r>
              <a:rPr lang="ru-RU" dirty="0" smtClean="0">
                <a:solidFill>
                  <a:schemeClr val="bg1"/>
                </a:solidFill>
              </a:rPr>
              <a:t> 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i="1" dirty="0" smtClean="0">
                <a:solidFill>
                  <a:schemeClr val="bg1"/>
                </a:solidFill>
              </a:rPr>
              <a:t>preorder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err="1" smtClean="0">
                <a:solidFill>
                  <a:schemeClr val="bg1"/>
                </a:solidFill>
              </a:rPr>
              <a:t>наступної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послідовності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</a:rPr>
              <a:t>1. </a:t>
            </a:r>
            <a:r>
              <a:rPr lang="ru-RU" dirty="0" err="1" smtClean="0">
                <a:solidFill>
                  <a:schemeClr val="bg1"/>
                </a:solidFill>
              </a:rPr>
              <a:t>відвідати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корінь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</a:rPr>
              <a:t>2. </a:t>
            </a:r>
            <a:r>
              <a:rPr lang="ru-RU" dirty="0" err="1" smtClean="0">
                <a:solidFill>
                  <a:schemeClr val="bg1"/>
                </a:solidFill>
              </a:rPr>
              <a:t>відвідати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ліве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піддерево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</a:rPr>
              <a:t>3. </a:t>
            </a:r>
            <a:r>
              <a:rPr lang="ru-RU" dirty="0" err="1" smtClean="0">
                <a:solidFill>
                  <a:schemeClr val="bg1"/>
                </a:solidFill>
              </a:rPr>
              <a:t>відвідати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праве </a:t>
            </a:r>
            <a:r>
              <a:rPr lang="ru-RU" dirty="0" err="1" smtClean="0">
                <a:solidFill>
                  <a:schemeClr val="bg1"/>
                </a:solidFill>
              </a:rPr>
              <a:t>піддерево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dirty="0" err="1" smtClean="0">
                <a:solidFill>
                  <a:schemeClr val="bg1"/>
                </a:solidFill>
              </a:rPr>
              <a:t>Тобто</a:t>
            </a:r>
            <a:r>
              <a:rPr lang="ru-RU" dirty="0" smtClean="0">
                <a:solidFill>
                  <a:schemeClr val="bg1"/>
                </a:solidFill>
              </a:rPr>
              <a:t>, в такому порядку обходу </a:t>
            </a:r>
            <a:r>
              <a:rPr lang="ru-RU" dirty="0" err="1" smtClean="0">
                <a:solidFill>
                  <a:schemeClr val="bg1"/>
                </a:solidFill>
              </a:rPr>
              <a:t>кожна</a:t>
            </a:r>
            <a:r>
              <a:rPr lang="ru-RU" dirty="0" smtClean="0">
                <a:solidFill>
                  <a:schemeClr val="bg1"/>
                </a:solidFill>
              </a:rPr>
              <a:t> вершина </a:t>
            </a:r>
            <a:r>
              <a:rPr lang="ru-RU" dirty="0" err="1" smtClean="0">
                <a:solidFill>
                  <a:schemeClr val="bg1"/>
                </a:solidFill>
              </a:rPr>
              <a:t>відвідується</a:t>
            </a:r>
            <a:r>
              <a:rPr lang="ru-RU" dirty="0" smtClean="0">
                <a:solidFill>
                  <a:schemeClr val="bg1"/>
                </a:solidFill>
              </a:rPr>
              <a:t> до того, як </a:t>
            </a:r>
            <a:r>
              <a:rPr lang="ru-RU" dirty="0" err="1" smtClean="0">
                <a:solidFill>
                  <a:schemeClr val="bg1"/>
                </a:solidFill>
              </a:rPr>
              <a:t>будуть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відвідані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її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діти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Picture 3" descr="C:\Users\Dimon\Desktop\7f3d0251cd5f42e8a0a1f3aec41da19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06" y="3226567"/>
            <a:ext cx="4357718" cy="363143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429124" y="3500438"/>
            <a:ext cx="4572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</a:rPr>
              <a:t>Прямий порядок: </a:t>
            </a:r>
          </a:p>
          <a:p>
            <a:r>
              <a:rPr lang="uk-UA" sz="3200" b="1" dirty="0" smtClean="0">
                <a:solidFill>
                  <a:schemeClr val="bg1"/>
                </a:solidFill>
              </a:rPr>
              <a:t>8, 3, 1, 6, 4, 7, 10, 14, 13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Users\Dimon\Desktop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5306" y="5923626"/>
            <a:ext cx="928694" cy="934374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2565400" cy="801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8" y="50891"/>
            <a:ext cx="2356667" cy="709289"/>
          </a:xfrm>
          <a:prstGeom prst="rect">
            <a:avLst/>
          </a:prstGeom>
        </p:spPr>
      </p:pic>
      <p:pic>
        <p:nvPicPr>
          <p:cNvPr id="8" name="Shape 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C:\Users\Dimon\Desktop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5306" y="5923626"/>
            <a:ext cx="928694" cy="934374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0" y="0"/>
            <a:ext cx="2565400" cy="801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8" y="50891"/>
            <a:ext cx="2356667" cy="709289"/>
          </a:xfrm>
          <a:prstGeom prst="rect">
            <a:avLst/>
          </a:prstGeom>
        </p:spPr>
      </p:pic>
      <p:sp>
        <p:nvSpPr>
          <p:cNvPr id="12" name="Заголовок 7"/>
          <p:cNvSpPr>
            <a:spLocks noGrp="1"/>
          </p:cNvSpPr>
          <p:nvPr>
            <p:ph type="title"/>
          </p:nvPr>
        </p:nvSpPr>
        <p:spPr>
          <a:xfrm>
            <a:off x="2571736" y="142852"/>
            <a:ext cx="6357982" cy="654032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Симетричний порядок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3" name="Содержимое 8"/>
          <p:cNvSpPr>
            <a:spLocks noGrp="1"/>
          </p:cNvSpPr>
          <p:nvPr>
            <p:ph idx="1"/>
          </p:nvPr>
        </p:nvSpPr>
        <p:spPr>
          <a:xfrm>
            <a:off x="0" y="857233"/>
            <a:ext cx="9144000" cy="271464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 err="1" smtClean="0">
                <a:solidFill>
                  <a:schemeClr val="bg1"/>
                </a:solidFill>
              </a:rPr>
              <a:t>Симетричний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порядок</a:t>
            </a:r>
            <a:r>
              <a:rPr lang="ru-RU" dirty="0" smtClean="0">
                <a:solidFill>
                  <a:schemeClr val="bg1"/>
                </a:solidFill>
              </a:rPr>
              <a:t> 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inorder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err="1" smtClean="0">
                <a:solidFill>
                  <a:schemeClr val="bg1"/>
                </a:solidFill>
              </a:rPr>
              <a:t>наступної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послідовності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pPr marL="514350" indent="-514350">
              <a:buAutoNum type="arabicPeriod"/>
            </a:pPr>
            <a:r>
              <a:rPr lang="ru-RU" dirty="0" err="1" smtClean="0">
                <a:solidFill>
                  <a:schemeClr val="bg1"/>
                </a:solidFill>
              </a:rPr>
              <a:t>відвідати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ліве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піддерево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ru-RU" dirty="0" err="1" smtClean="0">
                <a:solidFill>
                  <a:schemeClr val="bg1"/>
                </a:solidFill>
              </a:rPr>
              <a:t>відвідати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корінь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ru-RU" dirty="0" err="1" smtClean="0">
                <a:solidFill>
                  <a:schemeClr val="bg1"/>
                </a:solidFill>
              </a:rPr>
              <a:t>відвідати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праве </a:t>
            </a:r>
            <a:r>
              <a:rPr lang="ru-RU" dirty="0" err="1" smtClean="0">
                <a:solidFill>
                  <a:schemeClr val="bg1"/>
                </a:solidFill>
              </a:rPr>
              <a:t>піддерево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bg1"/>
                </a:solidFill>
              </a:rPr>
              <a:t>В такому порядку </a:t>
            </a:r>
            <a:r>
              <a:rPr lang="ru-RU" dirty="0" err="1" smtClean="0">
                <a:solidFill>
                  <a:schemeClr val="bg1"/>
                </a:solidFill>
              </a:rPr>
              <a:t>кожна</a:t>
            </a:r>
            <a:r>
              <a:rPr lang="ru-RU" dirty="0" smtClean="0">
                <a:solidFill>
                  <a:schemeClr val="bg1"/>
                </a:solidFill>
              </a:rPr>
              <a:t> вершина </a:t>
            </a:r>
            <a:r>
              <a:rPr lang="ru-RU" dirty="0" err="1" smtClean="0">
                <a:solidFill>
                  <a:schemeClr val="bg1"/>
                </a:solidFill>
              </a:rPr>
              <a:t>відвідується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між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відвіданням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лівої</a:t>
            </a:r>
            <a:r>
              <a:rPr lang="ru-RU" dirty="0" smtClean="0">
                <a:solidFill>
                  <a:schemeClr val="bg1"/>
                </a:solidFill>
              </a:rPr>
              <a:t> та </a:t>
            </a:r>
            <a:r>
              <a:rPr lang="ru-RU" dirty="0" err="1" smtClean="0">
                <a:solidFill>
                  <a:schemeClr val="bg1"/>
                </a:solidFill>
              </a:rPr>
              <a:t>правої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дитини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 err="1" smtClean="0">
                <a:solidFill>
                  <a:schemeClr val="bg1"/>
                </a:solidFill>
              </a:rPr>
              <a:t>Такий</a:t>
            </a:r>
            <a:r>
              <a:rPr lang="ru-RU" dirty="0" smtClean="0">
                <a:solidFill>
                  <a:schemeClr val="bg1"/>
                </a:solidFill>
              </a:rPr>
              <a:t> порядок особливо часто </a:t>
            </a:r>
            <a:r>
              <a:rPr lang="ru-RU" dirty="0" err="1" smtClean="0">
                <a:solidFill>
                  <a:schemeClr val="bg1"/>
                </a:solidFill>
              </a:rPr>
              <a:t>застосовується</a:t>
            </a:r>
            <a:r>
              <a:rPr lang="ru-RU" dirty="0" smtClean="0">
                <a:solidFill>
                  <a:schemeClr val="bg1"/>
                </a:solidFill>
              </a:rPr>
              <a:t> в </a:t>
            </a:r>
            <a:r>
              <a:rPr lang="ru-RU" dirty="0" err="1" smtClean="0">
                <a:solidFill>
                  <a:schemeClr val="bg1"/>
                </a:solidFill>
              </a:rPr>
              <a:t>бінарних</a:t>
            </a:r>
            <a:r>
              <a:rPr lang="ru-RU" dirty="0" smtClean="0">
                <a:solidFill>
                  <a:schemeClr val="bg1"/>
                </a:solidFill>
              </a:rPr>
              <a:t> деревах </a:t>
            </a:r>
            <a:r>
              <a:rPr lang="ru-RU" dirty="0" err="1" smtClean="0">
                <a:solidFill>
                  <a:schemeClr val="bg1"/>
                </a:solidFill>
              </a:rPr>
              <a:t>пошуку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тому </a:t>
            </a:r>
            <a:r>
              <a:rPr lang="ru-RU" dirty="0" err="1" smtClean="0">
                <a:solidFill>
                  <a:schemeClr val="bg1"/>
                </a:solidFill>
              </a:rPr>
              <a:t>що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дає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можливість</a:t>
            </a:r>
            <a:r>
              <a:rPr lang="ru-RU" dirty="0" smtClean="0">
                <a:solidFill>
                  <a:schemeClr val="bg1"/>
                </a:solidFill>
              </a:rPr>
              <a:t> обходу вершин у порядку </a:t>
            </a:r>
            <a:r>
              <a:rPr lang="ru-RU" dirty="0" err="1" smtClean="0">
                <a:solidFill>
                  <a:schemeClr val="bg1"/>
                </a:solidFill>
              </a:rPr>
              <a:t>збільшення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їхніх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порядкових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номерів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4" name="Picture 3" descr="C:\Users\Dimon\Desktop\7f3d0251cd5f42e8a0a1f3aec41da19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06" y="3226567"/>
            <a:ext cx="4357718" cy="363143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429124" y="3500438"/>
            <a:ext cx="4572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</a:rPr>
              <a:t>Симетричний порядок: </a:t>
            </a:r>
          </a:p>
          <a:p>
            <a:r>
              <a:rPr lang="uk-UA" sz="3200" b="1" dirty="0" smtClean="0">
                <a:solidFill>
                  <a:schemeClr val="bg1"/>
                </a:solidFill>
              </a:rPr>
              <a:t>1, 3, 4, 6, 7, 8, 10, 13, 14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Users\Dimon\Desktop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5306" y="5923626"/>
            <a:ext cx="928694" cy="934374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2565400" cy="801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8" y="50891"/>
            <a:ext cx="2356667" cy="709289"/>
          </a:xfrm>
          <a:prstGeom prst="rect">
            <a:avLst/>
          </a:prstGeom>
        </p:spPr>
      </p:pic>
      <p:pic>
        <p:nvPicPr>
          <p:cNvPr id="8" name="Shape 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C:\Users\Dimon\Desktop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5306" y="5923626"/>
            <a:ext cx="928694" cy="934374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0" y="0"/>
            <a:ext cx="2565400" cy="801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8" y="50891"/>
            <a:ext cx="2356667" cy="709289"/>
          </a:xfrm>
          <a:prstGeom prst="rect">
            <a:avLst/>
          </a:prstGeom>
        </p:spPr>
      </p:pic>
      <p:pic>
        <p:nvPicPr>
          <p:cNvPr id="12" name="Shape 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C:\Users\Dimon\Desktop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5306" y="5923626"/>
            <a:ext cx="928694" cy="934374"/>
          </a:xfrm>
          <a:prstGeom prst="rect">
            <a:avLst/>
          </a:prstGeom>
          <a:noFill/>
        </p:spPr>
      </p:pic>
      <p:sp>
        <p:nvSpPr>
          <p:cNvPr id="14" name="Прямоугольник 13"/>
          <p:cNvSpPr/>
          <p:nvPr/>
        </p:nvSpPr>
        <p:spPr>
          <a:xfrm>
            <a:off x="0" y="0"/>
            <a:ext cx="2565400" cy="801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8" y="50891"/>
            <a:ext cx="2356667" cy="709289"/>
          </a:xfrm>
          <a:prstGeom prst="rect">
            <a:avLst/>
          </a:prstGeom>
        </p:spPr>
      </p:pic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2571736" y="142852"/>
            <a:ext cx="6357982" cy="654032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Зворотній порядок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Содержимое 8"/>
          <p:cNvSpPr>
            <a:spLocks noGrp="1"/>
          </p:cNvSpPr>
          <p:nvPr>
            <p:ph idx="1"/>
          </p:nvPr>
        </p:nvSpPr>
        <p:spPr>
          <a:xfrm>
            <a:off x="0" y="857233"/>
            <a:ext cx="9144000" cy="250032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err="1" smtClean="0">
                <a:solidFill>
                  <a:schemeClr val="bg1"/>
                </a:solidFill>
              </a:rPr>
              <a:t>Зворотній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порядок</a:t>
            </a:r>
            <a:r>
              <a:rPr lang="ru-RU" dirty="0" smtClean="0">
                <a:solidFill>
                  <a:schemeClr val="bg1"/>
                </a:solidFill>
              </a:rPr>
              <a:t> 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postorder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err="1" smtClean="0">
                <a:solidFill>
                  <a:schemeClr val="bg1"/>
                </a:solidFill>
              </a:rPr>
              <a:t>наступної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послідовності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pPr marL="514350" indent="-514350">
              <a:buAutoNum type="arabicPeriod"/>
            </a:pPr>
            <a:r>
              <a:rPr lang="ru-RU" dirty="0" err="1" smtClean="0">
                <a:solidFill>
                  <a:schemeClr val="bg1"/>
                </a:solidFill>
              </a:rPr>
              <a:t>відвідати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ліве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піддерево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 err="1" smtClean="0">
                <a:solidFill>
                  <a:schemeClr val="bg1"/>
                </a:solidFill>
              </a:rPr>
              <a:t>відвідати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праве </a:t>
            </a:r>
            <a:r>
              <a:rPr lang="ru-RU" dirty="0" err="1" smtClean="0">
                <a:solidFill>
                  <a:schemeClr val="bg1"/>
                </a:solidFill>
              </a:rPr>
              <a:t>піддерево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ru-RU" dirty="0" err="1" smtClean="0">
                <a:solidFill>
                  <a:schemeClr val="bg1"/>
                </a:solidFill>
              </a:rPr>
              <a:t>відвідати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корінь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None/>
            </a:pPr>
            <a:r>
              <a:rPr lang="ru-RU" dirty="0" err="1" smtClean="0">
                <a:solidFill>
                  <a:schemeClr val="bg1"/>
                </a:solidFill>
              </a:rPr>
              <a:t>Тобто</a:t>
            </a:r>
            <a:r>
              <a:rPr lang="ru-RU" dirty="0" smtClean="0">
                <a:solidFill>
                  <a:schemeClr val="bg1"/>
                </a:solidFill>
              </a:rPr>
              <a:t>, в такому порядку </a:t>
            </a:r>
            <a:r>
              <a:rPr lang="ru-RU" dirty="0" err="1" smtClean="0">
                <a:solidFill>
                  <a:schemeClr val="bg1"/>
                </a:solidFill>
              </a:rPr>
              <a:t>кожна</a:t>
            </a:r>
            <a:r>
              <a:rPr lang="ru-RU" dirty="0" smtClean="0">
                <a:solidFill>
                  <a:schemeClr val="bg1"/>
                </a:solidFill>
              </a:rPr>
              <a:t> вершина </a:t>
            </a:r>
            <a:r>
              <a:rPr lang="ru-RU" dirty="0" err="1" smtClean="0">
                <a:solidFill>
                  <a:schemeClr val="bg1"/>
                </a:solidFill>
              </a:rPr>
              <a:t>відвідується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лише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після</a:t>
            </a:r>
            <a:r>
              <a:rPr lang="ru-RU" dirty="0" smtClean="0">
                <a:solidFill>
                  <a:schemeClr val="bg1"/>
                </a:solidFill>
              </a:rPr>
              <a:t> того, як </a:t>
            </a:r>
            <a:r>
              <a:rPr lang="ru-RU" dirty="0" err="1" smtClean="0">
                <a:solidFill>
                  <a:schemeClr val="bg1"/>
                </a:solidFill>
              </a:rPr>
              <a:t>будуть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відвідані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її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діти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8" name="Picture 3" descr="C:\Users\Dimon\Desktop\7f3d0251cd5f42e8a0a1f3aec41da19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06" y="3226567"/>
            <a:ext cx="4357718" cy="3631432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4429124" y="3500438"/>
            <a:ext cx="4572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</a:rPr>
              <a:t>Зворотній порядок: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1</a:t>
            </a:r>
            <a:r>
              <a:rPr lang="uk-UA" sz="3200" b="1" dirty="0" smtClean="0">
                <a:solidFill>
                  <a:schemeClr val="bg1"/>
                </a:solidFill>
              </a:rPr>
              <a:t>, 4, 7, 6, 3, 13, 10, 8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Users\Dimon\Desktop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5306" y="5923626"/>
            <a:ext cx="928694" cy="934374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2565400" cy="801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8" y="50891"/>
            <a:ext cx="2356667" cy="709289"/>
          </a:xfrm>
          <a:prstGeom prst="rect">
            <a:avLst/>
          </a:prstGeom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71736" y="142852"/>
            <a:ext cx="4357718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UML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19458" name="Picture 2" descr="D:\Downloads\uml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6116" y="1071546"/>
            <a:ext cx="3214710" cy="5505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Users\Dimon\Desktop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5306" y="5923626"/>
            <a:ext cx="928694" cy="934374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2565400" cy="801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8" y="50891"/>
            <a:ext cx="2356667" cy="709289"/>
          </a:xfrm>
          <a:prstGeom prst="rect">
            <a:avLst/>
          </a:prstGeom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71736" y="142852"/>
            <a:ext cx="6357982" cy="654032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Список ресурсів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" name="Заголовок 7"/>
          <p:cNvSpPr txBox="1">
            <a:spLocks/>
          </p:cNvSpPr>
          <p:nvPr/>
        </p:nvSpPr>
        <p:spPr>
          <a:xfrm>
            <a:off x="0" y="928670"/>
            <a:ext cx="9144000" cy="17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  <a:hlinkClick r:id="rId5"/>
              </a:rPr>
              <a:t>https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  <a:hlinkClick r:id="rId5"/>
              </a:rPr>
              <a:t>://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  <a:hlinkClick r:id="rId5"/>
              </a:rPr>
              <a:t>uk.wikipedia.org/wiki</a:t>
            </a:r>
            <a:r>
              <a:rPr lang="uk-UA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  <a:hlinkClick r:id="rId5"/>
              </a:rPr>
              <a:t>/Двійкове_дерево</a:t>
            </a:r>
            <a:endParaRPr lang="uk-UA" sz="4400" b="1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endParaRPr lang="uk-UA" sz="4400" b="1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  <a:hlinkClick r:id="rId6"/>
              </a:rPr>
              <a:t>https://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  <a:hlinkClick r:id="rId6"/>
              </a:rPr>
              <a:t>uk.wikipedia.org/wiki/</a:t>
            </a:r>
            <a:r>
              <a:rPr lang="uk-UA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  <a:hlinkClick r:id="rId6"/>
              </a:rPr>
              <a:t>Обхід_дерева</a:t>
            </a:r>
            <a:endParaRPr lang="uk-UA" sz="4400" b="1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uk-UA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8434" name="Picture 2" descr="C:\Users\Dimon\Desktop\b56b3a77a2a94ea4870954c36888da98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750" y="3143248"/>
            <a:ext cx="8572500" cy="2324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136</Words>
  <Application>Microsoft Office PowerPoint</Application>
  <PresentationFormat>Экран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Слайд 1</vt:lpstr>
      <vt:lpstr>Обхід дерева  (прямий, симетричний, зворотній)</vt:lpstr>
      <vt:lpstr>Що таке “бінарне дерево”?</vt:lpstr>
      <vt:lpstr>Обхід бінарного дерева</vt:lpstr>
      <vt:lpstr>Прямий обхід</vt:lpstr>
      <vt:lpstr>Симетричний порядок</vt:lpstr>
      <vt:lpstr>Зворотній порядок</vt:lpstr>
      <vt:lpstr>UML</vt:lpstr>
      <vt:lpstr>Список ресурсів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Dimon</dc:creator>
  <cp:lastModifiedBy>Dimon</cp:lastModifiedBy>
  <cp:revision>14</cp:revision>
  <dcterms:created xsi:type="dcterms:W3CDTF">2016-02-03T09:52:36Z</dcterms:created>
  <dcterms:modified xsi:type="dcterms:W3CDTF">2016-02-04T12:03:56Z</dcterms:modified>
</cp:coreProperties>
</file>