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6 – Agents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AI Agents and their Loop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Understand what AI agents are and why they matter</a:t>
            </a:r>
          </a:p>
          <a:p>
            <a:pPr>
              <a:defRPr sz="2000"/>
            </a:pPr>
            <a:r>
              <a:t>Learn the agent loop: Plan → Act → Reflect</a:t>
            </a:r>
          </a:p>
          <a:p>
            <a:pPr>
              <a:defRPr sz="2000"/>
            </a:pPr>
            <a:r>
              <a:t>Differentiate reactive, proactive, multi-agent systems</a:t>
            </a:r>
          </a:p>
          <a:p>
            <a:pPr>
              <a:defRPr sz="2000"/>
            </a:pPr>
            <a:r>
              <a:t>Run simple demo: calculator + weather</a:t>
            </a:r>
          </a:p>
          <a:p>
            <a:pPr>
              <a:defRPr sz="2000"/>
            </a:pPr>
            <a:r>
              <a:t>Prepare for MCP (Session 7)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Beginner-Level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An AI agent = an LLM that can decide when to use a tool</a:t>
            </a:r>
          </a:p>
          <a:p>
            <a:pPr>
              <a:defRPr sz="2000"/>
            </a:pPr>
            <a:r>
              <a:t>Analogy: Junior analyst choosing calculator, weather, or direct answer</a:t>
            </a:r>
          </a:p>
          <a:p>
            <a:pPr>
              <a:defRPr sz="2000"/>
            </a:pPr>
            <a:r>
              <a:t>Tools are helper functions/APIs</a:t>
            </a:r>
          </a:p>
          <a:p>
            <a:pPr>
              <a:defRPr sz="2000"/>
            </a:pPr>
            <a:r>
              <a:t>Loop: Understand → Decide → Act → Answer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Expert-Level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Agents implement Plan–Act–Reflect loop</a:t>
            </a:r>
          </a:p>
          <a:p>
            <a:pPr>
              <a:defRPr sz="2000"/>
            </a:pPr>
            <a:r>
              <a:t>Planning: break problem into steps, pick tool</a:t>
            </a:r>
          </a:p>
          <a:p>
            <a:pPr>
              <a:defRPr sz="2000"/>
            </a:pPr>
            <a:r>
              <a:t>Acting: call external functions/APIs with inputs</a:t>
            </a:r>
          </a:p>
          <a:p>
            <a:pPr>
              <a:defRPr sz="2000"/>
            </a:pPr>
            <a:r>
              <a:t>Reflection: evaluate, retry, adjust approach</a:t>
            </a:r>
          </a:p>
          <a:p>
            <a:pPr>
              <a:defRPr sz="2000"/>
            </a:pPr>
            <a:r>
              <a:t>Advanced: memory, error handling, multi-tool arbitration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Reactive: step-by-step, no planning</a:t>
            </a:r>
          </a:p>
          <a:p>
            <a:pPr>
              <a:defRPr sz="2000"/>
            </a:pPr>
            <a:r>
              <a:t>Proactive: multi-step planning, anticipates needs</a:t>
            </a:r>
          </a:p>
          <a:p>
            <a:pPr>
              <a:defRPr sz="2000"/>
            </a:pPr>
            <a:r>
              <a:t>Single-agent vs Multi-agent: collaboration, specialization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User: 'What is 12 * 7 + 5?'</a:t>
            </a:r>
          </a:p>
          <a:p>
            <a:pPr>
              <a:defRPr sz="2000"/>
            </a:pPr>
            <a:r>
              <a:t>Agent → calculator tool → result = 89</a:t>
            </a:r>
          </a:p>
          <a:p>
            <a:pPr>
              <a:defRPr sz="2000"/>
            </a:pPr>
            <a:r>
              <a:t>Response: 'Result: 89'</a:t>
            </a:r>
          </a:p>
          <a:p>
            <a:pPr>
              <a:defRPr sz="2000"/>
            </a:pPr>
            <a:r>
              <a:t>User: 'Weather in Berlin today?'</a:t>
            </a:r>
          </a:p>
          <a:p>
            <a:pPr>
              <a:defRPr sz="2000"/>
            </a:pPr>
            <a:r>
              <a:t>Agent → weather tool (mocked) → '18°C, cloudy'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Enterprise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Agents = foundation for enterprise copilots</a:t>
            </a:r>
          </a:p>
          <a:p>
            <a:pPr>
              <a:defRPr sz="2000"/>
            </a:pPr>
            <a:r>
              <a:t>Enable controlled, auditable tool usage</a:t>
            </a:r>
          </a:p>
          <a:p>
            <a:pPr>
              <a:defRPr sz="2000"/>
            </a:pPr>
            <a:r>
              <a:t>Use cases: finance, code review, customer service</a:t>
            </a:r>
          </a:p>
          <a:p>
            <a:pPr>
              <a:defRPr sz="2000"/>
            </a:pPr>
            <a:r>
              <a:t>Prepares ground for MCP standardization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Agents = LLMs that can act via tools</a:t>
            </a:r>
          </a:p>
          <a:p>
            <a:pPr>
              <a:defRPr sz="2000"/>
            </a:pPr>
            <a:r>
              <a:t>Core loop + demo covered</a:t>
            </a:r>
          </a:p>
          <a:p>
            <a:pPr>
              <a:defRPr sz="2000"/>
            </a:pPr>
            <a:r>
              <a:t>Next: Tools &amp; MCP – exposing enterprise systems safely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