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Inter SemiBold"/>
      <p:regular r:id="rId13"/>
      <p:bold r:id="rId14"/>
      <p:italic r:id="rId15"/>
      <p:boldItalic r:id="rId16"/>
    </p:embeddedFont>
    <p:embeddedFont>
      <p:font typeface="Int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SemiBold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SemiBold-italic.fntdata"/><Relationship Id="rId14" Type="http://schemas.openxmlformats.org/officeDocument/2006/relationships/font" Target="fonts/InterSemiBold-bold.fntdata"/><Relationship Id="rId17" Type="http://schemas.openxmlformats.org/officeDocument/2006/relationships/font" Target="fonts/Inter-regular.fntdata"/><Relationship Id="rId16" Type="http://schemas.openxmlformats.org/officeDocument/2006/relationships/font" Target="fonts/InterSemiBold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nt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69cdcd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a69cdcd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59d914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59d914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43a0dab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43a0dab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3a0dabd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3a0dab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23e06de54_0_133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223e06de54_0_133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23e06de54_0_133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43a0dabd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43a0dabd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1000">
                <a:solidFill>
                  <a:schemeClr val="lt2"/>
                </a:solidFill>
              </a:defRPr>
            </a:lvl1pPr>
            <a:lvl2pPr lvl="1" algn="ctr">
              <a:buNone/>
              <a:defRPr sz="1000">
                <a:solidFill>
                  <a:schemeClr val="lt2"/>
                </a:solidFill>
              </a:defRPr>
            </a:lvl2pPr>
            <a:lvl3pPr lvl="2" algn="ctr">
              <a:buNone/>
              <a:defRPr sz="1000">
                <a:solidFill>
                  <a:schemeClr val="lt2"/>
                </a:solidFill>
              </a:defRPr>
            </a:lvl3pPr>
            <a:lvl4pPr lvl="3" algn="ctr">
              <a:buNone/>
              <a:defRPr sz="1000">
                <a:solidFill>
                  <a:schemeClr val="lt2"/>
                </a:solidFill>
              </a:defRPr>
            </a:lvl4pPr>
            <a:lvl5pPr lvl="4" algn="ctr">
              <a:buNone/>
              <a:defRPr sz="1000">
                <a:solidFill>
                  <a:schemeClr val="lt2"/>
                </a:solidFill>
              </a:defRPr>
            </a:lvl5pPr>
            <a:lvl6pPr lvl="5" algn="ctr">
              <a:buNone/>
              <a:defRPr sz="1000">
                <a:solidFill>
                  <a:schemeClr val="lt2"/>
                </a:solidFill>
              </a:defRPr>
            </a:lvl6pPr>
            <a:lvl7pPr lvl="6" algn="ctr">
              <a:buNone/>
              <a:defRPr sz="1000">
                <a:solidFill>
                  <a:schemeClr val="lt2"/>
                </a:solidFill>
              </a:defRPr>
            </a:lvl7pPr>
            <a:lvl8pPr lvl="7" algn="ctr">
              <a:buNone/>
              <a:defRPr sz="1000">
                <a:solidFill>
                  <a:schemeClr val="lt2"/>
                </a:solidFill>
              </a:defRPr>
            </a:lvl8pPr>
            <a:lvl9pPr lvl="8" algn="ct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51501" y="4690220"/>
            <a:ext cx="753175" cy="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311700" y="2200550"/>
            <a:ext cx="585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Course Introduction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4689" y="3939725"/>
            <a:ext cx="625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Eleni Verteouri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Gen AI Tech Lead, UBS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1456050" y="1464075"/>
            <a:ext cx="72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C82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Equip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learners with the foundational understanding of agentic AI and its applications.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7925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/>
        </p:nvSpPr>
        <p:spPr>
          <a:xfrm>
            <a:off x="1456050" y="2147925"/>
            <a:ext cx="72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Introduce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key design patterns to build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autonomous, iterative AI systems.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111775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/>
        </p:nvSpPr>
        <p:spPr>
          <a:xfrm>
            <a:off x="1456050" y="2829825"/>
            <a:ext cx="72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5D99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Demonstrate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hands-on implementation of these patterns in real-world scenarios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1456050" y="3511725"/>
            <a:ext cx="721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E3FB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Foster</a:t>
            </a:r>
            <a:r>
              <a:rPr lang="en" sz="13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deeper understanding of collaboration, adaptability, and decision making in AI systems.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793675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3475575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260931" y="1974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Course Introduction: Objectives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-372750" y="2040788"/>
            <a:ext cx="53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Active engagement with course materials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hands-on exercises.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700" y="1008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3841825" y="2040788"/>
            <a:ext cx="587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commitment to exploring both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theory and practical aspects of AI design.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725" y="1008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1795350" y="4142825"/>
            <a:ext cx="555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Willingness to experiment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implementation challenges.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311676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260931" y="1974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Course Introduction: Expectations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-372750" y="2040788"/>
            <a:ext cx="53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Basic understanding of AI/ML concepts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3841825" y="2040788"/>
            <a:ext cx="58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Familiarity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with Python programming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795350" y="4142825"/>
            <a:ext cx="555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Awareness of software architecture and design principles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700" y="11264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475" y="11264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32284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260931" y="1974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Course Introduction: Prerequisites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1296600" y="1834925"/>
            <a:ext cx="6550800" cy="6069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74E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Reflection Pattern</a:t>
            </a:r>
            <a:endParaRPr sz="1300">
              <a:solidFill>
                <a:srgbClr val="2674E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Iterative self-improvement workflows.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Practical applications like debugging and design refinement.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264052" y="195800"/>
            <a:ext cx="7995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Course Outline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1296600" y="1007325"/>
            <a:ext cx="6550800" cy="6069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C82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Introduction to Agentic AI and Design Patterns</a:t>
            </a:r>
            <a:endParaRPr sz="1300">
              <a:solidFill>
                <a:srgbClr val="F9C82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Core concepts, history, and relevance.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Key characteristics of agentic systems.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1296600" y="2662525"/>
            <a:ext cx="6550800" cy="6069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Tool Use Pattern</a:t>
            </a:r>
            <a:endParaRPr sz="13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Interfacing with external tools for enhanced capabilities.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Real-time data integration examples.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1296600" y="3490125"/>
            <a:ext cx="6550800" cy="6069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E3FB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Planning Pattern</a:t>
            </a:r>
            <a:endParaRPr sz="1300">
              <a:solidFill>
                <a:srgbClr val="D4E3FB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Structuring and executing multi-step tasks.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Frameworks like ReAct and ReWOO.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296600" y="4317725"/>
            <a:ext cx="6550800" cy="6069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Multi-Agent Pattern</a:t>
            </a:r>
            <a:endParaRPr sz="1300">
              <a:solidFill>
                <a:srgbClr val="FF0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Collaboration among agents for complex problem-solving.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Char char="●"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Scenarios in logistics, robotics, and simulations.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3547275" y="2267750"/>
            <a:ext cx="199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Thank You 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FF99CC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