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Inter SemiBold"/>
      <p:regular r:id="rId18"/>
      <p:bold r:id="rId19"/>
      <p:italic r:id="rId20"/>
      <p:boldItalic r:id="rId21"/>
    </p:embeddedFont>
    <p:embeddedFont>
      <p:font typeface="Int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SemiBold-italic.fntdata"/><Relationship Id="rId22" Type="http://schemas.openxmlformats.org/officeDocument/2006/relationships/font" Target="fonts/Inter-regular.fntdata"/><Relationship Id="rId21" Type="http://schemas.openxmlformats.org/officeDocument/2006/relationships/font" Target="fonts/InterSemiBold-boldItalic.fntdata"/><Relationship Id="rId24" Type="http://schemas.openxmlformats.org/officeDocument/2006/relationships/font" Target="fonts/Inter-italic.fntdata"/><Relationship Id="rId23" Type="http://schemas.openxmlformats.org/officeDocument/2006/relationships/font" Target="fonts/Inter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Int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InterSemiBold-bold.fntdata"/><Relationship Id="rId18" Type="http://schemas.openxmlformats.org/officeDocument/2006/relationships/font" Target="fonts/Inter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a69cdcd9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fa69cdcd9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2873df9f4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2873df9f4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2873df9f4f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2873df9f4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263018254b_0_534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3263018254b_0_534:notes"/>
          <p:cNvSpPr txBox="1"/>
          <p:nvPr>
            <p:ph idx="1" type="body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3263018254b_0_534:notes"/>
          <p:cNvSpPr txBox="1"/>
          <p:nvPr>
            <p:ph idx="12" type="sldNum"/>
          </p:nvPr>
        </p:nvSpPr>
        <p:spPr>
          <a:xfrm>
            <a:off x="5179484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a59d9141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a59d9141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873df9f4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2873df9f4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873df9f4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873df9f4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873df9f4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873df9f4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873df9f4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873df9f4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873df9f4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873df9f4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2873df9f4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2873df9f4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2873df9f4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2873df9f4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260931" y="19744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260931" y="19744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260931" y="19744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-8375"/>
            <a:ext cx="9123600" cy="897600"/>
          </a:xfrm>
          <a:prstGeom prst="rect">
            <a:avLst/>
          </a:prstGeom>
          <a:solidFill>
            <a:srgbClr val="2725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1000">
                <a:solidFill>
                  <a:schemeClr val="lt2"/>
                </a:solidFill>
              </a:defRPr>
            </a:lvl1pPr>
            <a:lvl2pPr lvl="1" algn="ctr">
              <a:buNone/>
              <a:defRPr sz="1000">
                <a:solidFill>
                  <a:schemeClr val="lt2"/>
                </a:solidFill>
              </a:defRPr>
            </a:lvl2pPr>
            <a:lvl3pPr lvl="2" algn="ctr">
              <a:buNone/>
              <a:defRPr sz="1000">
                <a:solidFill>
                  <a:schemeClr val="lt2"/>
                </a:solidFill>
              </a:defRPr>
            </a:lvl3pPr>
            <a:lvl4pPr lvl="3" algn="ctr">
              <a:buNone/>
              <a:defRPr sz="1000">
                <a:solidFill>
                  <a:schemeClr val="lt2"/>
                </a:solidFill>
              </a:defRPr>
            </a:lvl4pPr>
            <a:lvl5pPr lvl="4" algn="ctr">
              <a:buNone/>
              <a:defRPr sz="1000">
                <a:solidFill>
                  <a:schemeClr val="lt2"/>
                </a:solidFill>
              </a:defRPr>
            </a:lvl5pPr>
            <a:lvl6pPr lvl="5" algn="ctr">
              <a:buNone/>
              <a:defRPr sz="1000">
                <a:solidFill>
                  <a:schemeClr val="lt2"/>
                </a:solidFill>
              </a:defRPr>
            </a:lvl6pPr>
            <a:lvl7pPr lvl="6" algn="ctr">
              <a:buNone/>
              <a:defRPr sz="1000">
                <a:solidFill>
                  <a:schemeClr val="lt2"/>
                </a:solidFill>
              </a:defRPr>
            </a:lvl7pPr>
            <a:lvl8pPr lvl="7" algn="ctr">
              <a:buNone/>
              <a:defRPr sz="1000">
                <a:solidFill>
                  <a:schemeClr val="lt2"/>
                </a:solidFill>
              </a:defRPr>
            </a:lvl8pPr>
            <a:lvl9pPr lvl="8" algn="ct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51501" y="4690220"/>
            <a:ext cx="753175" cy="21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type="title"/>
          </p:nvPr>
        </p:nvSpPr>
        <p:spPr>
          <a:xfrm>
            <a:off x="260931" y="19744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316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51501" y="4690220"/>
            <a:ext cx="753175" cy="216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5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/>
        </p:nvSpPr>
        <p:spPr>
          <a:xfrm>
            <a:off x="311700" y="2200550"/>
            <a:ext cx="5851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Key components of the Reflection Pattern Architecture</a:t>
            </a:r>
            <a:endParaRPr sz="2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" name="Google Shape;63;p15"/>
          <p:cNvSpPr txBox="1"/>
          <p:nvPr/>
        </p:nvSpPr>
        <p:spPr>
          <a:xfrm>
            <a:off x="314689" y="3939725"/>
            <a:ext cx="6250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Eleni Verteouri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Gen AI Tech Lead, UBS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316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/>
          <p:nvPr/>
        </p:nvSpPr>
        <p:spPr>
          <a:xfrm>
            <a:off x="0" y="-8375"/>
            <a:ext cx="9123600" cy="897600"/>
          </a:xfrm>
          <a:prstGeom prst="rect">
            <a:avLst/>
          </a:prstGeom>
          <a:solidFill>
            <a:srgbClr val="2725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"/>
          <p:cNvSpPr txBox="1"/>
          <p:nvPr>
            <p:ph type="title"/>
          </p:nvPr>
        </p:nvSpPr>
        <p:spPr>
          <a:xfrm>
            <a:off x="260931" y="19744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and Refinement Step: Enhancing Outputs</a:t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385125" y="1414413"/>
            <a:ext cx="8372700" cy="3109800"/>
          </a:xfrm>
          <a:prstGeom prst="roundRect">
            <a:avLst>
              <a:gd fmla="val 7001" name="adj"/>
            </a:avLst>
          </a:prstGeom>
          <a:solidFill>
            <a:srgbClr val="27252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380942" y="914400"/>
            <a:ext cx="441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9C823"/>
                </a:solidFill>
                <a:latin typeface="Inter"/>
                <a:ea typeface="Inter"/>
                <a:cs typeface="Inter"/>
                <a:sym typeface="Inter"/>
              </a:rPr>
              <a:t>Iteration</a:t>
            </a:r>
            <a:r>
              <a:rPr b="1" lang="en" sz="1800">
                <a:solidFill>
                  <a:srgbClr val="F9C823"/>
                </a:solidFill>
                <a:latin typeface="Inter"/>
                <a:ea typeface="Inter"/>
                <a:cs typeface="Inter"/>
                <a:sym typeface="Inter"/>
              </a:rPr>
              <a:t> Architecture</a:t>
            </a:r>
            <a:endParaRPr b="1" sz="1800">
              <a:solidFill>
                <a:srgbClr val="F9C82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718350" y="1647975"/>
            <a:ext cx="1320600" cy="2504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2882633" y="1647975"/>
            <a:ext cx="1320600" cy="2504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"/>
          <p:cNvSpPr/>
          <p:nvPr/>
        </p:nvSpPr>
        <p:spPr>
          <a:xfrm>
            <a:off x="5046917" y="1651597"/>
            <a:ext cx="1320600" cy="2504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"/>
          <p:cNvSpPr/>
          <p:nvPr/>
        </p:nvSpPr>
        <p:spPr>
          <a:xfrm>
            <a:off x="7211200" y="1651597"/>
            <a:ext cx="1320600" cy="2504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24"/>
          <p:cNvCxnSpPr>
            <a:stCxn id="233" idx="3"/>
            <a:endCxn id="234" idx="1"/>
          </p:cNvCxnSpPr>
          <p:nvPr/>
        </p:nvCxnSpPr>
        <p:spPr>
          <a:xfrm>
            <a:off x="2038950" y="2900325"/>
            <a:ext cx="843600" cy="0"/>
          </a:xfrm>
          <a:prstGeom prst="straightConnector1">
            <a:avLst/>
          </a:prstGeom>
          <a:noFill/>
          <a:ln cap="flat" cmpd="sng" w="19050">
            <a:solidFill>
              <a:srgbClr val="DAE0E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8" name="Google Shape;238;p24"/>
          <p:cNvCxnSpPr/>
          <p:nvPr/>
        </p:nvCxnSpPr>
        <p:spPr>
          <a:xfrm>
            <a:off x="4202089" y="2900319"/>
            <a:ext cx="843600" cy="0"/>
          </a:xfrm>
          <a:prstGeom prst="straightConnector1">
            <a:avLst/>
          </a:prstGeom>
          <a:noFill/>
          <a:ln cap="flat" cmpd="sng" w="19050">
            <a:solidFill>
              <a:srgbClr val="DAE0E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9" name="Google Shape;239;p24"/>
          <p:cNvCxnSpPr/>
          <p:nvPr/>
        </p:nvCxnSpPr>
        <p:spPr>
          <a:xfrm>
            <a:off x="6380925" y="2900319"/>
            <a:ext cx="843600" cy="0"/>
          </a:xfrm>
          <a:prstGeom prst="straightConnector1">
            <a:avLst/>
          </a:prstGeom>
          <a:noFill/>
          <a:ln cap="flat" cmpd="sng" w="19050">
            <a:solidFill>
              <a:srgbClr val="DAE0E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0" name="Google Shape;240;p24"/>
          <p:cNvSpPr txBox="1"/>
          <p:nvPr/>
        </p:nvSpPr>
        <p:spPr>
          <a:xfrm>
            <a:off x="725944" y="2200505"/>
            <a:ext cx="1320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1. Analysis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2. Prioritization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3. Classification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787899" y="3276283"/>
            <a:ext cx="1177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5D992"/>
                </a:solidFill>
                <a:latin typeface="Inter"/>
                <a:ea typeface="Inter"/>
                <a:cs typeface="Inter"/>
                <a:sym typeface="Inter"/>
              </a:rPr>
              <a:t>Example Assets:</a:t>
            </a:r>
            <a:endParaRPr i="1" sz="1000">
              <a:solidFill>
                <a:srgbClr val="85D99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Feedback </a:t>
            </a:r>
            <a:r>
              <a:rPr i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DB, Priority Matrix</a:t>
            </a:r>
            <a:endParaRPr i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2882776" y="1652857"/>
            <a:ext cx="1320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74ED"/>
                </a:solidFill>
                <a:latin typeface="Inter"/>
                <a:ea typeface="Inter"/>
                <a:cs typeface="Inter"/>
                <a:sym typeface="Inter"/>
              </a:rPr>
              <a:t>Refinement </a:t>
            </a:r>
            <a:r>
              <a:rPr b="1" lang="en" sz="1100">
                <a:solidFill>
                  <a:srgbClr val="2674ED"/>
                </a:solidFill>
                <a:latin typeface="Inter"/>
                <a:ea typeface="Inter"/>
                <a:cs typeface="Inter"/>
                <a:sym typeface="Inter"/>
              </a:rPr>
              <a:t>Engine</a:t>
            </a:r>
            <a:endParaRPr b="1" sz="1100">
              <a:solidFill>
                <a:srgbClr val="2674E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2836312" y="2200500"/>
            <a:ext cx="1482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1. Improvement Plan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2. Change Strategy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3. Impact Analysis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5015124" y="2200500"/>
            <a:ext cx="1398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1. Change Execution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2. Version Control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3. Progress Track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7202944" y="2200505"/>
            <a:ext cx="1320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1.   Test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2.  Validate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3.  Deploy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6" name="Google Shape;246;p24"/>
          <p:cNvSpPr txBox="1"/>
          <p:nvPr/>
        </p:nvSpPr>
        <p:spPr>
          <a:xfrm>
            <a:off x="5046112" y="1651674"/>
            <a:ext cx="132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74ED"/>
                </a:solidFill>
                <a:latin typeface="Inter"/>
                <a:ea typeface="Inter"/>
                <a:cs typeface="Inter"/>
                <a:sym typeface="Inter"/>
              </a:rPr>
              <a:t>Implementation</a:t>
            </a:r>
            <a:endParaRPr b="1" sz="1100">
              <a:solidFill>
                <a:srgbClr val="2674E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7210688" y="1652857"/>
            <a:ext cx="132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74ED"/>
                </a:solidFill>
                <a:latin typeface="Inter"/>
                <a:ea typeface="Inter"/>
                <a:cs typeface="Inter"/>
                <a:sym typeface="Inter"/>
              </a:rPr>
              <a:t>Verify</a:t>
            </a:r>
            <a:endParaRPr b="1" sz="1100">
              <a:solidFill>
                <a:srgbClr val="2674E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8" name="Google Shape;248;p24"/>
          <p:cNvSpPr txBox="1"/>
          <p:nvPr/>
        </p:nvSpPr>
        <p:spPr>
          <a:xfrm>
            <a:off x="725944" y="1645113"/>
            <a:ext cx="1320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74ED"/>
                </a:solidFill>
                <a:latin typeface="Inter"/>
                <a:ea typeface="Inter"/>
                <a:cs typeface="Inter"/>
                <a:sym typeface="Inter"/>
              </a:rPr>
              <a:t>Feedback Processor</a:t>
            </a:r>
            <a:endParaRPr b="1" sz="1100">
              <a:solidFill>
                <a:srgbClr val="2674E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49" name="Google Shape;249;p24"/>
          <p:cNvCxnSpPr/>
          <p:nvPr/>
        </p:nvCxnSpPr>
        <p:spPr>
          <a:xfrm>
            <a:off x="718350" y="3238700"/>
            <a:ext cx="1316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4"/>
          <p:cNvCxnSpPr/>
          <p:nvPr/>
        </p:nvCxnSpPr>
        <p:spPr>
          <a:xfrm>
            <a:off x="2881687" y="3238700"/>
            <a:ext cx="1316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4"/>
          <p:cNvCxnSpPr/>
          <p:nvPr/>
        </p:nvCxnSpPr>
        <p:spPr>
          <a:xfrm>
            <a:off x="5045023" y="3238700"/>
            <a:ext cx="1316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4"/>
          <p:cNvCxnSpPr/>
          <p:nvPr/>
        </p:nvCxnSpPr>
        <p:spPr>
          <a:xfrm>
            <a:off x="7216104" y="3238700"/>
            <a:ext cx="1316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24"/>
          <p:cNvSpPr txBox="1"/>
          <p:nvPr/>
        </p:nvSpPr>
        <p:spPr>
          <a:xfrm>
            <a:off x="5121780" y="3276275"/>
            <a:ext cx="1398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5D992"/>
                </a:solidFill>
                <a:latin typeface="Inter"/>
                <a:ea typeface="Inter"/>
                <a:cs typeface="Inter"/>
                <a:sym typeface="Inter"/>
              </a:rPr>
              <a:t>Example Assets:</a:t>
            </a:r>
            <a:endParaRPr i="1" sz="1000">
              <a:solidFill>
                <a:srgbClr val="85D99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Version Control, Change Trackers</a:t>
            </a:r>
            <a:endParaRPr i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2921495" y="3276275"/>
            <a:ext cx="12468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5D992"/>
                </a:solidFill>
                <a:latin typeface="Inter"/>
                <a:ea typeface="Inter"/>
                <a:cs typeface="Inter"/>
                <a:sym typeface="Inter"/>
              </a:rPr>
              <a:t>Example Assets:</a:t>
            </a:r>
            <a:endParaRPr i="1" sz="1000">
              <a:solidFill>
                <a:srgbClr val="85D99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Strategy Templates, Impact Analyzers</a:t>
            </a:r>
            <a:endParaRPr i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5" name="Google Shape;255;p24"/>
          <p:cNvSpPr txBox="1"/>
          <p:nvPr/>
        </p:nvSpPr>
        <p:spPr>
          <a:xfrm>
            <a:off x="7210156" y="3276275"/>
            <a:ext cx="1398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5D992"/>
                </a:solidFill>
                <a:latin typeface="Inter"/>
                <a:ea typeface="Inter"/>
                <a:cs typeface="Inter"/>
                <a:sym typeface="Inter"/>
              </a:rPr>
              <a:t>Example Assets:</a:t>
            </a:r>
            <a:endParaRPr i="1" sz="1000">
              <a:solidFill>
                <a:srgbClr val="85D99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Test Suites, Deploy Scripts</a:t>
            </a:r>
            <a:endParaRPr i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6402803" y="2542050"/>
            <a:ext cx="76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Updates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7" name="Google Shape;257;p24"/>
          <p:cNvSpPr txBox="1"/>
          <p:nvPr/>
        </p:nvSpPr>
        <p:spPr>
          <a:xfrm>
            <a:off x="4245684" y="2465850"/>
            <a:ext cx="7623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Change Plan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2070927" y="2465850"/>
            <a:ext cx="7623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Feedback Data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316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/>
          <p:nvPr/>
        </p:nvSpPr>
        <p:spPr>
          <a:xfrm>
            <a:off x="0" y="-8375"/>
            <a:ext cx="9123600" cy="897600"/>
          </a:xfrm>
          <a:prstGeom prst="rect">
            <a:avLst/>
          </a:prstGeom>
          <a:solidFill>
            <a:srgbClr val="2725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5"/>
          <p:cNvSpPr txBox="1"/>
          <p:nvPr>
            <p:ph type="title"/>
          </p:nvPr>
        </p:nvSpPr>
        <p:spPr>
          <a:xfrm>
            <a:off x="260931" y="19744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Workflow: Integration of Steps</a:t>
            </a:r>
            <a:endParaRPr/>
          </a:p>
        </p:txBody>
      </p:sp>
      <p:sp>
        <p:nvSpPr>
          <p:cNvPr id="265" name="Google Shape;265;p25"/>
          <p:cNvSpPr txBox="1"/>
          <p:nvPr/>
        </p:nvSpPr>
        <p:spPr>
          <a:xfrm>
            <a:off x="787487" y="896783"/>
            <a:ext cx="15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4ED"/>
                </a:solidFill>
                <a:latin typeface="Inter"/>
                <a:ea typeface="Inter"/>
                <a:cs typeface="Inter"/>
                <a:sym typeface="Inter"/>
              </a:rPr>
              <a:t>Generation</a:t>
            </a:r>
            <a:endParaRPr b="1">
              <a:solidFill>
                <a:srgbClr val="2674E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3842244" y="896783"/>
            <a:ext cx="15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9C823"/>
                </a:solidFill>
                <a:latin typeface="Inter"/>
                <a:ea typeface="Inter"/>
                <a:cs typeface="Inter"/>
                <a:sym typeface="Inter"/>
              </a:rPr>
              <a:t>Reflection</a:t>
            </a:r>
            <a:endParaRPr b="1">
              <a:solidFill>
                <a:srgbClr val="F9C82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6951815" y="896783"/>
            <a:ext cx="15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5D992"/>
                </a:solidFill>
                <a:latin typeface="Inter"/>
                <a:ea typeface="Inter"/>
                <a:cs typeface="Inter"/>
                <a:sym typeface="Inter"/>
              </a:rPr>
              <a:t>Iteration</a:t>
            </a:r>
            <a:endParaRPr b="1">
              <a:solidFill>
                <a:srgbClr val="85D99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8" name="Google Shape;268;p25"/>
          <p:cNvSpPr/>
          <p:nvPr/>
        </p:nvSpPr>
        <p:spPr>
          <a:xfrm>
            <a:off x="558078" y="1311956"/>
            <a:ext cx="1943400" cy="2913300"/>
          </a:xfrm>
          <a:prstGeom prst="rect">
            <a:avLst/>
          </a:prstGeom>
          <a:noFill/>
          <a:ln cap="flat" cmpd="sng" w="19050">
            <a:solidFill>
              <a:srgbClr val="2674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" name="Google Shape;269;p25"/>
          <p:cNvCxnSpPr/>
          <p:nvPr/>
        </p:nvCxnSpPr>
        <p:spPr>
          <a:xfrm>
            <a:off x="564900" y="2324243"/>
            <a:ext cx="1944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5"/>
          <p:cNvCxnSpPr/>
          <p:nvPr/>
        </p:nvCxnSpPr>
        <p:spPr>
          <a:xfrm>
            <a:off x="564900" y="3238643"/>
            <a:ext cx="1944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1" name="Google Shape;271;p25"/>
          <p:cNvSpPr/>
          <p:nvPr/>
        </p:nvSpPr>
        <p:spPr>
          <a:xfrm>
            <a:off x="3637566" y="1311956"/>
            <a:ext cx="1943400" cy="2913300"/>
          </a:xfrm>
          <a:prstGeom prst="rect">
            <a:avLst/>
          </a:prstGeom>
          <a:noFill/>
          <a:ln cap="flat" cmpd="sng" w="19050">
            <a:solidFill>
              <a:srgbClr val="F9C8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" name="Google Shape;272;p25"/>
          <p:cNvCxnSpPr/>
          <p:nvPr/>
        </p:nvCxnSpPr>
        <p:spPr>
          <a:xfrm>
            <a:off x="3644388" y="2324243"/>
            <a:ext cx="1944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5"/>
          <p:cNvCxnSpPr/>
          <p:nvPr/>
        </p:nvCxnSpPr>
        <p:spPr>
          <a:xfrm>
            <a:off x="3644388" y="3238643"/>
            <a:ext cx="1944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4" name="Google Shape;274;p25"/>
          <p:cNvSpPr/>
          <p:nvPr/>
        </p:nvSpPr>
        <p:spPr>
          <a:xfrm>
            <a:off x="6730278" y="1311956"/>
            <a:ext cx="1943400" cy="2913300"/>
          </a:xfrm>
          <a:prstGeom prst="rect">
            <a:avLst/>
          </a:prstGeom>
          <a:noFill/>
          <a:ln cap="flat" cmpd="sng" w="19050">
            <a:solidFill>
              <a:srgbClr val="85D9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" name="Google Shape;275;p25"/>
          <p:cNvCxnSpPr/>
          <p:nvPr/>
        </p:nvCxnSpPr>
        <p:spPr>
          <a:xfrm>
            <a:off x="6737100" y="2324243"/>
            <a:ext cx="1944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5"/>
          <p:cNvCxnSpPr/>
          <p:nvPr/>
        </p:nvCxnSpPr>
        <p:spPr>
          <a:xfrm>
            <a:off x="6737100" y="3238643"/>
            <a:ext cx="1944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7" name="Google Shape;277;p25"/>
          <p:cNvSpPr txBox="1"/>
          <p:nvPr/>
        </p:nvSpPr>
        <p:spPr>
          <a:xfrm>
            <a:off x="781054" y="1403159"/>
            <a:ext cx="155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Input Processor</a:t>
            </a:r>
            <a:endParaRPr sz="10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722340" y="2378005"/>
            <a:ext cx="163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Generation Engine</a:t>
            </a:r>
            <a:endParaRPr sz="10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765310" y="3331774"/>
            <a:ext cx="155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Validator</a:t>
            </a:r>
            <a:endParaRPr sz="10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80" name="Google Shape;280;p25"/>
          <p:cNvSpPr txBox="1"/>
          <p:nvPr/>
        </p:nvSpPr>
        <p:spPr>
          <a:xfrm>
            <a:off x="3858023" y="1403159"/>
            <a:ext cx="155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Input Processor</a:t>
            </a:r>
            <a:endParaRPr sz="10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81" name="Google Shape;281;p25"/>
          <p:cNvSpPr txBox="1"/>
          <p:nvPr/>
        </p:nvSpPr>
        <p:spPr>
          <a:xfrm>
            <a:off x="3799309" y="2378005"/>
            <a:ext cx="163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Generation Engine</a:t>
            </a:r>
            <a:endParaRPr sz="10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3842279" y="3331774"/>
            <a:ext cx="155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Validator</a:t>
            </a:r>
            <a:endParaRPr sz="10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83" name="Google Shape;283;p25"/>
          <p:cNvSpPr txBox="1"/>
          <p:nvPr/>
        </p:nvSpPr>
        <p:spPr>
          <a:xfrm>
            <a:off x="6950735" y="1403159"/>
            <a:ext cx="155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Input Processor</a:t>
            </a:r>
            <a:endParaRPr sz="10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84" name="Google Shape;284;p25"/>
          <p:cNvSpPr txBox="1"/>
          <p:nvPr/>
        </p:nvSpPr>
        <p:spPr>
          <a:xfrm>
            <a:off x="6892021" y="2378005"/>
            <a:ext cx="163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Generation Engine</a:t>
            </a:r>
            <a:endParaRPr sz="10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85" name="Google Shape;285;p25"/>
          <p:cNvSpPr txBox="1"/>
          <p:nvPr/>
        </p:nvSpPr>
        <p:spPr>
          <a:xfrm>
            <a:off x="6934991" y="3331774"/>
            <a:ext cx="155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Validator</a:t>
            </a:r>
            <a:endParaRPr sz="10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86" name="Google Shape;286;p25"/>
          <p:cNvSpPr txBox="1"/>
          <p:nvPr/>
        </p:nvSpPr>
        <p:spPr>
          <a:xfrm>
            <a:off x="428394" y="1707965"/>
            <a:ext cx="1944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Test Parameters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Context Data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7" name="Google Shape;287;p25"/>
          <p:cNvSpPr txBox="1"/>
          <p:nvPr/>
        </p:nvSpPr>
        <p:spPr>
          <a:xfrm>
            <a:off x="428394" y="2659205"/>
            <a:ext cx="1944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Solution Design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Draft Assembly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8" name="Google Shape;288;p25"/>
          <p:cNvSpPr txBox="1"/>
          <p:nvPr/>
        </p:nvSpPr>
        <p:spPr>
          <a:xfrm>
            <a:off x="428394" y="3612965"/>
            <a:ext cx="1944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Basic Checks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Initial Validation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9" name="Google Shape;289;p25"/>
          <p:cNvSpPr txBox="1"/>
          <p:nvPr/>
        </p:nvSpPr>
        <p:spPr>
          <a:xfrm>
            <a:off x="3507881" y="1707965"/>
            <a:ext cx="1944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Quality Assessment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Performance Check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0" name="Google Shape;290;p25"/>
          <p:cNvSpPr txBox="1"/>
          <p:nvPr/>
        </p:nvSpPr>
        <p:spPr>
          <a:xfrm>
            <a:off x="3507881" y="2659205"/>
            <a:ext cx="1944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Issue Detection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Improvement Areas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1" name="Google Shape;291;p25"/>
          <p:cNvSpPr txBox="1"/>
          <p:nvPr/>
        </p:nvSpPr>
        <p:spPr>
          <a:xfrm>
            <a:off x="3507881" y="3612965"/>
            <a:ext cx="1944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Pass/Fail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Revision Needed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2" name="Google Shape;292;p25"/>
          <p:cNvSpPr txBox="1"/>
          <p:nvPr/>
        </p:nvSpPr>
        <p:spPr>
          <a:xfrm>
            <a:off x="6595241" y="1707965"/>
            <a:ext cx="1944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Analysis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Prioritization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3" name="Google Shape;293;p25"/>
          <p:cNvSpPr txBox="1"/>
          <p:nvPr/>
        </p:nvSpPr>
        <p:spPr>
          <a:xfrm>
            <a:off x="6595241" y="2659205"/>
            <a:ext cx="1944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Change Execution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Version Control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4" name="Google Shape;294;p25"/>
          <p:cNvSpPr txBox="1"/>
          <p:nvPr/>
        </p:nvSpPr>
        <p:spPr>
          <a:xfrm>
            <a:off x="6595241" y="3612965"/>
            <a:ext cx="1944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Testing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Deployment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95" name="Google Shape;295;p25"/>
          <p:cNvCxnSpPr/>
          <p:nvPr/>
        </p:nvCxnSpPr>
        <p:spPr>
          <a:xfrm>
            <a:off x="2509825" y="1965825"/>
            <a:ext cx="1125300" cy="0"/>
          </a:xfrm>
          <a:prstGeom prst="straightConnector1">
            <a:avLst/>
          </a:prstGeom>
          <a:noFill/>
          <a:ln cap="flat" cmpd="sng" w="19050">
            <a:solidFill>
              <a:srgbClr val="2674ED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6" name="Google Shape;296;p25"/>
          <p:cNvCxnSpPr/>
          <p:nvPr/>
        </p:nvCxnSpPr>
        <p:spPr>
          <a:xfrm>
            <a:off x="5586496" y="1965825"/>
            <a:ext cx="1152600" cy="0"/>
          </a:xfrm>
          <a:prstGeom prst="straightConnector1">
            <a:avLst/>
          </a:prstGeom>
          <a:noFill/>
          <a:ln cap="flat" cmpd="sng" w="19050">
            <a:solidFill>
              <a:srgbClr val="F9C82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7" name="Google Shape;297;p25"/>
          <p:cNvCxnSpPr/>
          <p:nvPr/>
        </p:nvCxnSpPr>
        <p:spPr>
          <a:xfrm>
            <a:off x="1524732" y="4475662"/>
            <a:ext cx="6255900" cy="0"/>
          </a:xfrm>
          <a:prstGeom prst="straightConnector1">
            <a:avLst/>
          </a:prstGeom>
          <a:noFill/>
          <a:ln cap="flat" cmpd="sng" w="19050">
            <a:solidFill>
              <a:srgbClr val="DAE0E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5"/>
          <p:cNvCxnSpPr/>
          <p:nvPr/>
        </p:nvCxnSpPr>
        <p:spPr>
          <a:xfrm>
            <a:off x="7775550" y="4236800"/>
            <a:ext cx="0" cy="228300"/>
          </a:xfrm>
          <a:prstGeom prst="straightConnector1">
            <a:avLst/>
          </a:prstGeom>
          <a:noFill/>
          <a:ln cap="flat" cmpd="sng" w="19050">
            <a:solidFill>
              <a:srgbClr val="DAE0E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5"/>
          <p:cNvCxnSpPr>
            <a:stCxn id="268" idx="2"/>
          </p:cNvCxnSpPr>
          <p:nvPr/>
        </p:nvCxnSpPr>
        <p:spPr>
          <a:xfrm>
            <a:off x="1529778" y="4225256"/>
            <a:ext cx="0" cy="253500"/>
          </a:xfrm>
          <a:prstGeom prst="straightConnector1">
            <a:avLst/>
          </a:prstGeom>
          <a:noFill/>
          <a:ln cap="flat" cmpd="sng" w="19050">
            <a:solidFill>
              <a:srgbClr val="DAE0E6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00" name="Google Shape;300;p25"/>
          <p:cNvSpPr txBox="1"/>
          <p:nvPr/>
        </p:nvSpPr>
        <p:spPr>
          <a:xfrm>
            <a:off x="3947892" y="4199842"/>
            <a:ext cx="148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Refinement Requirements</a:t>
            </a:r>
            <a:endParaRPr sz="800"/>
          </a:p>
        </p:txBody>
      </p:sp>
      <p:sp>
        <p:nvSpPr>
          <p:cNvPr id="301" name="Google Shape;301;p25"/>
          <p:cNvSpPr txBox="1"/>
          <p:nvPr/>
        </p:nvSpPr>
        <p:spPr>
          <a:xfrm>
            <a:off x="5810738" y="1651200"/>
            <a:ext cx="66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9C823"/>
                </a:solidFill>
                <a:latin typeface="Inter"/>
                <a:ea typeface="Inter"/>
                <a:cs typeface="Inter"/>
                <a:sym typeface="Inter"/>
              </a:rPr>
              <a:t>Feedback</a:t>
            </a:r>
            <a:endParaRPr sz="800">
              <a:solidFill>
                <a:srgbClr val="F9C823"/>
              </a:solidFill>
            </a:endParaRPr>
          </a:p>
        </p:txBody>
      </p:sp>
      <p:sp>
        <p:nvSpPr>
          <p:cNvPr id="302" name="Google Shape;302;p25"/>
          <p:cNvSpPr txBox="1"/>
          <p:nvPr/>
        </p:nvSpPr>
        <p:spPr>
          <a:xfrm>
            <a:off x="2670025" y="1651200"/>
            <a:ext cx="80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674ED"/>
                </a:solidFill>
                <a:latin typeface="Inter"/>
                <a:ea typeface="Inter"/>
                <a:cs typeface="Inter"/>
                <a:sym typeface="Inter"/>
              </a:rPr>
              <a:t>Initial Output</a:t>
            </a:r>
            <a:endParaRPr sz="800">
              <a:solidFill>
                <a:srgbClr val="2674ED"/>
              </a:solidFill>
            </a:endParaRPr>
          </a:p>
        </p:txBody>
      </p:sp>
      <p:sp>
        <p:nvSpPr>
          <p:cNvPr id="303" name="Google Shape;303;p25"/>
          <p:cNvSpPr txBox="1"/>
          <p:nvPr/>
        </p:nvSpPr>
        <p:spPr>
          <a:xfrm>
            <a:off x="468318" y="4496891"/>
            <a:ext cx="80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Flow Status:</a:t>
            </a:r>
            <a:endParaRPr b="1" sz="800"/>
          </a:p>
        </p:txBody>
      </p:sp>
      <p:sp>
        <p:nvSpPr>
          <p:cNvPr id="304" name="Google Shape;304;p25"/>
          <p:cNvSpPr/>
          <p:nvPr/>
        </p:nvSpPr>
        <p:spPr>
          <a:xfrm>
            <a:off x="1363112" y="4586017"/>
            <a:ext cx="117900" cy="117900"/>
          </a:xfrm>
          <a:prstGeom prst="ellipse">
            <a:avLst/>
          </a:prstGeom>
          <a:solidFill>
            <a:srgbClr val="2674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5"/>
          <p:cNvSpPr txBox="1"/>
          <p:nvPr/>
        </p:nvSpPr>
        <p:spPr>
          <a:xfrm>
            <a:off x="1458911" y="4496891"/>
            <a:ext cx="105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Generation Active</a:t>
            </a:r>
            <a:endParaRPr sz="800"/>
          </a:p>
        </p:txBody>
      </p:sp>
      <p:sp>
        <p:nvSpPr>
          <p:cNvPr id="306" name="Google Shape;306;p25"/>
          <p:cNvSpPr/>
          <p:nvPr/>
        </p:nvSpPr>
        <p:spPr>
          <a:xfrm>
            <a:off x="2740612" y="4586017"/>
            <a:ext cx="117900" cy="117900"/>
          </a:xfrm>
          <a:prstGeom prst="ellipse">
            <a:avLst/>
          </a:prstGeom>
          <a:solidFill>
            <a:srgbClr val="F9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"/>
          <p:cNvSpPr txBox="1"/>
          <p:nvPr/>
        </p:nvSpPr>
        <p:spPr>
          <a:xfrm>
            <a:off x="2836412" y="4496891"/>
            <a:ext cx="137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Reflection In Progress</a:t>
            </a:r>
            <a:endParaRPr sz="800"/>
          </a:p>
        </p:txBody>
      </p:sp>
      <p:sp>
        <p:nvSpPr>
          <p:cNvPr id="308" name="Google Shape;308;p25"/>
          <p:cNvSpPr/>
          <p:nvPr/>
        </p:nvSpPr>
        <p:spPr>
          <a:xfrm>
            <a:off x="4334912" y="4586017"/>
            <a:ext cx="117900" cy="117900"/>
          </a:xfrm>
          <a:prstGeom prst="ellipse">
            <a:avLst/>
          </a:prstGeom>
          <a:solidFill>
            <a:srgbClr val="85D9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"/>
          <p:cNvSpPr txBox="1"/>
          <p:nvPr/>
        </p:nvSpPr>
        <p:spPr>
          <a:xfrm>
            <a:off x="4430713" y="4496891"/>
            <a:ext cx="121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Iteration Complete</a:t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"/>
          <p:cNvSpPr txBox="1"/>
          <p:nvPr/>
        </p:nvSpPr>
        <p:spPr>
          <a:xfrm>
            <a:off x="3599700" y="2098400"/>
            <a:ext cx="3163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Thanks!</a:t>
            </a:r>
            <a:endParaRPr sz="36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316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0" y="-8375"/>
            <a:ext cx="9123600" cy="897600"/>
          </a:xfrm>
          <a:prstGeom prst="rect">
            <a:avLst/>
          </a:prstGeom>
          <a:solidFill>
            <a:srgbClr val="2725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260931" y="19744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 Step: Crafting Initial Outputs</a:t>
            </a:r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385125" y="1466100"/>
            <a:ext cx="8372700" cy="1617000"/>
          </a:xfrm>
          <a:prstGeom prst="roundRect">
            <a:avLst>
              <a:gd fmla="val 16667" name="adj"/>
            </a:avLst>
          </a:prstGeom>
          <a:solidFill>
            <a:srgbClr val="27252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The phase where AI agents </a:t>
            </a:r>
            <a:r>
              <a:rPr b="1" lang="en" sz="16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generate initial outputs or solutions based on task objectives</a:t>
            </a:r>
            <a:r>
              <a:rPr lang="en" sz="16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6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These outputs act as the foundation for iterative refinement in the Reflection Pattern.</a:t>
            </a:r>
            <a:endParaRPr sz="16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380942" y="914400"/>
            <a:ext cx="441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9C823"/>
                </a:solidFill>
                <a:latin typeface="Inter"/>
                <a:ea typeface="Inter"/>
                <a:cs typeface="Inter"/>
                <a:sym typeface="Inter"/>
              </a:rPr>
              <a:t>What is a Generation Step?</a:t>
            </a:r>
            <a:endParaRPr b="1" sz="1800">
              <a:solidFill>
                <a:srgbClr val="F9C82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316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0" y="-8375"/>
            <a:ext cx="9123600" cy="897600"/>
          </a:xfrm>
          <a:prstGeom prst="rect">
            <a:avLst/>
          </a:prstGeom>
          <a:solidFill>
            <a:srgbClr val="2725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260931" y="19744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 Step: Crafting Initial Outputs</a:t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447300" y="1999500"/>
            <a:ext cx="3384600" cy="2453700"/>
          </a:xfrm>
          <a:prstGeom prst="roundRect">
            <a:avLst>
              <a:gd fmla="val 16667" name="adj"/>
            </a:avLst>
          </a:prstGeom>
          <a:solidFill>
            <a:srgbClr val="27252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1289395" y="1385400"/>
            <a:ext cx="170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9C823"/>
                </a:solidFill>
                <a:latin typeface="Inter"/>
                <a:ea typeface="Inter"/>
                <a:cs typeface="Inter"/>
                <a:sym typeface="Inter"/>
              </a:rPr>
              <a:t>Key Features</a:t>
            </a:r>
            <a:endParaRPr b="1" sz="1800">
              <a:solidFill>
                <a:srgbClr val="F9C82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5252100" y="1385400"/>
            <a:ext cx="261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5D992"/>
                </a:solidFill>
                <a:latin typeface="Inter"/>
                <a:ea typeface="Inter"/>
                <a:cs typeface="Inter"/>
                <a:sym typeface="Inter"/>
              </a:rPr>
              <a:t>Example Applications</a:t>
            </a:r>
            <a:endParaRPr b="1" sz="1800">
              <a:solidFill>
                <a:srgbClr val="85D99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81" name="Google Shape;81;p17"/>
          <p:cNvCxnSpPr/>
          <p:nvPr/>
        </p:nvCxnSpPr>
        <p:spPr>
          <a:xfrm>
            <a:off x="4350225" y="1324725"/>
            <a:ext cx="0" cy="333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875" y="2452438"/>
            <a:ext cx="410426" cy="41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875" y="3508300"/>
            <a:ext cx="410426" cy="4104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1464863" y="2306151"/>
            <a:ext cx="17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Baseline Creation</a:t>
            </a:r>
            <a:endParaRPr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1484975" y="3372963"/>
            <a:ext cx="21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Task-Specific Outputs</a:t>
            </a:r>
            <a:endParaRPr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4868550" y="1999500"/>
            <a:ext cx="3384600" cy="2453700"/>
          </a:xfrm>
          <a:prstGeom prst="roundRect">
            <a:avLst>
              <a:gd fmla="val 16667" name="adj"/>
            </a:avLst>
          </a:prstGeom>
          <a:solidFill>
            <a:srgbClr val="27252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1499" y="2223838"/>
            <a:ext cx="410426" cy="41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92475" y="2974900"/>
            <a:ext cx="410426" cy="41042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5884475" y="2229950"/>
            <a:ext cx="21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Problem Solving Tasks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5896831" y="2991963"/>
            <a:ext cx="21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Content Creation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92475" y="3736900"/>
            <a:ext cx="410426" cy="41042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5896831" y="3753963"/>
            <a:ext cx="21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System Planning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1472621" y="2610950"/>
            <a:ext cx="206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First draft for evaluation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495853" y="3671245"/>
            <a:ext cx="206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Tailored to task needs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316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0" y="-8375"/>
            <a:ext cx="9123600" cy="897600"/>
          </a:xfrm>
          <a:prstGeom prst="rect">
            <a:avLst/>
          </a:prstGeom>
          <a:solidFill>
            <a:srgbClr val="2725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260931" y="19744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 Step: Crafting Initial Outputs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385125" y="1414413"/>
            <a:ext cx="8372700" cy="3109800"/>
          </a:xfrm>
          <a:prstGeom prst="roundRect">
            <a:avLst>
              <a:gd fmla="val 7001" name="adj"/>
            </a:avLst>
          </a:prstGeom>
          <a:solidFill>
            <a:srgbClr val="27252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380942" y="914400"/>
            <a:ext cx="441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9C823"/>
                </a:solidFill>
                <a:latin typeface="Inter"/>
                <a:ea typeface="Inter"/>
                <a:cs typeface="Inter"/>
                <a:sym typeface="Inter"/>
              </a:rPr>
              <a:t>Generation Step Architecture</a:t>
            </a:r>
            <a:endParaRPr b="1" sz="1800">
              <a:solidFill>
                <a:srgbClr val="F9C82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718350" y="1647975"/>
            <a:ext cx="1320600" cy="2504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2882633" y="1647975"/>
            <a:ext cx="1320600" cy="2504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5046917" y="1651597"/>
            <a:ext cx="1320600" cy="2504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7211200" y="1651597"/>
            <a:ext cx="1320600" cy="2504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18"/>
          <p:cNvCxnSpPr>
            <a:stCxn id="103" idx="3"/>
            <a:endCxn id="104" idx="1"/>
          </p:cNvCxnSpPr>
          <p:nvPr/>
        </p:nvCxnSpPr>
        <p:spPr>
          <a:xfrm>
            <a:off x="2038950" y="2900325"/>
            <a:ext cx="843600" cy="0"/>
          </a:xfrm>
          <a:prstGeom prst="straightConnector1">
            <a:avLst/>
          </a:prstGeom>
          <a:noFill/>
          <a:ln cap="flat" cmpd="sng" w="19050">
            <a:solidFill>
              <a:srgbClr val="DAE0E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8" name="Google Shape;108;p18"/>
          <p:cNvCxnSpPr/>
          <p:nvPr/>
        </p:nvCxnSpPr>
        <p:spPr>
          <a:xfrm>
            <a:off x="4202089" y="2900319"/>
            <a:ext cx="843600" cy="0"/>
          </a:xfrm>
          <a:prstGeom prst="straightConnector1">
            <a:avLst/>
          </a:prstGeom>
          <a:noFill/>
          <a:ln cap="flat" cmpd="sng" w="19050">
            <a:solidFill>
              <a:srgbClr val="DAE0E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9" name="Google Shape;109;p18"/>
          <p:cNvCxnSpPr/>
          <p:nvPr/>
        </p:nvCxnSpPr>
        <p:spPr>
          <a:xfrm>
            <a:off x="6380925" y="2900319"/>
            <a:ext cx="843600" cy="0"/>
          </a:xfrm>
          <a:prstGeom prst="straightConnector1">
            <a:avLst/>
          </a:prstGeom>
          <a:noFill/>
          <a:ln cap="flat" cmpd="sng" w="19050">
            <a:solidFill>
              <a:srgbClr val="DAE0E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0" name="Google Shape;110;p18"/>
          <p:cNvSpPr txBox="1"/>
          <p:nvPr/>
        </p:nvSpPr>
        <p:spPr>
          <a:xfrm>
            <a:off x="725944" y="2200505"/>
            <a:ext cx="1320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1. 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Task Parameters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2. Context Data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3. Constraints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87899" y="3276283"/>
            <a:ext cx="11772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5D992"/>
                </a:solidFill>
                <a:latin typeface="Inter"/>
                <a:ea typeface="Inter"/>
                <a:cs typeface="Inter"/>
                <a:sym typeface="Inter"/>
              </a:rPr>
              <a:t>Example Assets:</a:t>
            </a:r>
            <a:endParaRPr i="1" sz="1000">
              <a:solidFill>
                <a:srgbClr val="85D99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Config files, API specs, Resource Requirements</a:t>
            </a:r>
            <a:endParaRPr i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2882776" y="1652857"/>
            <a:ext cx="1320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74ED"/>
                </a:solidFill>
                <a:latin typeface="Inter"/>
                <a:ea typeface="Inter"/>
                <a:cs typeface="Inter"/>
                <a:sym typeface="Inter"/>
              </a:rPr>
              <a:t>Generation Engine</a:t>
            </a:r>
            <a:endParaRPr b="1" sz="1100">
              <a:solidFill>
                <a:srgbClr val="2674E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2882776" y="2200505"/>
            <a:ext cx="1320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1. Pattern Analysis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2. Solution Design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3. Draft Assembly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2921495" y="3276275"/>
            <a:ext cx="12468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5D992"/>
                </a:solidFill>
                <a:latin typeface="Inter"/>
                <a:ea typeface="Inter"/>
                <a:cs typeface="Inter"/>
                <a:sym typeface="Inter"/>
              </a:rPr>
              <a:t>Example Assets:</a:t>
            </a:r>
            <a:endParaRPr i="1" sz="1000">
              <a:solidFill>
                <a:srgbClr val="85D99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Template Engine, Rules DB, Design Pattern Library</a:t>
            </a:r>
            <a:endParaRPr i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5046100" y="2200500"/>
            <a:ext cx="1347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1. Structure Format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2. Validate Schema 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3. Draft Output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7202944" y="2200505"/>
            <a:ext cx="1320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1.  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Verify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2.  Quality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3.  Release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5046112" y="1705825"/>
            <a:ext cx="1320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74ED"/>
                </a:solidFill>
                <a:latin typeface="Inter"/>
                <a:ea typeface="Inter"/>
                <a:cs typeface="Inter"/>
                <a:sym typeface="Inter"/>
              </a:rPr>
              <a:t>Output Formatter</a:t>
            </a:r>
            <a:endParaRPr b="1" sz="1100">
              <a:solidFill>
                <a:srgbClr val="2674E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7210688" y="1729057"/>
            <a:ext cx="132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74ED"/>
                </a:solidFill>
                <a:latin typeface="Inter"/>
                <a:ea typeface="Inter"/>
                <a:cs typeface="Inter"/>
                <a:sym typeface="Inter"/>
              </a:rPr>
              <a:t>Validator</a:t>
            </a:r>
            <a:endParaRPr b="1" sz="1100">
              <a:solidFill>
                <a:srgbClr val="2674E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725944" y="1667105"/>
            <a:ext cx="132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74ED"/>
                </a:solidFill>
                <a:latin typeface="Inter"/>
                <a:ea typeface="Inter"/>
                <a:cs typeface="Inter"/>
                <a:sym typeface="Inter"/>
              </a:rPr>
              <a:t>Input Processor</a:t>
            </a:r>
            <a:endParaRPr b="1" sz="1100">
              <a:solidFill>
                <a:srgbClr val="2674E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0" name="Google Shape;120;p18"/>
          <p:cNvCxnSpPr/>
          <p:nvPr/>
        </p:nvCxnSpPr>
        <p:spPr>
          <a:xfrm>
            <a:off x="718350" y="3238700"/>
            <a:ext cx="1316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/>
          <p:nvPr/>
        </p:nvCxnSpPr>
        <p:spPr>
          <a:xfrm>
            <a:off x="2881687" y="3238700"/>
            <a:ext cx="1316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8"/>
          <p:cNvCxnSpPr/>
          <p:nvPr/>
        </p:nvCxnSpPr>
        <p:spPr>
          <a:xfrm>
            <a:off x="5045023" y="3238700"/>
            <a:ext cx="1316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8"/>
          <p:cNvCxnSpPr/>
          <p:nvPr/>
        </p:nvCxnSpPr>
        <p:spPr>
          <a:xfrm>
            <a:off x="7216104" y="3238700"/>
            <a:ext cx="1316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8"/>
          <p:cNvSpPr txBox="1"/>
          <p:nvPr/>
        </p:nvSpPr>
        <p:spPr>
          <a:xfrm>
            <a:off x="5045580" y="3276275"/>
            <a:ext cx="1398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5D992"/>
                </a:solidFill>
                <a:latin typeface="Inter"/>
                <a:ea typeface="Inter"/>
                <a:cs typeface="Inter"/>
                <a:sym typeface="Inter"/>
              </a:rPr>
              <a:t>Example Assets:</a:t>
            </a:r>
            <a:endParaRPr i="1" sz="1000">
              <a:solidFill>
                <a:srgbClr val="85D99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Schema Validators, Format Converters</a:t>
            </a:r>
            <a:endParaRPr i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7202412" y="3276275"/>
            <a:ext cx="1398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5D992"/>
                </a:solidFill>
                <a:latin typeface="Inter"/>
                <a:ea typeface="Inter"/>
                <a:cs typeface="Inter"/>
                <a:sym typeface="Inter"/>
              </a:rPr>
              <a:t>Example Assets:</a:t>
            </a:r>
            <a:endParaRPr i="1" sz="1000">
              <a:solidFill>
                <a:srgbClr val="85D99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Test Suites, Quality Gates</a:t>
            </a:r>
            <a:endParaRPr i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6402803" y="2465850"/>
            <a:ext cx="7623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Formatted Output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245684" y="2465850"/>
            <a:ext cx="7623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Draft Solution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2070927" y="2465850"/>
            <a:ext cx="7623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Raw 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Input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316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0" y="-8375"/>
            <a:ext cx="9123600" cy="897600"/>
          </a:xfrm>
          <a:prstGeom prst="rect">
            <a:avLst/>
          </a:prstGeom>
          <a:solidFill>
            <a:srgbClr val="2725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type="title"/>
          </p:nvPr>
        </p:nvSpPr>
        <p:spPr>
          <a:xfrm>
            <a:off x="260931" y="19744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 </a:t>
            </a:r>
            <a:r>
              <a:rPr lang="en"/>
              <a:t>Step: Critiquing and Evaluating the Output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385125" y="1466100"/>
            <a:ext cx="8372700" cy="1617000"/>
          </a:xfrm>
          <a:prstGeom prst="roundRect">
            <a:avLst>
              <a:gd fmla="val 16667" name="adj"/>
            </a:avLst>
          </a:prstGeom>
          <a:solidFill>
            <a:srgbClr val="27252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The phase where </a:t>
            </a:r>
            <a:r>
              <a:rPr b="1" lang="en" sz="16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AI agents systematically evaluate and critique generated outputs</a:t>
            </a:r>
            <a:r>
              <a:rPr lang="en" sz="16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6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Ensures quality, alignment with requirements, and identifies areas for improvement.</a:t>
            </a:r>
            <a:endParaRPr sz="16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380942" y="914400"/>
            <a:ext cx="441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9C823"/>
                </a:solidFill>
                <a:latin typeface="Inter"/>
                <a:ea typeface="Inter"/>
                <a:cs typeface="Inter"/>
                <a:sym typeface="Inter"/>
              </a:rPr>
              <a:t>What is the Reflection Step?</a:t>
            </a:r>
            <a:endParaRPr b="1" sz="1800">
              <a:solidFill>
                <a:srgbClr val="F9C82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316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>
            <a:off x="0" y="-8375"/>
            <a:ext cx="9123600" cy="897600"/>
          </a:xfrm>
          <a:prstGeom prst="rect">
            <a:avLst/>
          </a:prstGeom>
          <a:solidFill>
            <a:srgbClr val="2725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1289395" y="1385400"/>
            <a:ext cx="170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9C823"/>
                </a:solidFill>
                <a:latin typeface="Inter"/>
                <a:ea typeface="Inter"/>
                <a:cs typeface="Inter"/>
                <a:sym typeface="Inter"/>
              </a:rPr>
              <a:t>Key Features</a:t>
            </a:r>
            <a:endParaRPr b="1" sz="1800">
              <a:solidFill>
                <a:srgbClr val="F9C82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5252100" y="1385400"/>
            <a:ext cx="261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5D992"/>
                </a:solidFill>
                <a:latin typeface="Inter"/>
                <a:ea typeface="Inter"/>
                <a:cs typeface="Inter"/>
                <a:sym typeface="Inter"/>
              </a:rPr>
              <a:t>Example Applications</a:t>
            </a:r>
            <a:endParaRPr b="1" sz="1800">
              <a:solidFill>
                <a:srgbClr val="85D99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44" name="Google Shape;144;p20"/>
          <p:cNvCxnSpPr/>
          <p:nvPr/>
        </p:nvCxnSpPr>
        <p:spPr>
          <a:xfrm>
            <a:off x="4365713" y="1324725"/>
            <a:ext cx="0" cy="333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5" name="Google Shape;145;p20"/>
          <p:cNvSpPr/>
          <p:nvPr/>
        </p:nvSpPr>
        <p:spPr>
          <a:xfrm>
            <a:off x="4868550" y="1999500"/>
            <a:ext cx="3384600" cy="2453700"/>
          </a:xfrm>
          <a:prstGeom prst="roundRect">
            <a:avLst>
              <a:gd fmla="val 7280" name="adj"/>
            </a:avLst>
          </a:prstGeom>
          <a:solidFill>
            <a:srgbClr val="27252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1499" y="2223838"/>
            <a:ext cx="410426" cy="41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9243" y="2974900"/>
            <a:ext cx="410426" cy="41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5884475" y="2229950"/>
            <a:ext cx="22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Requirement Verification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5896831" y="2991963"/>
            <a:ext cx="21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Performance Analysis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2475" y="3736900"/>
            <a:ext cx="410426" cy="41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5896831" y="3753963"/>
            <a:ext cx="21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Quality Assurance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447300" y="1999500"/>
            <a:ext cx="3384600" cy="2453700"/>
          </a:xfrm>
          <a:prstGeom prst="roundRect">
            <a:avLst>
              <a:gd fmla="val 8206" name="adj"/>
            </a:avLst>
          </a:prstGeom>
          <a:solidFill>
            <a:srgbClr val="27252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6675" y="2452438"/>
            <a:ext cx="410426" cy="41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6675" y="3508300"/>
            <a:ext cx="410426" cy="41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1388678" y="2184726"/>
            <a:ext cx="20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Quality Assessment</a:t>
            </a:r>
            <a:endParaRPr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1408775" y="3296763"/>
            <a:ext cx="21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Metric-Based Analysis</a:t>
            </a:r>
            <a:endParaRPr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1396421" y="2489526"/>
            <a:ext cx="2064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Systematic evaluation of Outputs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1419653" y="3595045"/>
            <a:ext cx="2064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Quantitative performance measures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9" name="Google Shape;159;p20"/>
          <p:cNvSpPr txBox="1"/>
          <p:nvPr>
            <p:ph type="title"/>
          </p:nvPr>
        </p:nvSpPr>
        <p:spPr>
          <a:xfrm>
            <a:off x="260931" y="19744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 Step: Critiquing and Evaluating the Output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316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0" y="-8375"/>
            <a:ext cx="9123600" cy="897600"/>
          </a:xfrm>
          <a:prstGeom prst="rect">
            <a:avLst/>
          </a:prstGeom>
          <a:solidFill>
            <a:srgbClr val="2725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 txBox="1"/>
          <p:nvPr>
            <p:ph type="title"/>
          </p:nvPr>
        </p:nvSpPr>
        <p:spPr>
          <a:xfrm>
            <a:off x="260931" y="19744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 Step: Critiquing and Evaluating the Output</a:t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385125" y="1414413"/>
            <a:ext cx="8372700" cy="3109800"/>
          </a:xfrm>
          <a:prstGeom prst="roundRect">
            <a:avLst>
              <a:gd fmla="val 7001" name="adj"/>
            </a:avLst>
          </a:prstGeom>
          <a:solidFill>
            <a:srgbClr val="27252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380942" y="914400"/>
            <a:ext cx="441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9C823"/>
                </a:solidFill>
                <a:latin typeface="Inter"/>
                <a:ea typeface="Inter"/>
                <a:cs typeface="Inter"/>
                <a:sym typeface="Inter"/>
              </a:rPr>
              <a:t>Reflection </a:t>
            </a:r>
            <a:r>
              <a:rPr b="1" lang="en" sz="1800">
                <a:solidFill>
                  <a:srgbClr val="F9C823"/>
                </a:solidFill>
                <a:latin typeface="Inter"/>
                <a:ea typeface="Inter"/>
                <a:cs typeface="Inter"/>
                <a:sym typeface="Inter"/>
              </a:rPr>
              <a:t>Step Architecture</a:t>
            </a:r>
            <a:endParaRPr b="1" sz="1800">
              <a:solidFill>
                <a:srgbClr val="F9C82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718350" y="1647975"/>
            <a:ext cx="1320600" cy="2504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2882633" y="1647975"/>
            <a:ext cx="1320600" cy="2504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5046917" y="1651597"/>
            <a:ext cx="1320600" cy="2504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7211200" y="1651597"/>
            <a:ext cx="1320600" cy="2504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21"/>
          <p:cNvCxnSpPr>
            <a:stCxn id="168" idx="3"/>
            <a:endCxn id="169" idx="1"/>
          </p:cNvCxnSpPr>
          <p:nvPr/>
        </p:nvCxnSpPr>
        <p:spPr>
          <a:xfrm>
            <a:off x="2038950" y="2900325"/>
            <a:ext cx="843600" cy="0"/>
          </a:xfrm>
          <a:prstGeom prst="straightConnector1">
            <a:avLst/>
          </a:prstGeom>
          <a:noFill/>
          <a:ln cap="flat" cmpd="sng" w="19050">
            <a:solidFill>
              <a:srgbClr val="DAE0E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3" name="Google Shape;173;p21"/>
          <p:cNvCxnSpPr/>
          <p:nvPr/>
        </p:nvCxnSpPr>
        <p:spPr>
          <a:xfrm>
            <a:off x="4202089" y="2900319"/>
            <a:ext cx="843600" cy="0"/>
          </a:xfrm>
          <a:prstGeom prst="straightConnector1">
            <a:avLst/>
          </a:prstGeom>
          <a:noFill/>
          <a:ln cap="flat" cmpd="sng" w="19050">
            <a:solidFill>
              <a:srgbClr val="DAE0E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4" name="Google Shape;174;p21"/>
          <p:cNvCxnSpPr/>
          <p:nvPr/>
        </p:nvCxnSpPr>
        <p:spPr>
          <a:xfrm>
            <a:off x="6380925" y="2900319"/>
            <a:ext cx="843600" cy="0"/>
          </a:xfrm>
          <a:prstGeom prst="straightConnector1">
            <a:avLst/>
          </a:prstGeom>
          <a:noFill/>
          <a:ln cap="flat" cmpd="sng" w="19050">
            <a:solidFill>
              <a:srgbClr val="DAE0E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5" name="Google Shape;175;p21"/>
          <p:cNvSpPr txBox="1"/>
          <p:nvPr/>
        </p:nvSpPr>
        <p:spPr>
          <a:xfrm>
            <a:off x="725944" y="2200505"/>
            <a:ext cx="1320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1. Output Review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2. Context Check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3. Goal Alignment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787899" y="3276283"/>
            <a:ext cx="11772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5D992"/>
                </a:solidFill>
                <a:latin typeface="Inter"/>
                <a:ea typeface="Inter"/>
                <a:cs typeface="Inter"/>
                <a:sym typeface="Inter"/>
              </a:rPr>
              <a:t>Example Assets:</a:t>
            </a:r>
            <a:endParaRPr i="1" sz="1000">
              <a:solidFill>
                <a:srgbClr val="85D99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Requirements DB, Validation Rules</a:t>
            </a:r>
            <a:endParaRPr i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2882776" y="1652857"/>
            <a:ext cx="1320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74ED"/>
                </a:solidFill>
                <a:latin typeface="Inter"/>
                <a:ea typeface="Inter"/>
                <a:cs typeface="Inter"/>
                <a:sym typeface="Inter"/>
              </a:rPr>
              <a:t>Evaluation Engine</a:t>
            </a:r>
            <a:endParaRPr b="1" sz="1100">
              <a:solidFill>
                <a:srgbClr val="2674E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2844055" y="2200500"/>
            <a:ext cx="1482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1. Metric Analysis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2. Quality Check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3. Performance Test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2921495" y="3276275"/>
            <a:ext cx="12468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5D992"/>
                </a:solidFill>
                <a:latin typeface="Inter"/>
                <a:ea typeface="Inter"/>
                <a:cs typeface="Inter"/>
                <a:sym typeface="Inter"/>
              </a:rPr>
              <a:t>Example Assets:</a:t>
            </a:r>
            <a:endParaRPr i="1" sz="1000">
              <a:solidFill>
                <a:srgbClr val="85D99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Test Frameworks, Benchmark Tools</a:t>
            </a:r>
            <a:endParaRPr i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5015124" y="2200500"/>
            <a:ext cx="1398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1. Issue Detection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2. Areas to Improve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3. Action Items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7202944" y="2200505"/>
            <a:ext cx="1320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1.   Pass/Fail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2.  Revision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3.  Release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5046112" y="1649467"/>
            <a:ext cx="1320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74ED"/>
                </a:solidFill>
                <a:latin typeface="Inter"/>
                <a:ea typeface="Inter"/>
                <a:cs typeface="Inter"/>
                <a:sym typeface="Inter"/>
              </a:rPr>
              <a:t>Feedback Generator</a:t>
            </a:r>
            <a:endParaRPr b="1" sz="1100">
              <a:solidFill>
                <a:srgbClr val="2674E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7210688" y="1652857"/>
            <a:ext cx="132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74ED"/>
                </a:solidFill>
                <a:latin typeface="Inter"/>
                <a:ea typeface="Inter"/>
                <a:cs typeface="Inter"/>
                <a:sym typeface="Inter"/>
              </a:rPr>
              <a:t>Router</a:t>
            </a:r>
            <a:endParaRPr b="1" sz="1100">
              <a:solidFill>
                <a:srgbClr val="2674E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725944" y="1667105"/>
            <a:ext cx="132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74ED"/>
                </a:solidFill>
                <a:latin typeface="Inter"/>
                <a:ea typeface="Inter"/>
                <a:cs typeface="Inter"/>
                <a:sym typeface="Inter"/>
              </a:rPr>
              <a:t>Input Analysis</a:t>
            </a:r>
            <a:endParaRPr b="1" sz="1100">
              <a:solidFill>
                <a:srgbClr val="2674E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85" name="Google Shape;185;p21"/>
          <p:cNvCxnSpPr/>
          <p:nvPr/>
        </p:nvCxnSpPr>
        <p:spPr>
          <a:xfrm>
            <a:off x="718350" y="3238700"/>
            <a:ext cx="1316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1"/>
          <p:cNvCxnSpPr/>
          <p:nvPr/>
        </p:nvCxnSpPr>
        <p:spPr>
          <a:xfrm>
            <a:off x="2881687" y="3238700"/>
            <a:ext cx="1316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1"/>
          <p:cNvCxnSpPr/>
          <p:nvPr/>
        </p:nvCxnSpPr>
        <p:spPr>
          <a:xfrm>
            <a:off x="5045023" y="3238700"/>
            <a:ext cx="1316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1"/>
          <p:cNvCxnSpPr/>
          <p:nvPr/>
        </p:nvCxnSpPr>
        <p:spPr>
          <a:xfrm>
            <a:off x="7216104" y="3238700"/>
            <a:ext cx="1316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1"/>
          <p:cNvSpPr txBox="1"/>
          <p:nvPr/>
        </p:nvSpPr>
        <p:spPr>
          <a:xfrm>
            <a:off x="5045580" y="3276275"/>
            <a:ext cx="1398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5D992"/>
                </a:solidFill>
                <a:latin typeface="Inter"/>
                <a:ea typeface="Inter"/>
                <a:cs typeface="Inter"/>
                <a:sym typeface="Inter"/>
              </a:rPr>
              <a:t>Example Assets:</a:t>
            </a:r>
            <a:endParaRPr i="1" sz="1000">
              <a:solidFill>
                <a:srgbClr val="85D99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Report Templates, Issue Trackers</a:t>
            </a:r>
            <a:endParaRPr i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7286356" y="3276275"/>
            <a:ext cx="1398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5D992"/>
                </a:solidFill>
                <a:latin typeface="Inter"/>
                <a:ea typeface="Inter"/>
                <a:cs typeface="Inter"/>
                <a:sym typeface="Inter"/>
              </a:rPr>
              <a:t>Example Assets:</a:t>
            </a:r>
            <a:endParaRPr i="1" sz="1000">
              <a:solidFill>
                <a:srgbClr val="85D99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Decision Rules, Flow Controls</a:t>
            </a:r>
            <a:endParaRPr i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6402803" y="2465850"/>
            <a:ext cx="7623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Feedback Report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4245684" y="2465850"/>
            <a:ext cx="7623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Analyze Results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2070927" y="2465850"/>
            <a:ext cx="7623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Initial Output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316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/>
          <p:nvPr/>
        </p:nvSpPr>
        <p:spPr>
          <a:xfrm>
            <a:off x="0" y="-8375"/>
            <a:ext cx="9123600" cy="897600"/>
          </a:xfrm>
          <a:prstGeom prst="rect">
            <a:avLst/>
          </a:prstGeom>
          <a:solidFill>
            <a:srgbClr val="2725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 txBox="1"/>
          <p:nvPr>
            <p:ph type="title"/>
          </p:nvPr>
        </p:nvSpPr>
        <p:spPr>
          <a:xfrm>
            <a:off x="260931" y="19744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and Refinement Step: Enhancing Outputs</a:t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85125" y="1466100"/>
            <a:ext cx="8372700" cy="1810200"/>
          </a:xfrm>
          <a:prstGeom prst="roundRect">
            <a:avLst>
              <a:gd fmla="val 16667" name="adj"/>
            </a:avLst>
          </a:prstGeom>
          <a:solidFill>
            <a:srgbClr val="27252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The phase where feedback from reflection is systematically incorporated into improvements.</a:t>
            </a:r>
            <a:endParaRPr sz="16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Inter"/>
              <a:buChar char="●"/>
            </a:pPr>
            <a:r>
              <a:rPr b="1" lang="en" sz="16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Ensures continuous evolution and enhancement of solutions </a:t>
            </a:r>
            <a:r>
              <a:rPr lang="en" sz="16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through structured refinement.</a:t>
            </a:r>
            <a:endParaRPr sz="16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380951" y="914400"/>
            <a:ext cx="505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9C823"/>
                </a:solidFill>
                <a:latin typeface="Inter"/>
                <a:ea typeface="Inter"/>
                <a:cs typeface="Inter"/>
                <a:sym typeface="Inter"/>
              </a:rPr>
              <a:t>What is the </a:t>
            </a:r>
            <a:r>
              <a:rPr b="1" lang="en" sz="1800">
                <a:solidFill>
                  <a:srgbClr val="F9C823"/>
                </a:solidFill>
                <a:latin typeface="Inter"/>
                <a:ea typeface="Inter"/>
                <a:cs typeface="Inter"/>
                <a:sym typeface="Inter"/>
              </a:rPr>
              <a:t>Iteration and Refinement Step</a:t>
            </a:r>
            <a:r>
              <a:rPr b="1" lang="en" sz="1800">
                <a:solidFill>
                  <a:srgbClr val="F9C823"/>
                </a:solidFill>
                <a:latin typeface="Inter"/>
                <a:ea typeface="Inter"/>
                <a:cs typeface="Inter"/>
                <a:sym typeface="Inter"/>
              </a:rPr>
              <a:t>?</a:t>
            </a:r>
            <a:endParaRPr b="1" sz="1800">
              <a:solidFill>
                <a:srgbClr val="F9C82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316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/>
          <p:nvPr/>
        </p:nvSpPr>
        <p:spPr>
          <a:xfrm>
            <a:off x="0" y="-8375"/>
            <a:ext cx="9123600" cy="897600"/>
          </a:xfrm>
          <a:prstGeom prst="rect">
            <a:avLst/>
          </a:prstGeom>
          <a:solidFill>
            <a:srgbClr val="2725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 txBox="1"/>
          <p:nvPr/>
        </p:nvSpPr>
        <p:spPr>
          <a:xfrm>
            <a:off x="1289395" y="1385400"/>
            <a:ext cx="170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9C823"/>
                </a:solidFill>
                <a:latin typeface="Inter"/>
                <a:ea typeface="Inter"/>
                <a:cs typeface="Inter"/>
                <a:sym typeface="Inter"/>
              </a:rPr>
              <a:t>Key Features</a:t>
            </a:r>
            <a:endParaRPr b="1" sz="1800">
              <a:solidFill>
                <a:srgbClr val="F9C82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5252100" y="1385400"/>
            <a:ext cx="261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5D992"/>
                </a:solidFill>
                <a:latin typeface="Inter"/>
                <a:ea typeface="Inter"/>
                <a:cs typeface="Inter"/>
                <a:sym typeface="Inter"/>
              </a:rPr>
              <a:t>Example Applications</a:t>
            </a:r>
            <a:endParaRPr b="1" sz="1800">
              <a:solidFill>
                <a:srgbClr val="85D99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09" name="Google Shape;209;p23"/>
          <p:cNvCxnSpPr/>
          <p:nvPr/>
        </p:nvCxnSpPr>
        <p:spPr>
          <a:xfrm>
            <a:off x="4365713" y="1324725"/>
            <a:ext cx="0" cy="333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0" name="Google Shape;210;p23"/>
          <p:cNvSpPr/>
          <p:nvPr/>
        </p:nvSpPr>
        <p:spPr>
          <a:xfrm>
            <a:off x="4868550" y="1999500"/>
            <a:ext cx="3384600" cy="2453700"/>
          </a:xfrm>
          <a:prstGeom prst="roundRect">
            <a:avLst>
              <a:gd fmla="val 7280" name="adj"/>
            </a:avLst>
          </a:prstGeom>
          <a:solidFill>
            <a:srgbClr val="27252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11" name="Google Shape;21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9099" y="2223838"/>
            <a:ext cx="410426" cy="41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064" y="2974900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3"/>
          <p:cNvSpPr txBox="1"/>
          <p:nvPr/>
        </p:nvSpPr>
        <p:spPr>
          <a:xfrm>
            <a:off x="5732075" y="2229950"/>
            <a:ext cx="25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Performance Optimization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5744431" y="2991963"/>
            <a:ext cx="21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Feature Enhancement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15" name="Google Shape;21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0075" y="3736900"/>
            <a:ext cx="410426" cy="41042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/>
        </p:nvSpPr>
        <p:spPr>
          <a:xfrm>
            <a:off x="5744431" y="3753963"/>
            <a:ext cx="21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Error Resolution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447300" y="1999500"/>
            <a:ext cx="3384600" cy="2453700"/>
          </a:xfrm>
          <a:prstGeom prst="roundRect">
            <a:avLst>
              <a:gd fmla="val 8206" name="adj"/>
            </a:avLst>
          </a:prstGeom>
          <a:solidFill>
            <a:srgbClr val="27252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18" name="Google Shape;218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6675" y="2452438"/>
            <a:ext cx="410426" cy="41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6675" y="3508300"/>
            <a:ext cx="410426" cy="41042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3"/>
          <p:cNvSpPr txBox="1"/>
          <p:nvPr/>
        </p:nvSpPr>
        <p:spPr>
          <a:xfrm>
            <a:off x="1327965" y="2184726"/>
            <a:ext cx="20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Feedback Integration</a:t>
            </a:r>
            <a:endParaRPr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1348063" y="3296775"/>
            <a:ext cx="25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Continuous </a:t>
            </a:r>
            <a:r>
              <a:rPr lang="en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Improvement</a:t>
            </a:r>
            <a:endParaRPr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1335709" y="2489526"/>
            <a:ext cx="2064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Structured incorporation of insights 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1358941" y="3595045"/>
            <a:ext cx="2064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Iterative enhancement cycles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4" name="Google Shape;224;p23"/>
          <p:cNvSpPr txBox="1"/>
          <p:nvPr>
            <p:ph type="title"/>
          </p:nvPr>
        </p:nvSpPr>
        <p:spPr>
          <a:xfrm>
            <a:off x="260931" y="19744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and Refinement Step: Enhancing Outputs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FF99CC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2667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