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ontserrat"/>
      <p:regular r:id="rId28"/>
      <p:bold r:id="rId29"/>
      <p:italic r:id="rId30"/>
      <p:boldItalic r:id="rId31"/>
    </p:embeddedFont>
    <p:embeddedFont>
      <p:font typeface="Lato"/>
      <p:regular r:id="rId32"/>
      <p:bold r:id="rId33"/>
      <p:italic r:id="rId34"/>
      <p:boldItalic r:id="rId35"/>
    </p:embeddedFont>
    <p:embeddedFont>
      <p:font typeface="Dancing Script"/>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DancingScript-bold.fntdata"/><Relationship Id="rId14" Type="http://schemas.openxmlformats.org/officeDocument/2006/relationships/slide" Target="slides/slide9.xml"/><Relationship Id="rId36" Type="http://schemas.openxmlformats.org/officeDocument/2006/relationships/font" Target="fonts/DancingScript-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bcc6515bc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bcc6515bc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bcc6515bc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bcc6515bc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bcc6515bc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bcc6515bc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bcc6515bc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bcc6515bc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bce9e4714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bce9e4714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JC’S PART</a:t>
            </a:r>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understanding customer feedback from reviews, what features are most talked about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bce9e47146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bce9e47146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JC’S PART2</a:t>
            </a:r>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This insight can help businesses understand what aspects are most relevant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bc55240a7e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bc55240a7e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bc55240a7e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bc55240a7e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bc55240a7e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bc55240a7e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ce9e47146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bce9e47146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c55240a7e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c55240a7e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ce9e47146_2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ce9e47146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bcc6515bc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bcc6515bc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bcc6515bc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bcc6515bc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bc55240a7e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bc55240a7e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ce9e47146_2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bce9e47146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bcc6515bc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bcc6515bc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dk1"/>
        </a:solidFill>
      </p:bgPr>
    </p:bg>
    <p:spTree>
      <p:nvGrpSpPr>
        <p:cNvPr id="130" name="Shape 130"/>
        <p:cNvGrpSpPr/>
        <p:nvPr/>
      </p:nvGrpSpPr>
      <p:grpSpPr>
        <a:xfrm>
          <a:off x="0" y="0"/>
          <a:ext cx="0" cy="0"/>
          <a:chOff x="0" y="0"/>
          <a:chExt cx="0" cy="0"/>
        </a:xfrm>
      </p:grpSpPr>
      <p:grpSp>
        <p:nvGrpSpPr>
          <p:cNvPr id="131" name="Google Shape;131;p13"/>
          <p:cNvGrpSpPr/>
          <p:nvPr/>
        </p:nvGrpSpPr>
        <p:grpSpPr>
          <a:xfrm>
            <a:off x="6098378" y="5"/>
            <a:ext cx="3045625" cy="2030570"/>
            <a:chOff x="6098378" y="5"/>
            <a:chExt cx="3045625" cy="2030570"/>
          </a:xfrm>
        </p:grpSpPr>
        <p:sp>
          <p:nvSpPr>
            <p:cNvPr id="132" name="Google Shape;132;p1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38" name="Google Shape;138;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39" name="Google Shape;139;p1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_1">
    <p:spTree>
      <p:nvGrpSpPr>
        <p:cNvPr id="140" name="Shape 140"/>
        <p:cNvGrpSpPr/>
        <p:nvPr/>
      </p:nvGrpSpPr>
      <p:grpSpPr>
        <a:xfrm>
          <a:off x="0" y="0"/>
          <a:ext cx="0" cy="0"/>
          <a:chOff x="0" y="0"/>
          <a:chExt cx="0" cy="0"/>
        </a:xfrm>
      </p:grpSpPr>
      <p:grpSp>
        <p:nvGrpSpPr>
          <p:cNvPr id="141" name="Google Shape;141;p14"/>
          <p:cNvGrpSpPr/>
          <p:nvPr/>
        </p:nvGrpSpPr>
        <p:grpSpPr>
          <a:xfrm>
            <a:off x="-1313459" y="1229425"/>
            <a:ext cx="11728003" cy="3968188"/>
            <a:chOff x="-1313459" y="1229425"/>
            <a:chExt cx="11728003" cy="3968188"/>
          </a:xfrm>
        </p:grpSpPr>
        <p:sp>
          <p:nvSpPr>
            <p:cNvPr id="142" name="Google Shape;142;p14"/>
            <p:cNvSpPr/>
            <p:nvPr/>
          </p:nvSpPr>
          <p:spPr>
            <a:xfrm>
              <a:off x="0" y="2732373"/>
              <a:ext cx="9144000" cy="2411164"/>
            </a:xfrm>
            <a:custGeom>
              <a:rect b="b" l="l" r="r" t="t"/>
              <a:pathLst>
                <a:path extrusionOk="0" h="55937" w="285750">
                  <a:moveTo>
                    <a:pt x="0" y="1"/>
                  </a:moveTo>
                  <a:lnTo>
                    <a:pt x="60" y="55936"/>
                  </a:lnTo>
                  <a:lnTo>
                    <a:pt x="285750" y="55936"/>
                  </a:lnTo>
                  <a:lnTo>
                    <a:pt x="285750" y="685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7975236" y="3881888"/>
              <a:ext cx="2439308" cy="1267692"/>
            </a:xfrm>
            <a:custGeom>
              <a:rect b="b" l="l" r="r" t="t"/>
              <a:pathLst>
                <a:path extrusionOk="0" h="14003" w="26944">
                  <a:moveTo>
                    <a:pt x="13549" y="1"/>
                  </a:moveTo>
                  <a:cubicBezTo>
                    <a:pt x="13521" y="1"/>
                    <a:pt x="13494" y="1"/>
                    <a:pt x="13466" y="1"/>
                  </a:cubicBezTo>
                  <a:lnTo>
                    <a:pt x="13276" y="1"/>
                  </a:lnTo>
                  <a:lnTo>
                    <a:pt x="13395" y="11240"/>
                  </a:lnTo>
                  <a:lnTo>
                    <a:pt x="11823" y="96"/>
                  </a:lnTo>
                  <a:cubicBezTo>
                    <a:pt x="10061" y="310"/>
                    <a:pt x="8358" y="870"/>
                    <a:pt x="6822" y="1751"/>
                  </a:cubicBezTo>
                  <a:lnTo>
                    <a:pt x="10549" y="11657"/>
                  </a:lnTo>
                  <a:lnTo>
                    <a:pt x="5775" y="2418"/>
                  </a:lnTo>
                  <a:cubicBezTo>
                    <a:pt x="4024" y="3632"/>
                    <a:pt x="2596" y="5240"/>
                    <a:pt x="1596" y="7121"/>
                  </a:cubicBezTo>
                  <a:lnTo>
                    <a:pt x="8656" y="12800"/>
                  </a:lnTo>
                  <a:lnTo>
                    <a:pt x="8656" y="12800"/>
                  </a:lnTo>
                  <a:lnTo>
                    <a:pt x="881" y="8669"/>
                  </a:lnTo>
                  <a:cubicBezTo>
                    <a:pt x="298" y="10204"/>
                    <a:pt x="0" y="11824"/>
                    <a:pt x="0" y="13467"/>
                  </a:cubicBezTo>
                  <a:cubicBezTo>
                    <a:pt x="0" y="13645"/>
                    <a:pt x="24" y="13824"/>
                    <a:pt x="24" y="14003"/>
                  </a:cubicBezTo>
                  <a:lnTo>
                    <a:pt x="26932" y="14003"/>
                  </a:lnTo>
                  <a:cubicBezTo>
                    <a:pt x="26944" y="13824"/>
                    <a:pt x="26944" y="13645"/>
                    <a:pt x="26944" y="13467"/>
                  </a:cubicBezTo>
                  <a:cubicBezTo>
                    <a:pt x="26944" y="11883"/>
                    <a:pt x="26658" y="10312"/>
                    <a:pt x="26122" y="8823"/>
                  </a:cubicBezTo>
                  <a:lnTo>
                    <a:pt x="18086" y="12181"/>
                  </a:lnTo>
                  <a:lnTo>
                    <a:pt x="25456" y="7323"/>
                  </a:lnTo>
                  <a:cubicBezTo>
                    <a:pt x="24325" y="5121"/>
                    <a:pt x="22610" y="3275"/>
                    <a:pt x="20515" y="1989"/>
                  </a:cubicBezTo>
                  <a:lnTo>
                    <a:pt x="16347" y="11383"/>
                  </a:lnTo>
                  <a:cubicBezTo>
                    <a:pt x="16443" y="10966"/>
                    <a:pt x="18062" y="4418"/>
                    <a:pt x="18907" y="1144"/>
                  </a:cubicBezTo>
                  <a:cubicBezTo>
                    <a:pt x="17230" y="393"/>
                    <a:pt x="15402" y="1"/>
                    <a:pt x="135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14"/>
            <p:cNvGrpSpPr/>
            <p:nvPr/>
          </p:nvGrpSpPr>
          <p:grpSpPr>
            <a:xfrm>
              <a:off x="-1313459" y="3929933"/>
              <a:ext cx="2602230" cy="1267680"/>
              <a:chOff x="-1325629" y="3929933"/>
              <a:chExt cx="2602230" cy="1267680"/>
            </a:xfrm>
          </p:grpSpPr>
          <p:sp>
            <p:nvSpPr>
              <p:cNvPr id="145" name="Google Shape;145;p14"/>
              <p:cNvSpPr/>
              <p:nvPr/>
            </p:nvSpPr>
            <p:spPr>
              <a:xfrm flipH="1">
                <a:off x="-1325629" y="3929933"/>
                <a:ext cx="2455666" cy="1267680"/>
              </a:xfrm>
              <a:custGeom>
                <a:rect b="b" l="l" r="r" t="t"/>
                <a:pathLst>
                  <a:path extrusionOk="0" h="8919" w="17277">
                    <a:moveTo>
                      <a:pt x="7249" y="1"/>
                    </a:moveTo>
                    <a:cubicBezTo>
                      <a:pt x="7245" y="1"/>
                      <a:pt x="7242" y="1"/>
                      <a:pt x="7239" y="1"/>
                    </a:cubicBezTo>
                    <a:cubicBezTo>
                      <a:pt x="6001" y="61"/>
                      <a:pt x="6287" y="8133"/>
                      <a:pt x="6287" y="8133"/>
                    </a:cubicBezTo>
                    <a:cubicBezTo>
                      <a:pt x="6287" y="8133"/>
                      <a:pt x="4452" y="592"/>
                      <a:pt x="3168" y="592"/>
                    </a:cubicBezTo>
                    <a:cubicBezTo>
                      <a:pt x="3123" y="592"/>
                      <a:pt x="3079" y="601"/>
                      <a:pt x="3036" y="620"/>
                    </a:cubicBezTo>
                    <a:cubicBezTo>
                      <a:pt x="2798" y="727"/>
                      <a:pt x="2715" y="1061"/>
                      <a:pt x="2762" y="1549"/>
                    </a:cubicBezTo>
                    <a:cubicBezTo>
                      <a:pt x="2762" y="1656"/>
                      <a:pt x="2774" y="1775"/>
                      <a:pt x="2798" y="1882"/>
                    </a:cubicBezTo>
                    <a:cubicBezTo>
                      <a:pt x="3143" y="4133"/>
                      <a:pt x="5203" y="8538"/>
                      <a:pt x="5263" y="8693"/>
                    </a:cubicBezTo>
                    <a:cubicBezTo>
                      <a:pt x="5144" y="8633"/>
                      <a:pt x="1869" y="6966"/>
                      <a:pt x="0" y="6419"/>
                    </a:cubicBezTo>
                    <a:lnTo>
                      <a:pt x="0" y="7312"/>
                    </a:lnTo>
                    <a:cubicBezTo>
                      <a:pt x="1238" y="7895"/>
                      <a:pt x="3096" y="8538"/>
                      <a:pt x="4227" y="8919"/>
                    </a:cubicBezTo>
                    <a:lnTo>
                      <a:pt x="13859" y="8919"/>
                    </a:lnTo>
                    <a:cubicBezTo>
                      <a:pt x="14073" y="8835"/>
                      <a:pt x="14288" y="8728"/>
                      <a:pt x="14502" y="8621"/>
                    </a:cubicBezTo>
                    <a:cubicBezTo>
                      <a:pt x="14538" y="8609"/>
                      <a:pt x="14573" y="8597"/>
                      <a:pt x="14609" y="8574"/>
                    </a:cubicBezTo>
                    <a:cubicBezTo>
                      <a:pt x="14776" y="8490"/>
                      <a:pt x="14954" y="8419"/>
                      <a:pt x="15121" y="8324"/>
                    </a:cubicBezTo>
                    <a:cubicBezTo>
                      <a:pt x="15157" y="8312"/>
                      <a:pt x="15193" y="8288"/>
                      <a:pt x="15228" y="8276"/>
                    </a:cubicBezTo>
                    <a:cubicBezTo>
                      <a:pt x="15597" y="8085"/>
                      <a:pt x="15966" y="7883"/>
                      <a:pt x="16264" y="7704"/>
                    </a:cubicBezTo>
                    <a:cubicBezTo>
                      <a:pt x="16300" y="7681"/>
                      <a:pt x="16336" y="7657"/>
                      <a:pt x="16371" y="7645"/>
                    </a:cubicBezTo>
                    <a:cubicBezTo>
                      <a:pt x="16943" y="7288"/>
                      <a:pt x="17276" y="6966"/>
                      <a:pt x="17109" y="6788"/>
                    </a:cubicBezTo>
                    <a:cubicBezTo>
                      <a:pt x="17032" y="6710"/>
                      <a:pt x="16889" y="6673"/>
                      <a:pt x="16703" y="6673"/>
                    </a:cubicBezTo>
                    <a:cubicBezTo>
                      <a:pt x="16603" y="6673"/>
                      <a:pt x="16492" y="6684"/>
                      <a:pt x="16371" y="6704"/>
                    </a:cubicBezTo>
                    <a:cubicBezTo>
                      <a:pt x="16336" y="6704"/>
                      <a:pt x="16300" y="6716"/>
                      <a:pt x="16264" y="6716"/>
                    </a:cubicBezTo>
                    <a:cubicBezTo>
                      <a:pt x="15895" y="6788"/>
                      <a:pt x="15514" y="6895"/>
                      <a:pt x="15157" y="7014"/>
                    </a:cubicBezTo>
                    <a:cubicBezTo>
                      <a:pt x="15121" y="7026"/>
                      <a:pt x="15085" y="7038"/>
                      <a:pt x="15050" y="7050"/>
                    </a:cubicBezTo>
                    <a:cubicBezTo>
                      <a:pt x="14883" y="7109"/>
                      <a:pt x="14704" y="7169"/>
                      <a:pt x="14538" y="7240"/>
                    </a:cubicBezTo>
                    <a:cubicBezTo>
                      <a:pt x="14502" y="7252"/>
                      <a:pt x="14478" y="7264"/>
                      <a:pt x="14442" y="7276"/>
                    </a:cubicBezTo>
                    <a:cubicBezTo>
                      <a:pt x="14145" y="7383"/>
                      <a:pt x="13859" y="7502"/>
                      <a:pt x="13585" y="7621"/>
                    </a:cubicBezTo>
                    <a:cubicBezTo>
                      <a:pt x="13549" y="7633"/>
                      <a:pt x="13514" y="7645"/>
                      <a:pt x="13478" y="7657"/>
                    </a:cubicBezTo>
                    <a:cubicBezTo>
                      <a:pt x="12728" y="7978"/>
                      <a:pt x="12145" y="8252"/>
                      <a:pt x="12073" y="8288"/>
                    </a:cubicBezTo>
                    <a:cubicBezTo>
                      <a:pt x="12145" y="8216"/>
                      <a:pt x="12764" y="7597"/>
                      <a:pt x="13490" y="6823"/>
                    </a:cubicBezTo>
                    <a:cubicBezTo>
                      <a:pt x="13526" y="6788"/>
                      <a:pt x="13561" y="6740"/>
                      <a:pt x="13597" y="6704"/>
                    </a:cubicBezTo>
                    <a:cubicBezTo>
                      <a:pt x="13835" y="6442"/>
                      <a:pt x="14097" y="6145"/>
                      <a:pt x="14347" y="5859"/>
                    </a:cubicBezTo>
                    <a:cubicBezTo>
                      <a:pt x="14383" y="5835"/>
                      <a:pt x="14407" y="5788"/>
                      <a:pt x="14442" y="5752"/>
                    </a:cubicBezTo>
                    <a:cubicBezTo>
                      <a:pt x="14621" y="5549"/>
                      <a:pt x="14800" y="5347"/>
                      <a:pt x="14954" y="5145"/>
                    </a:cubicBezTo>
                    <a:cubicBezTo>
                      <a:pt x="14990" y="5097"/>
                      <a:pt x="15026" y="5061"/>
                      <a:pt x="15050" y="5014"/>
                    </a:cubicBezTo>
                    <a:cubicBezTo>
                      <a:pt x="15752" y="4133"/>
                      <a:pt x="16193" y="3382"/>
                      <a:pt x="15812" y="3251"/>
                    </a:cubicBezTo>
                    <a:cubicBezTo>
                      <a:pt x="15781" y="3241"/>
                      <a:pt x="15747" y="3236"/>
                      <a:pt x="15710" y="3236"/>
                    </a:cubicBezTo>
                    <a:cubicBezTo>
                      <a:pt x="15533" y="3236"/>
                      <a:pt x="15284" y="3352"/>
                      <a:pt x="14978" y="3549"/>
                    </a:cubicBezTo>
                    <a:cubicBezTo>
                      <a:pt x="14943" y="3561"/>
                      <a:pt x="14907" y="3585"/>
                      <a:pt x="14883" y="3609"/>
                    </a:cubicBezTo>
                    <a:cubicBezTo>
                      <a:pt x="14704" y="3740"/>
                      <a:pt x="14502" y="3883"/>
                      <a:pt x="14300" y="4037"/>
                    </a:cubicBezTo>
                    <a:cubicBezTo>
                      <a:pt x="14276" y="4073"/>
                      <a:pt x="14240" y="4097"/>
                      <a:pt x="14204" y="4121"/>
                    </a:cubicBezTo>
                    <a:cubicBezTo>
                      <a:pt x="14014" y="4287"/>
                      <a:pt x="13800" y="4466"/>
                      <a:pt x="13597" y="4656"/>
                    </a:cubicBezTo>
                    <a:cubicBezTo>
                      <a:pt x="13561" y="4692"/>
                      <a:pt x="13526" y="4716"/>
                      <a:pt x="13490" y="4752"/>
                    </a:cubicBezTo>
                    <a:cubicBezTo>
                      <a:pt x="12680" y="5490"/>
                      <a:pt x="11823" y="6371"/>
                      <a:pt x="11192" y="7061"/>
                    </a:cubicBezTo>
                    <a:cubicBezTo>
                      <a:pt x="10656" y="7633"/>
                      <a:pt x="10263" y="8074"/>
                      <a:pt x="10180" y="8169"/>
                    </a:cubicBezTo>
                    <a:cubicBezTo>
                      <a:pt x="10251" y="8050"/>
                      <a:pt x="10668" y="7431"/>
                      <a:pt x="11192" y="6609"/>
                    </a:cubicBezTo>
                    <a:cubicBezTo>
                      <a:pt x="12002" y="5311"/>
                      <a:pt x="13073" y="3525"/>
                      <a:pt x="13419" y="2466"/>
                    </a:cubicBezTo>
                    <a:cubicBezTo>
                      <a:pt x="13454" y="2359"/>
                      <a:pt x="13490" y="2251"/>
                      <a:pt x="13514" y="2156"/>
                    </a:cubicBezTo>
                    <a:cubicBezTo>
                      <a:pt x="13561" y="1918"/>
                      <a:pt x="13561" y="1739"/>
                      <a:pt x="13478" y="1632"/>
                    </a:cubicBezTo>
                    <a:cubicBezTo>
                      <a:pt x="13466" y="1608"/>
                      <a:pt x="13430" y="1585"/>
                      <a:pt x="13407" y="1573"/>
                    </a:cubicBezTo>
                    <a:lnTo>
                      <a:pt x="13371" y="1573"/>
                    </a:lnTo>
                    <a:cubicBezTo>
                      <a:pt x="13350" y="1567"/>
                      <a:pt x="13328" y="1564"/>
                      <a:pt x="13305" y="1564"/>
                    </a:cubicBezTo>
                    <a:cubicBezTo>
                      <a:pt x="12877" y="1564"/>
                      <a:pt x="12052" y="2592"/>
                      <a:pt x="11216" y="3835"/>
                    </a:cubicBezTo>
                    <a:cubicBezTo>
                      <a:pt x="10037" y="5585"/>
                      <a:pt x="8835" y="7764"/>
                      <a:pt x="8656" y="8085"/>
                    </a:cubicBezTo>
                    <a:cubicBezTo>
                      <a:pt x="8847" y="7645"/>
                      <a:pt x="10418" y="3954"/>
                      <a:pt x="10835" y="1882"/>
                    </a:cubicBezTo>
                    <a:cubicBezTo>
                      <a:pt x="10859" y="1763"/>
                      <a:pt x="10871" y="1656"/>
                      <a:pt x="10894" y="1561"/>
                    </a:cubicBezTo>
                    <a:cubicBezTo>
                      <a:pt x="10978" y="989"/>
                      <a:pt x="10942" y="584"/>
                      <a:pt x="10716" y="501"/>
                    </a:cubicBezTo>
                    <a:cubicBezTo>
                      <a:pt x="10693" y="494"/>
                      <a:pt x="10670" y="491"/>
                      <a:pt x="10646" y="491"/>
                    </a:cubicBezTo>
                    <a:cubicBezTo>
                      <a:pt x="10385" y="491"/>
                      <a:pt x="10067" y="905"/>
                      <a:pt x="9739" y="1549"/>
                    </a:cubicBezTo>
                    <a:cubicBezTo>
                      <a:pt x="9680" y="1656"/>
                      <a:pt x="9620" y="1763"/>
                      <a:pt x="9573" y="1882"/>
                    </a:cubicBezTo>
                    <a:cubicBezTo>
                      <a:pt x="8549" y="4049"/>
                      <a:pt x="7465" y="7966"/>
                      <a:pt x="7465" y="7966"/>
                    </a:cubicBezTo>
                    <a:cubicBezTo>
                      <a:pt x="7465" y="7966"/>
                      <a:pt x="7930" y="4240"/>
                      <a:pt x="7834" y="1882"/>
                    </a:cubicBezTo>
                    <a:cubicBezTo>
                      <a:pt x="7834" y="1763"/>
                      <a:pt x="7823" y="1656"/>
                      <a:pt x="7823" y="1549"/>
                    </a:cubicBezTo>
                    <a:cubicBezTo>
                      <a:pt x="7752" y="640"/>
                      <a:pt x="7587" y="1"/>
                      <a:pt x="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rot="4107140">
                <a:off x="945355" y="4687960"/>
                <a:ext cx="125791" cy="527729"/>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4"/>
            <p:cNvSpPr/>
            <p:nvPr/>
          </p:nvSpPr>
          <p:spPr>
            <a:xfrm flipH="1">
              <a:off x="-40575" y="1229425"/>
              <a:ext cx="9177742" cy="2270016"/>
            </a:xfrm>
            <a:custGeom>
              <a:rect b="b" l="l" r="r" t="t"/>
              <a:pathLst>
                <a:path extrusionOk="0" h="70938" w="285311">
                  <a:moveTo>
                    <a:pt x="1" y="0"/>
                  </a:moveTo>
                  <a:lnTo>
                    <a:pt x="1" y="70938"/>
                  </a:lnTo>
                  <a:lnTo>
                    <a:pt x="285310" y="70938"/>
                  </a:lnTo>
                  <a:lnTo>
                    <a:pt x="285310" y="20872"/>
                  </a:lnTo>
                  <a:cubicBezTo>
                    <a:pt x="273797" y="21551"/>
                    <a:pt x="262903" y="29564"/>
                    <a:pt x="257997" y="41351"/>
                  </a:cubicBezTo>
                  <a:cubicBezTo>
                    <a:pt x="247758" y="31766"/>
                    <a:pt x="235744" y="23396"/>
                    <a:pt x="222409" y="22539"/>
                  </a:cubicBezTo>
                  <a:cubicBezTo>
                    <a:pt x="221827" y="22502"/>
                    <a:pt x="221243" y="22484"/>
                    <a:pt x="220657" y="22484"/>
                  </a:cubicBezTo>
                  <a:cubicBezTo>
                    <a:pt x="207838" y="22484"/>
                    <a:pt x="194427" y="31248"/>
                    <a:pt x="191751" y="45185"/>
                  </a:cubicBezTo>
                  <a:cubicBezTo>
                    <a:pt x="182561" y="32357"/>
                    <a:pt x="168422" y="23561"/>
                    <a:pt x="153753" y="23561"/>
                  </a:cubicBezTo>
                  <a:cubicBezTo>
                    <a:pt x="153295" y="23561"/>
                    <a:pt x="152836" y="23569"/>
                    <a:pt x="152377" y="23587"/>
                  </a:cubicBezTo>
                  <a:cubicBezTo>
                    <a:pt x="137208" y="24158"/>
                    <a:pt x="122302" y="35136"/>
                    <a:pt x="117527" y="51209"/>
                  </a:cubicBezTo>
                  <a:cubicBezTo>
                    <a:pt x="108598" y="41256"/>
                    <a:pt x="97072" y="34231"/>
                    <a:pt x="84761" y="31231"/>
                  </a:cubicBezTo>
                  <a:cubicBezTo>
                    <a:pt x="81079" y="30326"/>
                    <a:pt x="77287" y="29787"/>
                    <a:pt x="73516" y="29787"/>
                  </a:cubicBezTo>
                  <a:cubicBezTo>
                    <a:pt x="69446" y="29787"/>
                    <a:pt x="65400" y="30415"/>
                    <a:pt x="61544" y="31885"/>
                  </a:cubicBezTo>
                  <a:cubicBezTo>
                    <a:pt x="54115" y="34707"/>
                    <a:pt x="47542" y="41029"/>
                    <a:pt x="45137" y="49364"/>
                  </a:cubicBezTo>
                  <a:cubicBezTo>
                    <a:pt x="44411" y="38600"/>
                    <a:pt x="39077" y="28849"/>
                    <a:pt x="32612" y="20836"/>
                  </a:cubicBezTo>
                  <a:cubicBezTo>
                    <a:pt x="24111" y="10323"/>
                    <a:pt x="12276" y="1953"/>
                    <a:pt x="1" y="0"/>
                  </a:cubicBezTo>
                  <a:close/>
                </a:path>
              </a:pathLst>
            </a:custGeom>
            <a:solidFill>
              <a:schemeClr val="accent3">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4"/>
          <p:cNvSpPr txBox="1"/>
          <p:nvPr>
            <p:ph type="title"/>
          </p:nvPr>
        </p:nvSpPr>
        <p:spPr>
          <a:xfrm>
            <a:off x="758775" y="411032"/>
            <a:ext cx="76263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4"/>
          <p:cNvSpPr txBox="1"/>
          <p:nvPr>
            <p:ph idx="1" type="body"/>
          </p:nvPr>
        </p:nvSpPr>
        <p:spPr>
          <a:xfrm>
            <a:off x="802637" y="1202050"/>
            <a:ext cx="3561600" cy="3194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4"/>
              </a:buClr>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0" name="Google Shape;150;p14"/>
          <p:cNvSpPr txBox="1"/>
          <p:nvPr>
            <p:ph idx="2" type="body"/>
          </p:nvPr>
        </p:nvSpPr>
        <p:spPr>
          <a:xfrm>
            <a:off x="4697863" y="1202050"/>
            <a:ext cx="3643500" cy="3194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4"/>
              </a:buClr>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3.jpg"/><Relationship Id="rId5" Type="http://schemas.openxmlformats.org/officeDocument/2006/relationships/image" Target="../media/image20.png"/><Relationship Id="rId6"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jpg"/><Relationship Id="rId4" Type="http://schemas.openxmlformats.org/officeDocument/2006/relationships/image" Target="../media/image3.jpg"/><Relationship Id="rId5" Type="http://schemas.openxmlformats.org/officeDocument/2006/relationships/image" Target="../media/image15.jpg"/><Relationship Id="rId6"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4" name="Shape 154"/>
        <p:cNvGrpSpPr/>
        <p:nvPr/>
      </p:nvGrpSpPr>
      <p:grpSpPr>
        <a:xfrm>
          <a:off x="0" y="0"/>
          <a:ext cx="0" cy="0"/>
          <a:chOff x="0" y="0"/>
          <a:chExt cx="0" cy="0"/>
        </a:xfrm>
      </p:grpSpPr>
      <p:sp>
        <p:nvSpPr>
          <p:cNvPr id="155" name="Google Shape;155;p15"/>
          <p:cNvSpPr txBox="1"/>
          <p:nvPr>
            <p:ph type="ctrTitle"/>
          </p:nvPr>
        </p:nvSpPr>
        <p:spPr>
          <a:xfrm>
            <a:off x="791200" y="1601650"/>
            <a:ext cx="8352600" cy="2234100"/>
          </a:xfrm>
          <a:prstGeom prst="rect">
            <a:avLst/>
          </a:prstGeom>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None/>
            </a:pPr>
            <a:r>
              <a:rPr lang="en" sz="3300">
                <a:solidFill>
                  <a:schemeClr val="accent1"/>
                </a:solidFill>
                <a:latin typeface="Cambria"/>
                <a:ea typeface="Cambria"/>
                <a:cs typeface="Cambria"/>
                <a:sym typeface="Cambria"/>
              </a:rPr>
              <a:t>Spring Team 454</a:t>
            </a:r>
            <a:endParaRPr sz="3300">
              <a:solidFill>
                <a:schemeClr val="accent1"/>
              </a:solidFill>
              <a:latin typeface="Cambria"/>
              <a:ea typeface="Cambria"/>
              <a:cs typeface="Cambria"/>
              <a:sym typeface="Cambria"/>
            </a:endParaRPr>
          </a:p>
          <a:p>
            <a:pPr indent="0" lvl="0" marL="0" marR="0" rtl="0" algn="r">
              <a:lnSpc>
                <a:spcPct val="100000"/>
              </a:lnSpc>
              <a:spcBef>
                <a:spcPts val="0"/>
              </a:spcBef>
              <a:spcAft>
                <a:spcPts val="0"/>
              </a:spcAft>
              <a:buNone/>
            </a:pPr>
            <a:r>
              <a:rPr b="0" lang="en" sz="3300">
                <a:solidFill>
                  <a:schemeClr val="accent1"/>
                </a:solidFill>
                <a:latin typeface="Cambria"/>
                <a:ea typeface="Cambria"/>
                <a:cs typeface="Cambria"/>
                <a:sym typeface="Cambria"/>
              </a:rPr>
              <a:t>(Aishwarya, Eva, Rahat, Rohan, JC)</a:t>
            </a:r>
            <a:endParaRPr b="0" sz="3300">
              <a:solidFill>
                <a:schemeClr val="accent1"/>
              </a:solidFill>
              <a:latin typeface="Cambria"/>
              <a:ea typeface="Cambria"/>
              <a:cs typeface="Cambria"/>
              <a:sym typeface="Cambria"/>
            </a:endParaRPr>
          </a:p>
        </p:txBody>
      </p:sp>
      <p:pic>
        <p:nvPicPr>
          <p:cNvPr id="156" name="Google Shape;156;p15"/>
          <p:cNvPicPr preferRelativeResize="0"/>
          <p:nvPr/>
        </p:nvPicPr>
        <p:blipFill>
          <a:blip r:embed="rId3">
            <a:alphaModFix/>
          </a:blip>
          <a:stretch>
            <a:fillRect/>
          </a:stretch>
        </p:blipFill>
        <p:spPr>
          <a:xfrm>
            <a:off x="189825" y="3753581"/>
            <a:ext cx="2436300" cy="1149900"/>
          </a:xfrm>
          <a:prstGeom prst="ellipse">
            <a:avLst/>
          </a:prstGeom>
          <a:noFill/>
          <a:ln cap="flat" cmpd="sng" w="38100">
            <a:solidFill>
              <a:schemeClr val="lt1"/>
            </a:solidFill>
            <a:prstDash val="solid"/>
            <a:round/>
            <a:headEnd len="sm" w="sm" type="none"/>
            <a:tailEnd len="sm" w="sm" type="none"/>
          </a:ln>
        </p:spPr>
      </p:pic>
      <p:pic>
        <p:nvPicPr>
          <p:cNvPr id="157" name="Google Shape;157;p15"/>
          <p:cNvPicPr preferRelativeResize="0"/>
          <p:nvPr/>
        </p:nvPicPr>
        <p:blipFill>
          <a:blip r:embed="rId4">
            <a:alphaModFix/>
          </a:blip>
          <a:stretch>
            <a:fillRect/>
          </a:stretch>
        </p:blipFill>
        <p:spPr>
          <a:xfrm>
            <a:off x="2255037" y="3753582"/>
            <a:ext cx="2366400" cy="1149900"/>
          </a:xfrm>
          <a:prstGeom prst="ellipse">
            <a:avLst/>
          </a:prstGeom>
          <a:noFill/>
          <a:ln cap="flat" cmpd="sng" w="38100">
            <a:solidFill>
              <a:schemeClr val="lt1"/>
            </a:solidFill>
            <a:prstDash val="solid"/>
            <a:round/>
            <a:headEnd len="sm" w="sm" type="none"/>
            <a:tailEnd len="sm" w="sm" type="none"/>
          </a:ln>
        </p:spPr>
      </p:pic>
      <p:pic>
        <p:nvPicPr>
          <p:cNvPr id="158" name="Google Shape;158;p15"/>
          <p:cNvPicPr preferRelativeResize="0"/>
          <p:nvPr/>
        </p:nvPicPr>
        <p:blipFill>
          <a:blip r:embed="rId5">
            <a:alphaModFix amt="93000"/>
          </a:blip>
          <a:stretch>
            <a:fillRect/>
          </a:stretch>
        </p:blipFill>
        <p:spPr>
          <a:xfrm>
            <a:off x="4162560" y="3727900"/>
            <a:ext cx="2436300" cy="1202100"/>
          </a:xfrm>
          <a:prstGeom prst="ellipse">
            <a:avLst/>
          </a:prstGeom>
          <a:noFill/>
          <a:ln cap="flat" cmpd="sng" w="38100">
            <a:solidFill>
              <a:schemeClr val="lt1"/>
            </a:solidFill>
            <a:prstDash val="solid"/>
            <a:round/>
            <a:headEnd len="sm" w="sm" type="none"/>
            <a:tailEnd len="sm" w="sm" type="none"/>
          </a:ln>
        </p:spPr>
      </p:pic>
      <p:pic>
        <p:nvPicPr>
          <p:cNvPr id="159" name="Google Shape;159;p15"/>
          <p:cNvPicPr preferRelativeResize="0"/>
          <p:nvPr/>
        </p:nvPicPr>
        <p:blipFill rotWithShape="1">
          <a:blip r:embed="rId6">
            <a:alphaModFix/>
          </a:blip>
          <a:srcRect b="0" l="0" r="0" t="0"/>
          <a:stretch/>
        </p:blipFill>
        <p:spPr>
          <a:xfrm rot="-5399083">
            <a:off x="6840102" y="3150685"/>
            <a:ext cx="1124700" cy="2355600"/>
          </a:xfrm>
          <a:prstGeom prst="ellipse">
            <a:avLst/>
          </a:prstGeom>
          <a:noFill/>
          <a:ln cap="flat" cmpd="sng" w="38100">
            <a:solidFill>
              <a:schemeClr val="lt1"/>
            </a:solidFill>
            <a:prstDash val="solid"/>
            <a:round/>
            <a:headEnd len="sm" w="sm" type="none"/>
            <a:tailEnd len="sm" w="sm" type="none"/>
          </a:ln>
        </p:spPr>
      </p:pic>
      <p:sp>
        <p:nvSpPr>
          <p:cNvPr id="160" name="Google Shape;160;p15"/>
          <p:cNvSpPr txBox="1"/>
          <p:nvPr>
            <p:ph type="ctrTitle"/>
          </p:nvPr>
        </p:nvSpPr>
        <p:spPr>
          <a:xfrm>
            <a:off x="81350" y="0"/>
            <a:ext cx="4239600" cy="195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300">
                <a:solidFill>
                  <a:schemeClr val="accent1"/>
                </a:solidFill>
                <a:latin typeface="Cambria"/>
                <a:ea typeface="Cambria"/>
                <a:cs typeface="Cambria"/>
                <a:sym typeface="Cambria"/>
              </a:rPr>
              <a:t>R</a:t>
            </a:r>
            <a:r>
              <a:rPr b="0" lang="en" sz="3300">
                <a:solidFill>
                  <a:schemeClr val="accent1"/>
                </a:solidFill>
                <a:latin typeface="Cambria"/>
                <a:ea typeface="Cambria"/>
                <a:cs typeface="Cambria"/>
                <a:sym typeface="Cambria"/>
              </a:rPr>
              <a:t>estaurant</a:t>
            </a:r>
            <a:r>
              <a:rPr b="0" lang="en" sz="3300">
                <a:solidFill>
                  <a:schemeClr val="accent1"/>
                </a:solidFill>
                <a:latin typeface="Cambria"/>
                <a:ea typeface="Cambria"/>
                <a:cs typeface="Cambria"/>
                <a:sym typeface="Cambria"/>
              </a:rPr>
              <a:t> </a:t>
            </a:r>
            <a:r>
              <a:rPr lang="en" sz="3300">
                <a:solidFill>
                  <a:schemeClr val="accent1"/>
                </a:solidFill>
                <a:latin typeface="Cambria"/>
                <a:ea typeface="Cambria"/>
                <a:cs typeface="Cambria"/>
                <a:sym typeface="Cambria"/>
              </a:rPr>
              <a:t>B</a:t>
            </a:r>
            <a:r>
              <a:rPr b="0" lang="en" sz="3300">
                <a:solidFill>
                  <a:schemeClr val="accent1"/>
                </a:solidFill>
                <a:latin typeface="Cambria"/>
                <a:ea typeface="Cambria"/>
                <a:cs typeface="Cambria"/>
                <a:sym typeface="Cambria"/>
              </a:rPr>
              <a:t>usiness </a:t>
            </a:r>
            <a:r>
              <a:rPr lang="en" sz="3300">
                <a:solidFill>
                  <a:schemeClr val="accent1"/>
                </a:solidFill>
                <a:latin typeface="Cambria"/>
                <a:ea typeface="Cambria"/>
                <a:cs typeface="Cambria"/>
                <a:sym typeface="Cambria"/>
              </a:rPr>
              <a:t>R</a:t>
            </a:r>
            <a:r>
              <a:rPr b="0" lang="en" sz="3300">
                <a:solidFill>
                  <a:schemeClr val="accent1"/>
                </a:solidFill>
                <a:latin typeface="Cambria"/>
                <a:ea typeface="Cambria"/>
                <a:cs typeface="Cambria"/>
                <a:sym typeface="Cambria"/>
              </a:rPr>
              <a:t>ecommendation</a:t>
            </a:r>
            <a:endParaRPr b="0" sz="3300">
              <a:solidFill>
                <a:schemeClr val="accent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758775" y="411032"/>
            <a:ext cx="762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t>Sentiment Polarity using TextBlob</a:t>
            </a:r>
            <a:endParaRPr b="1" sz="3020"/>
          </a:p>
        </p:txBody>
      </p:sp>
      <p:sp>
        <p:nvSpPr>
          <p:cNvPr id="224" name="Google Shape;224;p24"/>
          <p:cNvSpPr txBox="1"/>
          <p:nvPr>
            <p:ph idx="1" type="body"/>
          </p:nvPr>
        </p:nvSpPr>
        <p:spPr>
          <a:xfrm>
            <a:off x="702375" y="1312350"/>
            <a:ext cx="3561600" cy="353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-&gt; </a:t>
            </a:r>
            <a:r>
              <a:rPr b="1" lang="en" u="sng"/>
              <a:t>What we understand from the plots?</a:t>
            </a:r>
            <a:endParaRPr b="1" u="sng"/>
          </a:p>
          <a:p>
            <a:pPr indent="-298450" lvl="0" marL="457200" rtl="0" algn="l">
              <a:spcBef>
                <a:spcPts val="1200"/>
              </a:spcBef>
              <a:spcAft>
                <a:spcPts val="0"/>
              </a:spcAft>
              <a:buClr>
                <a:schemeClr val="lt1"/>
              </a:buClr>
              <a:buSzPts val="1100"/>
              <a:buFont typeface="Arial"/>
              <a:buChar char="●"/>
            </a:pPr>
            <a:r>
              <a:rPr lang="en" sz="1100">
                <a:latin typeface="Arial"/>
                <a:ea typeface="Arial"/>
                <a:cs typeface="Arial"/>
                <a:sym typeface="Arial"/>
              </a:rPr>
              <a:t>Positive skew in the Histogram: Most reviews are positive, with fewer neutral or negative reviews.</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 sz="1100">
                <a:latin typeface="Arial"/>
                <a:ea typeface="Arial"/>
                <a:cs typeface="Arial"/>
                <a:sym typeface="Arial"/>
              </a:rPr>
              <a:t>Boxplot centering above 0: The median sentiment is positive, reinforcing the idea that more reviews are positive than negative or neutral.</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 sz="1100">
                <a:latin typeface="Arial"/>
                <a:ea typeface="Arial"/>
                <a:cs typeface="Arial"/>
                <a:sym typeface="Arial"/>
              </a:rPr>
              <a:t>Outliers in Boxplot: These could represent exceptionally strong opinions (either very positive or very negative) that deviate from the majority of reviews.</a:t>
            </a:r>
            <a:endParaRPr sz="1100">
              <a:latin typeface="Arial"/>
              <a:ea typeface="Arial"/>
              <a:cs typeface="Arial"/>
              <a:sym typeface="Arial"/>
            </a:endParaRPr>
          </a:p>
          <a:p>
            <a:pPr indent="0" lvl="0" marL="0" rtl="0" algn="l">
              <a:spcBef>
                <a:spcPts val="1200"/>
              </a:spcBef>
              <a:spcAft>
                <a:spcPts val="1200"/>
              </a:spcAft>
              <a:buNone/>
            </a:pPr>
            <a:r>
              <a:t/>
            </a:r>
            <a:endParaRPr/>
          </a:p>
        </p:txBody>
      </p:sp>
      <p:pic>
        <p:nvPicPr>
          <p:cNvPr id="225" name="Google Shape;225;p24"/>
          <p:cNvPicPr preferRelativeResize="0"/>
          <p:nvPr/>
        </p:nvPicPr>
        <p:blipFill rotWithShape="1">
          <a:blip r:embed="rId3">
            <a:alphaModFix/>
          </a:blip>
          <a:srcRect b="-162950" l="0" r="0" t="0"/>
          <a:stretch/>
        </p:blipFill>
        <p:spPr>
          <a:xfrm>
            <a:off x="4975775" y="1153225"/>
            <a:ext cx="3741176" cy="3328550"/>
          </a:xfrm>
          <a:prstGeom prst="rect">
            <a:avLst/>
          </a:prstGeom>
          <a:noFill/>
          <a:ln>
            <a:noFill/>
          </a:ln>
        </p:spPr>
      </p:pic>
      <p:sp>
        <p:nvSpPr>
          <p:cNvPr id="226" name="Google Shape;226;p24"/>
          <p:cNvSpPr txBox="1"/>
          <p:nvPr/>
        </p:nvSpPr>
        <p:spPr>
          <a:xfrm>
            <a:off x="5044825" y="2526625"/>
            <a:ext cx="3741300" cy="20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u="sng">
                <a:solidFill>
                  <a:schemeClr val="lt1"/>
                </a:solidFill>
                <a:latin typeface="Lato"/>
                <a:ea typeface="Lato"/>
                <a:cs typeface="Lato"/>
                <a:sym typeface="Lato"/>
              </a:rPr>
              <a:t>Consolidated Analysis:</a:t>
            </a:r>
            <a:endParaRPr b="1" sz="1300" u="sng">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279400" lvl="0" marL="457200" rtl="0" algn="l">
              <a:spcBef>
                <a:spcPts val="0"/>
              </a:spcBef>
              <a:spcAft>
                <a:spcPts val="0"/>
              </a:spcAft>
              <a:buClr>
                <a:schemeClr val="lt1"/>
              </a:buClr>
              <a:buSzPts val="800"/>
              <a:buChar char="●"/>
            </a:pPr>
            <a:r>
              <a:rPr lang="en" sz="800">
                <a:solidFill>
                  <a:schemeClr val="lt1"/>
                </a:solidFill>
              </a:rPr>
              <a:t>The text data overall has a neutral to slightly positive sentiment.</a:t>
            </a:r>
            <a:endParaRPr sz="800">
              <a:solidFill>
                <a:schemeClr val="lt1"/>
              </a:solidFill>
            </a:endParaRPr>
          </a:p>
          <a:p>
            <a:pPr indent="-279400" lvl="0" marL="457200" rtl="0" algn="l">
              <a:lnSpc>
                <a:spcPct val="115000"/>
              </a:lnSpc>
              <a:spcBef>
                <a:spcPts val="0"/>
              </a:spcBef>
              <a:spcAft>
                <a:spcPts val="0"/>
              </a:spcAft>
              <a:buClr>
                <a:schemeClr val="lt1"/>
              </a:buClr>
              <a:buSzPts val="800"/>
              <a:buChar char="●"/>
            </a:pPr>
            <a:r>
              <a:rPr lang="en" sz="800">
                <a:solidFill>
                  <a:schemeClr val="lt1"/>
                </a:solidFill>
              </a:rPr>
              <a:t>There is a normal distribution of sentiments with tails on both the positive and negative sides, but with few extremes.</a:t>
            </a:r>
            <a:endParaRPr sz="800">
              <a:solidFill>
                <a:schemeClr val="lt1"/>
              </a:solidFill>
            </a:endParaRPr>
          </a:p>
          <a:p>
            <a:pPr indent="-279400" lvl="0" marL="457200" rtl="0" algn="l">
              <a:lnSpc>
                <a:spcPct val="115000"/>
              </a:lnSpc>
              <a:spcBef>
                <a:spcPts val="0"/>
              </a:spcBef>
              <a:spcAft>
                <a:spcPts val="0"/>
              </a:spcAft>
              <a:buClr>
                <a:schemeClr val="lt1"/>
              </a:buClr>
              <a:buSzPts val="800"/>
              <a:buChar char="●"/>
            </a:pPr>
            <a:r>
              <a:rPr lang="en" sz="800">
                <a:solidFill>
                  <a:schemeClr val="lt1"/>
                </a:solidFill>
              </a:rPr>
              <a:t>The median sentiment is slightly positive, indicating that more than half of the text data leans towards a positive sentiment.</a:t>
            </a:r>
            <a:endParaRPr sz="800">
              <a:solidFill>
                <a:schemeClr val="lt1"/>
              </a:solidFill>
            </a:endParaRPr>
          </a:p>
          <a:p>
            <a:pPr indent="-279400" lvl="0" marL="457200" rtl="0" algn="l">
              <a:lnSpc>
                <a:spcPct val="115000"/>
              </a:lnSpc>
              <a:spcBef>
                <a:spcPts val="0"/>
              </a:spcBef>
              <a:spcAft>
                <a:spcPts val="0"/>
              </a:spcAft>
              <a:buClr>
                <a:schemeClr val="lt1"/>
              </a:buClr>
              <a:buSzPts val="800"/>
              <a:buChar char="●"/>
            </a:pPr>
            <a:r>
              <a:rPr lang="en" sz="800">
                <a:solidFill>
                  <a:schemeClr val="lt1"/>
                </a:solidFill>
              </a:rPr>
              <a:t>The compactness of the IQR suggests that most sentiments are concentrated around the median, with fewer sentiments having strong positive or negative polarities.</a:t>
            </a:r>
            <a:endParaRPr sz="800">
              <a:solidFill>
                <a:schemeClr val="lt1"/>
              </a:solidFill>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758775" y="411032"/>
            <a:ext cx="762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t>Sentiment</a:t>
            </a:r>
            <a:r>
              <a:rPr b="1" lang="en" sz="2920"/>
              <a:t> Polarity of the Outliers</a:t>
            </a:r>
            <a:endParaRPr b="1" sz="2920"/>
          </a:p>
        </p:txBody>
      </p:sp>
      <p:pic>
        <p:nvPicPr>
          <p:cNvPr id="232" name="Google Shape;232;p25"/>
          <p:cNvPicPr preferRelativeResize="0"/>
          <p:nvPr/>
        </p:nvPicPr>
        <p:blipFill>
          <a:blip r:embed="rId3">
            <a:alphaModFix/>
          </a:blip>
          <a:stretch>
            <a:fillRect/>
          </a:stretch>
        </p:blipFill>
        <p:spPr>
          <a:xfrm>
            <a:off x="4511850" y="1212150"/>
            <a:ext cx="3809999" cy="2719200"/>
          </a:xfrm>
          <a:prstGeom prst="rect">
            <a:avLst/>
          </a:prstGeom>
          <a:noFill/>
          <a:ln>
            <a:noFill/>
          </a:ln>
        </p:spPr>
      </p:pic>
      <p:sp>
        <p:nvSpPr>
          <p:cNvPr id="233" name="Google Shape;233;p25"/>
          <p:cNvSpPr txBox="1"/>
          <p:nvPr/>
        </p:nvSpPr>
        <p:spPr>
          <a:xfrm>
            <a:off x="509050" y="1175975"/>
            <a:ext cx="3749700" cy="30579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lt1"/>
              </a:buClr>
              <a:buSzPts val="1000"/>
              <a:buChar char="●"/>
            </a:pPr>
            <a:r>
              <a:rPr b="1" lang="en" sz="1000">
                <a:solidFill>
                  <a:schemeClr val="lt1"/>
                </a:solidFill>
              </a:rPr>
              <a:t>General Satisfaction:</a:t>
            </a:r>
            <a:r>
              <a:rPr lang="en" sz="1000">
                <a:solidFill>
                  <a:schemeClr val="lt1"/>
                </a:solidFill>
              </a:rPr>
              <a:t> Most reviews are positive, indicating general customer satisfaction.</a:t>
            </a:r>
            <a:endParaRPr sz="1000">
              <a:solidFill>
                <a:schemeClr val="lt1"/>
              </a:solidFill>
            </a:endParaRPr>
          </a:p>
          <a:p>
            <a:pPr indent="0" lvl="0" marL="457200" rtl="0" algn="l">
              <a:lnSpc>
                <a:spcPct val="115000"/>
              </a:lnSpc>
              <a:spcBef>
                <a:spcPts val="0"/>
              </a:spcBef>
              <a:spcAft>
                <a:spcPts val="0"/>
              </a:spcAft>
              <a:buNone/>
            </a:pPr>
            <a:r>
              <a:t/>
            </a:r>
            <a:endParaRPr b="1" sz="1000">
              <a:solidFill>
                <a:schemeClr val="lt1"/>
              </a:solidFill>
            </a:endParaRPr>
          </a:p>
          <a:p>
            <a:pPr indent="-292100" lvl="0" marL="457200" rtl="0" algn="l">
              <a:lnSpc>
                <a:spcPct val="115000"/>
              </a:lnSpc>
              <a:spcBef>
                <a:spcPts val="0"/>
              </a:spcBef>
              <a:spcAft>
                <a:spcPts val="0"/>
              </a:spcAft>
              <a:buClr>
                <a:schemeClr val="lt1"/>
              </a:buClr>
              <a:buSzPts val="1000"/>
              <a:buChar char="●"/>
            </a:pPr>
            <a:r>
              <a:rPr b="1" lang="en" sz="1000">
                <a:solidFill>
                  <a:schemeClr val="lt1"/>
                </a:solidFill>
              </a:rPr>
              <a:t>Presence of Extremes:</a:t>
            </a:r>
            <a:r>
              <a:rPr lang="en" sz="1000">
                <a:solidFill>
                  <a:schemeClr val="lt1"/>
                </a:solidFill>
              </a:rPr>
              <a:t> Outliers suggest some exceptionally positive or negative experiences, likely linked to service quality or specific menu items.</a:t>
            </a:r>
            <a:endParaRPr sz="1000">
              <a:solidFill>
                <a:schemeClr val="lt1"/>
              </a:solidFill>
            </a:endParaRPr>
          </a:p>
          <a:p>
            <a:pPr indent="0" lvl="0" marL="457200" rtl="0" algn="l">
              <a:lnSpc>
                <a:spcPct val="115000"/>
              </a:lnSpc>
              <a:spcBef>
                <a:spcPts val="0"/>
              </a:spcBef>
              <a:spcAft>
                <a:spcPts val="0"/>
              </a:spcAft>
              <a:buNone/>
            </a:pPr>
            <a:r>
              <a:t/>
            </a:r>
            <a:endParaRPr sz="1000">
              <a:solidFill>
                <a:schemeClr val="lt1"/>
              </a:solidFill>
            </a:endParaRPr>
          </a:p>
          <a:p>
            <a:pPr indent="-292100" lvl="0" marL="457200" rtl="0" algn="l">
              <a:lnSpc>
                <a:spcPct val="115000"/>
              </a:lnSpc>
              <a:spcBef>
                <a:spcPts val="0"/>
              </a:spcBef>
              <a:spcAft>
                <a:spcPts val="0"/>
              </a:spcAft>
              <a:buClr>
                <a:schemeClr val="lt1"/>
              </a:buClr>
              <a:buSzPts val="1000"/>
              <a:buChar char="●"/>
            </a:pPr>
            <a:r>
              <a:rPr b="1" lang="en" sz="1000">
                <a:solidFill>
                  <a:schemeClr val="lt1"/>
                </a:solidFill>
              </a:rPr>
              <a:t>Neutral Sentiments:</a:t>
            </a:r>
            <a:r>
              <a:rPr lang="en" sz="1000">
                <a:solidFill>
                  <a:schemeClr val="lt1"/>
                </a:solidFill>
              </a:rPr>
              <a:t> A large number of neutral reviews may reflect mixed feelings or average experiences.</a:t>
            </a:r>
            <a:endParaRPr sz="1000">
              <a:solidFill>
                <a:schemeClr val="lt1"/>
              </a:solidFill>
            </a:endParaRPr>
          </a:p>
          <a:p>
            <a:pPr indent="0" lvl="0" marL="457200" rtl="0" algn="l">
              <a:lnSpc>
                <a:spcPct val="115000"/>
              </a:lnSpc>
              <a:spcBef>
                <a:spcPts val="0"/>
              </a:spcBef>
              <a:spcAft>
                <a:spcPts val="0"/>
              </a:spcAft>
              <a:buNone/>
            </a:pPr>
            <a:r>
              <a:t/>
            </a:r>
            <a:endParaRPr sz="1000">
              <a:solidFill>
                <a:schemeClr val="lt1"/>
              </a:solidFill>
            </a:endParaRPr>
          </a:p>
          <a:p>
            <a:pPr indent="-292100" lvl="0" marL="457200" rtl="0" algn="l">
              <a:lnSpc>
                <a:spcPct val="115000"/>
              </a:lnSpc>
              <a:spcBef>
                <a:spcPts val="0"/>
              </a:spcBef>
              <a:spcAft>
                <a:spcPts val="0"/>
              </a:spcAft>
              <a:buClr>
                <a:schemeClr val="lt1"/>
              </a:buClr>
              <a:buSzPts val="1000"/>
              <a:buChar char="●"/>
            </a:pPr>
            <a:r>
              <a:rPr b="1" lang="en" sz="1000">
                <a:solidFill>
                  <a:schemeClr val="lt1"/>
                </a:solidFill>
              </a:rPr>
              <a:t>Negative Outliers: </a:t>
            </a:r>
            <a:r>
              <a:rPr lang="en" sz="1000">
                <a:solidFill>
                  <a:schemeClr val="lt1"/>
                </a:solidFill>
              </a:rPr>
              <a:t>The fewer negative outliers still require attention to mitigate impact on reputation.</a:t>
            </a:r>
            <a:endParaRPr sz="1000">
              <a:solidFill>
                <a:schemeClr val="lt1"/>
              </a:solidFill>
            </a:endParaRPr>
          </a:p>
          <a:p>
            <a:pPr indent="0" lvl="0" marL="457200" rtl="0" algn="l">
              <a:lnSpc>
                <a:spcPct val="115000"/>
              </a:lnSpc>
              <a:spcBef>
                <a:spcPts val="0"/>
              </a:spcBef>
              <a:spcAft>
                <a:spcPts val="0"/>
              </a:spcAft>
              <a:buNone/>
            </a:pPr>
            <a:r>
              <a:t/>
            </a:r>
            <a:endParaRPr b="1" sz="1000">
              <a:solidFill>
                <a:schemeClr val="lt1"/>
              </a:solidFill>
            </a:endParaRPr>
          </a:p>
          <a:p>
            <a:pPr indent="-292100" lvl="0" marL="457200" rtl="0" algn="l">
              <a:lnSpc>
                <a:spcPct val="115000"/>
              </a:lnSpc>
              <a:spcBef>
                <a:spcPts val="0"/>
              </a:spcBef>
              <a:spcAft>
                <a:spcPts val="0"/>
              </a:spcAft>
              <a:buClr>
                <a:schemeClr val="lt1"/>
              </a:buClr>
              <a:buSzPts val="1000"/>
              <a:buChar char="●"/>
            </a:pPr>
            <a:r>
              <a:rPr b="1" lang="en" sz="1000">
                <a:solidFill>
                  <a:schemeClr val="lt1"/>
                </a:solidFill>
              </a:rPr>
              <a:t>Improvement Opportunities: </a:t>
            </a:r>
            <a:r>
              <a:rPr lang="en" sz="1000">
                <a:solidFill>
                  <a:schemeClr val="lt1"/>
                </a:solidFill>
              </a:rPr>
              <a:t>Analyzing negative outliers could reveal specific areas for restaurant improvement.</a:t>
            </a:r>
            <a:endParaRPr sz="1000">
              <a:solidFill>
                <a:schemeClr val="lt1"/>
              </a:solidFill>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txBox="1"/>
          <p:nvPr>
            <p:ph type="title"/>
          </p:nvPr>
        </p:nvSpPr>
        <p:spPr>
          <a:xfrm>
            <a:off x="758850" y="243932"/>
            <a:ext cx="762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0909"/>
              <a:buNone/>
            </a:pPr>
            <a:r>
              <a:rPr b="1" lang="en" sz="2420"/>
              <a:t>Comparing Negative and Positive Word-clouds</a:t>
            </a:r>
            <a:endParaRPr b="1" sz="2420"/>
          </a:p>
        </p:txBody>
      </p:sp>
      <p:pic>
        <p:nvPicPr>
          <p:cNvPr id="239" name="Google Shape;239;p26"/>
          <p:cNvPicPr preferRelativeResize="0"/>
          <p:nvPr/>
        </p:nvPicPr>
        <p:blipFill>
          <a:blip r:embed="rId3">
            <a:alphaModFix/>
          </a:blip>
          <a:stretch>
            <a:fillRect/>
          </a:stretch>
        </p:blipFill>
        <p:spPr>
          <a:xfrm>
            <a:off x="202525" y="912550"/>
            <a:ext cx="3938350" cy="1881800"/>
          </a:xfrm>
          <a:prstGeom prst="rect">
            <a:avLst/>
          </a:prstGeom>
          <a:noFill/>
          <a:ln>
            <a:noFill/>
          </a:ln>
        </p:spPr>
      </p:pic>
      <p:pic>
        <p:nvPicPr>
          <p:cNvPr id="240" name="Google Shape;240;p26"/>
          <p:cNvPicPr preferRelativeResize="0"/>
          <p:nvPr/>
        </p:nvPicPr>
        <p:blipFill>
          <a:blip r:embed="rId4">
            <a:alphaModFix/>
          </a:blip>
          <a:stretch>
            <a:fillRect/>
          </a:stretch>
        </p:blipFill>
        <p:spPr>
          <a:xfrm>
            <a:off x="202525" y="2890275"/>
            <a:ext cx="3938350" cy="1881800"/>
          </a:xfrm>
          <a:prstGeom prst="rect">
            <a:avLst/>
          </a:prstGeom>
          <a:noFill/>
          <a:ln>
            <a:noFill/>
          </a:ln>
        </p:spPr>
      </p:pic>
      <p:sp>
        <p:nvSpPr>
          <p:cNvPr id="241" name="Google Shape;241;p26"/>
          <p:cNvSpPr txBox="1"/>
          <p:nvPr/>
        </p:nvSpPr>
        <p:spPr>
          <a:xfrm>
            <a:off x="4302975" y="877300"/>
            <a:ext cx="4331400" cy="378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Service Quality: Inconsistent service experiences suggest a need for improvement.</a:t>
            </a:r>
            <a:endParaRPr sz="1300">
              <a:solidFill>
                <a:schemeClr val="lt1"/>
              </a:solidFill>
            </a:endParaRPr>
          </a:p>
          <a:p>
            <a:pPr indent="0" lvl="0" marL="457200" rtl="0" algn="l">
              <a:lnSpc>
                <a:spcPct val="115000"/>
              </a:lnSpc>
              <a:spcBef>
                <a:spcPts val="0"/>
              </a:spcBef>
              <a:spcAft>
                <a:spcPts val="0"/>
              </a:spcAft>
              <a:buNone/>
            </a:pPr>
            <a:r>
              <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Food Quality: Mixed reviews on "sushi" highlight a need for quality control.</a:t>
            </a:r>
            <a:endParaRPr sz="1300">
              <a:solidFill>
                <a:schemeClr val="lt1"/>
              </a:solidFill>
            </a:endParaRPr>
          </a:p>
          <a:p>
            <a:pPr indent="0" lvl="0" marL="457200" rtl="0" algn="l">
              <a:lnSpc>
                <a:spcPct val="115000"/>
              </a:lnSpc>
              <a:spcBef>
                <a:spcPts val="0"/>
              </a:spcBef>
              <a:spcAft>
                <a:spcPts val="0"/>
              </a:spcAft>
              <a:buNone/>
            </a:pPr>
            <a:r>
              <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Ambiance/Location: Positive reviews praise the location and ambiance, overshadowing these factors in negative reviews. </a:t>
            </a:r>
            <a:endParaRPr sz="1300">
              <a:solidFill>
                <a:schemeClr val="lt1"/>
              </a:solidFill>
            </a:endParaRPr>
          </a:p>
          <a:p>
            <a:pPr indent="0" lvl="0" marL="457200" rtl="0" algn="l">
              <a:lnSpc>
                <a:spcPct val="115000"/>
              </a:lnSpc>
              <a:spcBef>
                <a:spcPts val="0"/>
              </a:spcBef>
              <a:spcAft>
                <a:spcPts val="0"/>
              </a:spcAft>
              <a:buNone/>
            </a:pPr>
            <a:r>
              <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Value Perception: Concerns about cost in negative reviews, with positive experiences often justifying the price.</a:t>
            </a:r>
            <a:endParaRPr sz="1300">
              <a:solidFill>
                <a:schemeClr val="lt1"/>
              </a:solidFill>
            </a:endParaRPr>
          </a:p>
          <a:p>
            <a:pPr indent="0" lvl="0" marL="0" rtl="0" algn="l">
              <a:spcBef>
                <a:spcPts val="0"/>
              </a:spcBef>
              <a:spcAft>
                <a:spcPts val="0"/>
              </a:spcAft>
              <a:buNone/>
            </a:pPr>
            <a:r>
              <a:t/>
            </a:r>
            <a:endParaRPr sz="12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758775" y="411032"/>
            <a:ext cx="7626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720"/>
              <a:t>Sentiment Polarity of LSTM Model</a:t>
            </a:r>
            <a:endParaRPr b="1" sz="2720"/>
          </a:p>
        </p:txBody>
      </p:sp>
      <p:pic>
        <p:nvPicPr>
          <p:cNvPr id="247" name="Google Shape;247;p27"/>
          <p:cNvPicPr preferRelativeResize="0"/>
          <p:nvPr/>
        </p:nvPicPr>
        <p:blipFill rotWithShape="1">
          <a:blip r:embed="rId3">
            <a:alphaModFix/>
          </a:blip>
          <a:srcRect b="0" l="2401" r="6299" t="28377"/>
          <a:stretch/>
        </p:blipFill>
        <p:spPr>
          <a:xfrm>
            <a:off x="2229450" y="1070800"/>
            <a:ext cx="4818751" cy="1667700"/>
          </a:xfrm>
          <a:prstGeom prst="rect">
            <a:avLst/>
          </a:prstGeom>
          <a:noFill/>
          <a:ln>
            <a:noFill/>
          </a:ln>
        </p:spPr>
      </p:pic>
      <p:sp>
        <p:nvSpPr>
          <p:cNvPr id="248" name="Google Shape;248;p27"/>
          <p:cNvSpPr txBox="1"/>
          <p:nvPr/>
        </p:nvSpPr>
        <p:spPr>
          <a:xfrm>
            <a:off x="1035700" y="2949175"/>
            <a:ext cx="6670800" cy="179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000">
                <a:solidFill>
                  <a:schemeClr val="lt1"/>
                </a:solidFill>
              </a:rPr>
              <a:t>Analysis from Accuracy and Loss Graph:</a:t>
            </a:r>
            <a:endParaRPr b="1" sz="1000">
              <a:solidFill>
                <a:schemeClr val="lt1"/>
              </a:solidFill>
            </a:endParaRPr>
          </a:p>
          <a:p>
            <a:pPr indent="-292100" lvl="0" marL="457200" rtl="0" algn="l">
              <a:lnSpc>
                <a:spcPct val="115000"/>
              </a:lnSpc>
              <a:spcBef>
                <a:spcPts val="1200"/>
              </a:spcBef>
              <a:spcAft>
                <a:spcPts val="0"/>
              </a:spcAft>
              <a:buClr>
                <a:schemeClr val="lt1"/>
              </a:buClr>
              <a:buSzPts val="1000"/>
              <a:buChar char="●"/>
            </a:pPr>
            <a:r>
              <a:rPr lang="en" sz="1000">
                <a:solidFill>
                  <a:schemeClr val="lt1"/>
                </a:solidFill>
              </a:rPr>
              <a:t>The model is learning and improving its performance on the training data over time, which is expected behavior.</a:t>
            </a:r>
            <a:endParaRPr sz="1000">
              <a:solidFill>
                <a:schemeClr val="lt1"/>
              </a:solidFill>
            </a:endParaRPr>
          </a:p>
          <a:p>
            <a:pPr indent="-292100" lvl="0" marL="457200" rtl="0" algn="l">
              <a:lnSpc>
                <a:spcPct val="115000"/>
              </a:lnSpc>
              <a:spcBef>
                <a:spcPts val="0"/>
              </a:spcBef>
              <a:spcAft>
                <a:spcPts val="0"/>
              </a:spcAft>
              <a:buClr>
                <a:schemeClr val="lt1"/>
              </a:buClr>
              <a:buSzPts val="1000"/>
              <a:buChar char="●"/>
            </a:pPr>
            <a:r>
              <a:rPr lang="en" sz="1000">
                <a:solidFill>
                  <a:schemeClr val="lt1"/>
                </a:solidFill>
              </a:rPr>
              <a:t>However, the increasing test loss and the plateauing of test accuracy after a certain number of epochs indicate that the model may be overfitting. This means that while it is getting better at predicting the training data, its ability to generalize to new, unseen data is not improving and might even be worsening slightly after a certain point.</a:t>
            </a:r>
            <a:endParaRPr sz="1000">
              <a:solidFill>
                <a:schemeClr val="lt1"/>
              </a:solidFill>
            </a:endParaRPr>
          </a:p>
          <a:p>
            <a:pPr indent="-292100" lvl="0" marL="457200" rtl="0" algn="l">
              <a:lnSpc>
                <a:spcPct val="115000"/>
              </a:lnSpc>
              <a:spcBef>
                <a:spcPts val="0"/>
              </a:spcBef>
              <a:spcAft>
                <a:spcPts val="0"/>
              </a:spcAft>
              <a:buClr>
                <a:schemeClr val="lt1"/>
              </a:buClr>
              <a:buSzPts val="1000"/>
              <a:buChar char="●"/>
            </a:pPr>
            <a:r>
              <a:rPr lang="en" sz="1000">
                <a:solidFill>
                  <a:schemeClr val="lt1"/>
                </a:solidFill>
              </a:rPr>
              <a:t>This could be addressed by implementing regularization techniques, adjusting the model's complexity, or using techniques like dropout or early stopping to prevent the model from overfitting.</a:t>
            </a:r>
            <a:endParaRPr sz="1000">
              <a:solidFill>
                <a:schemeClr val="lt1"/>
              </a:solidFill>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ph type="title"/>
          </p:nvPr>
        </p:nvSpPr>
        <p:spPr>
          <a:xfrm>
            <a:off x="119550" y="123425"/>
            <a:ext cx="8904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modelling using Latent Dirichlet Allocation(LDA)</a:t>
            </a:r>
            <a:endParaRPr/>
          </a:p>
        </p:txBody>
      </p:sp>
      <p:pic>
        <p:nvPicPr>
          <p:cNvPr id="254" name="Google Shape;254;p28"/>
          <p:cNvPicPr preferRelativeResize="0"/>
          <p:nvPr/>
        </p:nvPicPr>
        <p:blipFill>
          <a:blip r:embed="rId3">
            <a:alphaModFix/>
          </a:blip>
          <a:stretch>
            <a:fillRect/>
          </a:stretch>
        </p:blipFill>
        <p:spPr>
          <a:xfrm>
            <a:off x="3919325" y="1654000"/>
            <a:ext cx="5153924" cy="3440075"/>
          </a:xfrm>
          <a:prstGeom prst="rect">
            <a:avLst/>
          </a:prstGeom>
          <a:noFill/>
          <a:ln>
            <a:noFill/>
          </a:ln>
        </p:spPr>
      </p:pic>
      <p:sp>
        <p:nvSpPr>
          <p:cNvPr id="255" name="Google Shape;255;p28"/>
          <p:cNvSpPr txBox="1"/>
          <p:nvPr/>
        </p:nvSpPr>
        <p:spPr>
          <a:xfrm>
            <a:off x="175700" y="696125"/>
            <a:ext cx="5742600" cy="895500"/>
          </a:xfrm>
          <a:prstGeom prst="rect">
            <a:avLst/>
          </a:prstGeom>
          <a:noFill/>
          <a:ln>
            <a:noFill/>
          </a:ln>
        </p:spPr>
        <p:txBody>
          <a:bodyPr anchorCtr="0" anchor="t" bIns="91425" lIns="91425" spcFirstLastPara="1" rIns="91425" wrap="square" tIns="91425">
            <a:noAutofit/>
          </a:bodyPr>
          <a:lstStyle/>
          <a:p>
            <a:pPr indent="0" lvl="0" marL="12700" rtl="0" algn="l">
              <a:lnSpc>
                <a:spcPct val="115000"/>
              </a:lnSpc>
              <a:spcBef>
                <a:spcPts val="0"/>
              </a:spcBef>
              <a:spcAft>
                <a:spcPts val="0"/>
              </a:spcAft>
              <a:buNone/>
            </a:pPr>
            <a:r>
              <a:rPr lang="en" sz="1300">
                <a:solidFill>
                  <a:srgbClr val="FFFFFF"/>
                </a:solidFill>
              </a:rPr>
              <a:t>●Uncover common topics and latent topics from a collection of reviews: From florida Japanese reviews</a:t>
            </a:r>
            <a:endParaRPr sz="1300">
              <a:solidFill>
                <a:srgbClr val="FFFFFF"/>
              </a:solidFill>
            </a:endParaRPr>
          </a:p>
          <a:p>
            <a:pPr indent="0" lvl="0" marL="12700" rtl="0" algn="l">
              <a:lnSpc>
                <a:spcPct val="115000"/>
              </a:lnSpc>
              <a:spcBef>
                <a:spcPts val="0"/>
              </a:spcBef>
              <a:spcAft>
                <a:spcPts val="0"/>
              </a:spcAft>
              <a:buNone/>
            </a:pPr>
            <a:r>
              <a:t/>
            </a:r>
            <a:endParaRPr sz="1300">
              <a:solidFill>
                <a:srgbClr val="FFFFFF"/>
              </a:solidFill>
              <a:latin typeface="Lato"/>
              <a:ea typeface="Lato"/>
              <a:cs typeface="Lato"/>
              <a:sym typeface="Lato"/>
            </a:endParaRPr>
          </a:p>
          <a:p>
            <a:pPr indent="0" lvl="0" marL="12700" rtl="0" algn="l">
              <a:lnSpc>
                <a:spcPct val="115000"/>
              </a:lnSpc>
              <a:spcBef>
                <a:spcPts val="0"/>
              </a:spcBef>
              <a:spcAft>
                <a:spcPts val="0"/>
              </a:spcAft>
              <a:buNone/>
            </a:pPr>
            <a:r>
              <a:t/>
            </a:r>
            <a:endParaRPr sz="1300">
              <a:solidFill>
                <a:srgbClr val="FFFFFF"/>
              </a:solidFill>
              <a:latin typeface="Lato"/>
              <a:ea typeface="Lato"/>
              <a:cs typeface="Lato"/>
              <a:sym typeface="Lato"/>
            </a:endParaRPr>
          </a:p>
          <a:p>
            <a:pPr indent="0" lvl="0" marL="12700" rtl="0" algn="l">
              <a:lnSpc>
                <a:spcPct val="115000"/>
              </a:lnSpc>
              <a:spcBef>
                <a:spcPts val="0"/>
              </a:spcBef>
              <a:spcAft>
                <a:spcPts val="0"/>
              </a:spcAft>
              <a:buNone/>
            </a:pPr>
            <a:r>
              <a:t/>
            </a:r>
            <a:endParaRPr sz="1300">
              <a:solidFill>
                <a:srgbClr val="FFFFFF"/>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56" name="Google Shape;256;p28"/>
          <p:cNvSpPr txBox="1"/>
          <p:nvPr/>
        </p:nvSpPr>
        <p:spPr>
          <a:xfrm>
            <a:off x="254325" y="3413625"/>
            <a:ext cx="3227700" cy="1811700"/>
          </a:xfrm>
          <a:prstGeom prst="rect">
            <a:avLst/>
          </a:prstGeom>
          <a:noFill/>
          <a:ln>
            <a:noFill/>
          </a:ln>
        </p:spPr>
        <p:txBody>
          <a:bodyPr anchorCtr="0" anchor="t" bIns="91425" lIns="91425" spcFirstLastPara="1" rIns="91425" wrap="square" tIns="91425">
            <a:noAutofit/>
          </a:bodyPr>
          <a:lstStyle/>
          <a:p>
            <a:pPr indent="0" lvl="0" marL="12700" rtl="0" algn="l">
              <a:lnSpc>
                <a:spcPct val="115000"/>
              </a:lnSpc>
              <a:spcBef>
                <a:spcPts val="0"/>
              </a:spcBef>
              <a:spcAft>
                <a:spcPts val="0"/>
              </a:spcAft>
              <a:buNone/>
            </a:pPr>
            <a:r>
              <a:rPr lang="en" sz="1300">
                <a:solidFill>
                  <a:srgbClr val="FFFFFF"/>
                </a:solidFill>
              </a:rPr>
              <a:t>●Relevance metric (λ), set to 1, highly specific and distinctive to Topic 2</a:t>
            </a:r>
            <a:endParaRPr sz="1300">
              <a:solidFill>
                <a:srgbClr val="FFFFFF"/>
              </a:solidFill>
            </a:endParaRPr>
          </a:p>
          <a:p>
            <a:pPr indent="0" lvl="0" marL="12700" rtl="0" algn="l">
              <a:lnSpc>
                <a:spcPct val="115000"/>
              </a:lnSpc>
              <a:spcBef>
                <a:spcPts val="0"/>
              </a:spcBef>
              <a:spcAft>
                <a:spcPts val="0"/>
              </a:spcAft>
              <a:buNone/>
            </a:pPr>
            <a:r>
              <a:rPr lang="en" sz="1300">
                <a:solidFill>
                  <a:srgbClr val="FFFFFF"/>
                </a:solidFill>
              </a:rPr>
              <a:t>●- Top three terms: sushi, place, great</a:t>
            </a:r>
            <a:endParaRPr sz="1300">
              <a:solidFill>
                <a:srgbClr val="FFFFFF"/>
              </a:solidFill>
            </a:endParaRPr>
          </a:p>
          <a:p>
            <a:pPr indent="0" lvl="0" marL="12700" rtl="0" algn="l">
              <a:lnSpc>
                <a:spcPct val="115000"/>
              </a:lnSpc>
              <a:spcBef>
                <a:spcPts val="0"/>
              </a:spcBef>
              <a:spcAft>
                <a:spcPts val="0"/>
              </a:spcAft>
              <a:buNone/>
            </a:pPr>
            <a:r>
              <a:rPr lang="en" sz="1300">
                <a:solidFill>
                  <a:srgbClr val="FFFFFF"/>
                </a:solidFill>
              </a:rPr>
              <a:t>●-Service, always, good, best , fresh</a:t>
            </a:r>
            <a:endParaRPr sz="1300">
              <a:solidFill>
                <a:schemeClr val="lt1"/>
              </a:solidFill>
            </a:endParaRPr>
          </a:p>
        </p:txBody>
      </p:sp>
      <p:sp>
        <p:nvSpPr>
          <p:cNvPr id="257" name="Google Shape;257;p28"/>
          <p:cNvSpPr txBox="1"/>
          <p:nvPr/>
        </p:nvSpPr>
        <p:spPr>
          <a:xfrm>
            <a:off x="191775" y="1654000"/>
            <a:ext cx="3352800" cy="15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rPr>
              <a:t>●</a:t>
            </a:r>
            <a:r>
              <a:rPr lang="en" sz="1300">
                <a:solidFill>
                  <a:schemeClr val="lt1"/>
                </a:solidFill>
              </a:rPr>
              <a:t>The size of the bubbles reflects the prevalence of the topic in the dataset– bigger means more prevalent</a:t>
            </a:r>
            <a:endParaRPr sz="1300">
              <a:solidFill>
                <a:schemeClr val="lt1"/>
              </a:solidFill>
            </a:endParaRPr>
          </a:p>
          <a:p>
            <a:pPr indent="0" lvl="0" marL="0" rtl="0" algn="l">
              <a:spcBef>
                <a:spcPts val="0"/>
              </a:spcBef>
              <a:spcAft>
                <a:spcPts val="0"/>
              </a:spcAft>
              <a:buNone/>
            </a:pPr>
            <a:r>
              <a:t/>
            </a:r>
            <a:endParaRPr sz="1300">
              <a:solidFill>
                <a:schemeClr val="lt1"/>
              </a:solidFill>
            </a:endParaRPr>
          </a:p>
          <a:p>
            <a:pPr indent="0" lvl="0" marL="0" rtl="0" algn="l">
              <a:spcBef>
                <a:spcPts val="0"/>
              </a:spcBef>
              <a:spcAft>
                <a:spcPts val="0"/>
              </a:spcAft>
              <a:buNone/>
            </a:pPr>
            <a:r>
              <a:rPr lang="en" sz="1300">
                <a:solidFill>
                  <a:srgbClr val="FFFFFF"/>
                </a:solidFill>
              </a:rPr>
              <a:t>●</a:t>
            </a:r>
            <a:r>
              <a:rPr lang="en" sz="1300">
                <a:solidFill>
                  <a:schemeClr val="lt1"/>
                </a:solidFill>
              </a:rPr>
              <a:t>2 and 7 overlap, similar themes discussed</a:t>
            </a:r>
            <a:endParaRPr sz="13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82000" y="150732"/>
            <a:ext cx="762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 Zero Shot</a:t>
            </a:r>
            <a:endParaRPr/>
          </a:p>
        </p:txBody>
      </p:sp>
      <p:sp>
        <p:nvSpPr>
          <p:cNvPr id="263" name="Google Shape;263;p29"/>
          <p:cNvSpPr txBox="1"/>
          <p:nvPr>
            <p:ph idx="1" type="body"/>
          </p:nvPr>
        </p:nvSpPr>
        <p:spPr>
          <a:xfrm>
            <a:off x="330076" y="723425"/>
            <a:ext cx="6333900" cy="319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Classify reviews into categories without training using BERT's zero-shot classification.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Advantage: </a:t>
            </a:r>
            <a:endParaRPr/>
          </a:p>
          <a:p>
            <a:pPr indent="0" lvl="0" marL="0" rtl="0" algn="l">
              <a:spcBef>
                <a:spcPts val="1200"/>
              </a:spcBef>
              <a:spcAft>
                <a:spcPts val="0"/>
              </a:spcAft>
              <a:buNone/>
            </a:pPr>
            <a:r>
              <a:rPr lang="en"/>
              <a:t>-Cost and Time Efficiency: no need to training models</a:t>
            </a:r>
            <a:endParaRPr/>
          </a:p>
          <a:p>
            <a:pPr indent="0" lvl="0" marL="0" rtl="0" algn="l">
              <a:spcBef>
                <a:spcPts val="1200"/>
              </a:spcBef>
              <a:spcAft>
                <a:spcPts val="0"/>
              </a:spcAft>
              <a:buNone/>
            </a:pPr>
            <a:r>
              <a:rPr lang="en"/>
              <a:t>-Flexibility in Topic Categorization :no need to retrain the model every time when having a new category of interest</a:t>
            </a:r>
            <a:endParaRPr/>
          </a:p>
          <a:p>
            <a:pPr indent="0" lvl="0" marL="0" rtl="0" algn="l">
              <a:spcBef>
                <a:spcPts val="1200"/>
              </a:spcBef>
              <a:spcAft>
                <a:spcPts val="0"/>
              </a:spcAft>
              <a:buNone/>
            </a:pPr>
            <a:r>
              <a:rPr lang="en"/>
              <a:t>What we got: The review text's relevance to each of the five categories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64" name="Google Shape;264;p29"/>
          <p:cNvPicPr preferRelativeResize="0"/>
          <p:nvPr/>
        </p:nvPicPr>
        <p:blipFill>
          <a:blip r:embed="rId3">
            <a:alphaModFix/>
          </a:blip>
          <a:stretch>
            <a:fillRect/>
          </a:stretch>
        </p:blipFill>
        <p:spPr>
          <a:xfrm>
            <a:off x="323275" y="3329538"/>
            <a:ext cx="7143750" cy="1476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ph type="title"/>
          </p:nvPr>
        </p:nvSpPr>
        <p:spPr>
          <a:xfrm>
            <a:off x="1297500" y="84675"/>
            <a:ext cx="7038900" cy="68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ic Sans MS"/>
                <a:ea typeface="Comic Sans MS"/>
                <a:cs typeface="Comic Sans MS"/>
                <a:sym typeface="Comic Sans MS"/>
              </a:rPr>
              <a:t>Recommendations</a:t>
            </a:r>
            <a:endParaRPr>
              <a:latin typeface="Comic Sans MS"/>
              <a:ea typeface="Comic Sans MS"/>
              <a:cs typeface="Comic Sans MS"/>
              <a:sym typeface="Comic Sans MS"/>
            </a:endParaRPr>
          </a:p>
        </p:txBody>
      </p:sp>
      <p:sp>
        <p:nvSpPr>
          <p:cNvPr id="270" name="Google Shape;270;p30"/>
          <p:cNvSpPr txBox="1"/>
          <p:nvPr>
            <p:ph idx="1" type="body"/>
          </p:nvPr>
        </p:nvSpPr>
        <p:spPr>
          <a:xfrm>
            <a:off x="52925" y="920750"/>
            <a:ext cx="8985300" cy="4169700"/>
          </a:xfrm>
          <a:prstGeom prst="rect">
            <a:avLst/>
          </a:prstGeom>
        </p:spPr>
        <p:txBody>
          <a:bodyPr anchorCtr="0" anchor="t" bIns="91425" lIns="91425" spcFirstLastPara="1" rIns="91425" wrap="square" tIns="91425">
            <a:normAutofit fontScale="47500" lnSpcReduction="10000"/>
          </a:bodyPr>
          <a:lstStyle/>
          <a:p>
            <a:pPr indent="-296350" lvl="0" marL="457200" rtl="0" algn="l">
              <a:spcBef>
                <a:spcPts val="1200"/>
              </a:spcBef>
              <a:spcAft>
                <a:spcPts val="0"/>
              </a:spcAft>
              <a:buClr>
                <a:schemeClr val="lt1"/>
              </a:buClr>
              <a:buSzPct val="100000"/>
              <a:buFont typeface="Arial"/>
              <a:buChar char="●"/>
            </a:pPr>
            <a:r>
              <a:rPr b="1" lang="en" sz="2246">
                <a:latin typeface="Arial"/>
                <a:ea typeface="Arial"/>
                <a:cs typeface="Arial"/>
                <a:sym typeface="Arial"/>
              </a:rPr>
              <a:t>Location Selection</a:t>
            </a:r>
            <a:r>
              <a:rPr lang="en" sz="2246">
                <a:latin typeface="Arial"/>
                <a:ea typeface="Arial"/>
                <a:cs typeface="Arial"/>
                <a:sym typeface="Arial"/>
              </a:rPr>
              <a:t>: Given that Japanese restaurants have a higher average rating than other restaurants in Florida, and considering the tourist demand in places like Tampa, opening a Japanese restaurant in such a locality could be a profitable venture. However, the presence of negative reviews in tourist areas signals the importance of location selection within these areas — aim for locations with high foot traffic but potentially less direct competition.</a:t>
            </a:r>
            <a:endParaRPr sz="2246">
              <a:latin typeface="Arial"/>
              <a:ea typeface="Arial"/>
              <a:cs typeface="Arial"/>
              <a:sym typeface="Arial"/>
            </a:endParaRPr>
          </a:p>
          <a:p>
            <a:pPr indent="0" lvl="0" marL="457200" rtl="0" algn="l">
              <a:spcBef>
                <a:spcPts val="1200"/>
              </a:spcBef>
              <a:spcAft>
                <a:spcPts val="0"/>
              </a:spcAft>
              <a:buNone/>
            </a:pPr>
            <a:r>
              <a:t/>
            </a:r>
            <a:endParaRPr sz="2246">
              <a:latin typeface="Arial"/>
              <a:ea typeface="Arial"/>
              <a:cs typeface="Arial"/>
              <a:sym typeface="Arial"/>
            </a:endParaRPr>
          </a:p>
          <a:p>
            <a:pPr indent="-296350" lvl="0" marL="457200" rtl="0" algn="l">
              <a:spcBef>
                <a:spcPts val="1200"/>
              </a:spcBef>
              <a:spcAft>
                <a:spcPts val="0"/>
              </a:spcAft>
              <a:buClr>
                <a:schemeClr val="lt1"/>
              </a:buClr>
              <a:buSzPct val="100000"/>
              <a:buFont typeface="Arial"/>
              <a:buChar char="●"/>
            </a:pPr>
            <a:r>
              <a:rPr b="1" lang="en" sz="2246">
                <a:latin typeface="Arial"/>
                <a:ea typeface="Arial"/>
                <a:cs typeface="Arial"/>
                <a:sym typeface="Arial"/>
              </a:rPr>
              <a:t>Diverse and Authentic Menu</a:t>
            </a:r>
            <a:r>
              <a:rPr lang="en" sz="2246">
                <a:latin typeface="Arial"/>
                <a:ea typeface="Arial"/>
                <a:cs typeface="Arial"/>
                <a:sym typeface="Arial"/>
              </a:rPr>
              <a:t>: Data suggests a high demand for a variety of Japanese cuisine. Include popular items like sushi, ramen, noodles, and teppanyaki, and ensure that the menu offers authentic flavors to stand out in the market. The presence of terms like "Izakaya" indicates a desire for an authentic dining experience, so consider including traditional Japanese dishes and a setting that reflects Japanese culture.</a:t>
            </a:r>
            <a:endParaRPr sz="2246">
              <a:latin typeface="Arial"/>
              <a:ea typeface="Arial"/>
              <a:cs typeface="Arial"/>
              <a:sym typeface="Arial"/>
            </a:endParaRPr>
          </a:p>
          <a:p>
            <a:pPr indent="0" lvl="0" marL="457200" rtl="0" algn="l">
              <a:spcBef>
                <a:spcPts val="1200"/>
              </a:spcBef>
              <a:spcAft>
                <a:spcPts val="0"/>
              </a:spcAft>
              <a:buNone/>
            </a:pPr>
            <a:r>
              <a:t/>
            </a:r>
            <a:endParaRPr sz="2246">
              <a:latin typeface="Arial"/>
              <a:ea typeface="Arial"/>
              <a:cs typeface="Arial"/>
              <a:sym typeface="Arial"/>
            </a:endParaRPr>
          </a:p>
          <a:p>
            <a:pPr indent="-296350" lvl="0" marL="457200" rtl="0" algn="l">
              <a:spcBef>
                <a:spcPts val="1200"/>
              </a:spcBef>
              <a:spcAft>
                <a:spcPts val="0"/>
              </a:spcAft>
              <a:buClr>
                <a:schemeClr val="lt1"/>
              </a:buClr>
              <a:buSzPct val="100000"/>
              <a:buFont typeface="Arial"/>
              <a:buChar char="●"/>
            </a:pPr>
            <a:r>
              <a:rPr b="1" lang="en" sz="2246">
                <a:latin typeface="Arial"/>
                <a:ea typeface="Arial"/>
                <a:cs typeface="Arial"/>
                <a:sym typeface="Arial"/>
              </a:rPr>
              <a:t>Incorporate Fusion Dishes</a:t>
            </a:r>
            <a:r>
              <a:rPr lang="en" sz="2246">
                <a:latin typeface="Arial"/>
                <a:ea typeface="Arial"/>
                <a:cs typeface="Arial"/>
                <a:sym typeface="Arial"/>
              </a:rPr>
              <a:t>: Interest in "fusion" suggests an opportunity to create a unique selling proposition by blending Japanese cuisine with elements of other Asian cuisines or local flavors, catering to diverse palates and those looking for a novel dining experience.</a:t>
            </a:r>
            <a:endParaRPr sz="2246">
              <a:latin typeface="Arial"/>
              <a:ea typeface="Arial"/>
              <a:cs typeface="Arial"/>
              <a:sym typeface="Arial"/>
            </a:endParaRPr>
          </a:p>
          <a:p>
            <a:pPr indent="0" lvl="0" marL="457200" rtl="0" algn="l">
              <a:spcBef>
                <a:spcPts val="1200"/>
              </a:spcBef>
              <a:spcAft>
                <a:spcPts val="0"/>
              </a:spcAft>
              <a:buNone/>
            </a:pPr>
            <a:r>
              <a:t/>
            </a:r>
            <a:endParaRPr sz="2246">
              <a:latin typeface="Arial"/>
              <a:ea typeface="Arial"/>
              <a:cs typeface="Arial"/>
              <a:sym typeface="Arial"/>
            </a:endParaRPr>
          </a:p>
          <a:p>
            <a:pPr indent="-296350" lvl="0" marL="457200" rtl="0" algn="l">
              <a:spcBef>
                <a:spcPts val="1200"/>
              </a:spcBef>
              <a:spcAft>
                <a:spcPts val="0"/>
              </a:spcAft>
              <a:buClr>
                <a:schemeClr val="lt1"/>
              </a:buClr>
              <a:buSzPct val="100000"/>
              <a:buFont typeface="Arial"/>
              <a:buChar char="●"/>
            </a:pPr>
            <a:r>
              <a:rPr b="1" lang="en" sz="2246">
                <a:latin typeface="Arial"/>
                <a:ea typeface="Arial"/>
                <a:cs typeface="Arial"/>
                <a:sym typeface="Arial"/>
              </a:rPr>
              <a:t>Health-Conscious Options</a:t>
            </a:r>
            <a:r>
              <a:rPr lang="en" sz="2246">
                <a:latin typeface="Arial"/>
                <a:ea typeface="Arial"/>
                <a:cs typeface="Arial"/>
                <a:sym typeface="Arial"/>
              </a:rPr>
              <a:t>: Including "Gluten-Free" options and salads can appeal to health-conscious diners, a growing demographic. Ensure these offerings maintain high quality and authenticity.</a:t>
            </a:r>
            <a:endParaRPr sz="2246">
              <a:latin typeface="Arial"/>
              <a:ea typeface="Arial"/>
              <a:cs typeface="Arial"/>
              <a:sym typeface="Arial"/>
            </a:endParaRPr>
          </a:p>
          <a:p>
            <a:pPr indent="0" lvl="0" marL="45720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ic Sans MS"/>
                <a:ea typeface="Comic Sans MS"/>
                <a:cs typeface="Comic Sans MS"/>
                <a:sym typeface="Comic Sans MS"/>
              </a:rPr>
              <a:t>Recommendations (Continued)</a:t>
            </a:r>
            <a:endParaRPr>
              <a:latin typeface="Comic Sans MS"/>
              <a:ea typeface="Comic Sans MS"/>
              <a:cs typeface="Comic Sans MS"/>
              <a:sym typeface="Comic Sans MS"/>
            </a:endParaRPr>
          </a:p>
        </p:txBody>
      </p:sp>
      <p:sp>
        <p:nvSpPr>
          <p:cNvPr id="276" name="Google Shape;276;p31"/>
          <p:cNvSpPr txBox="1"/>
          <p:nvPr>
            <p:ph idx="1" type="body"/>
          </p:nvPr>
        </p:nvSpPr>
        <p:spPr>
          <a:xfrm>
            <a:off x="63500" y="1079500"/>
            <a:ext cx="9017100" cy="39582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chemeClr val="lt1"/>
              </a:buClr>
              <a:buSzPts val="1200"/>
              <a:buFont typeface="Arial"/>
              <a:buChar char="●"/>
            </a:pPr>
            <a:r>
              <a:rPr b="1" lang="en" sz="1200">
                <a:latin typeface="Arial"/>
                <a:ea typeface="Arial"/>
                <a:cs typeface="Arial"/>
                <a:sym typeface="Arial"/>
              </a:rPr>
              <a:t>Evening and Nightlife Offerings</a:t>
            </a:r>
            <a:r>
              <a:rPr lang="en" sz="1200">
                <a:latin typeface="Arial"/>
                <a:ea typeface="Arial"/>
                <a:cs typeface="Arial"/>
                <a:sym typeface="Arial"/>
              </a:rPr>
              <a:t>: The data shows a trend towards evening activities, indicating the potential for success with a strong drinks menu, cocktails, and a bar setting. This could also mean offering special events or promotions during evening hours to attract a nightlife crowd.</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latin typeface="Arial"/>
                <a:ea typeface="Arial"/>
                <a:cs typeface="Arial"/>
                <a:sym typeface="Arial"/>
              </a:rPr>
              <a:t>Quality and Freshness</a:t>
            </a:r>
            <a:r>
              <a:rPr lang="en" sz="1200">
                <a:latin typeface="Arial"/>
                <a:ea typeface="Arial"/>
                <a:cs typeface="Arial"/>
                <a:sym typeface="Arial"/>
              </a:rPr>
              <a:t>: Emphasize the freshness of ingredients, especially seafood like fish, salmon, and tuna, as these are frequently mentioned in positive reviews.</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latin typeface="Arial"/>
                <a:ea typeface="Arial"/>
                <a:cs typeface="Arial"/>
                <a:sym typeface="Arial"/>
              </a:rPr>
              <a:t>Customer Service</a:t>
            </a:r>
            <a:r>
              <a:rPr lang="en" sz="1200">
                <a:latin typeface="Arial"/>
                <a:ea typeface="Arial"/>
                <a:cs typeface="Arial"/>
                <a:sym typeface="Arial"/>
              </a:rPr>
              <a:t>: Pay special attention to service quality, as "service" and "wait" are prominent in the discussions. Training staff to provide excellent, prompt service can help in creating a positive dining experience that encourages repeat visits and word-of-mouth recommendations.</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latin typeface="Arial"/>
                <a:ea typeface="Arial"/>
                <a:cs typeface="Arial"/>
                <a:sym typeface="Arial"/>
              </a:rPr>
              <a:t>Efficient Operations</a:t>
            </a:r>
            <a:r>
              <a:rPr lang="en" sz="1200">
                <a:latin typeface="Arial"/>
                <a:ea typeface="Arial"/>
                <a:cs typeface="Arial"/>
                <a:sym typeface="Arial"/>
              </a:rPr>
              <a:t>: Address operational efficiency, as words related to waiting and service times ("wait," "came," "minutes") indicate that customers value prompt seating and serving. Streamlining kitchen and floor operations could enhance customer satisfaction.</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latin typeface="Arial"/>
                <a:ea typeface="Arial"/>
                <a:cs typeface="Arial"/>
                <a:sym typeface="Arial"/>
              </a:rPr>
              <a:t>Marketing Strategy</a:t>
            </a:r>
            <a:r>
              <a:rPr lang="en" sz="1200">
                <a:latin typeface="Arial"/>
                <a:ea typeface="Arial"/>
                <a:cs typeface="Arial"/>
                <a:sym typeface="Arial"/>
              </a:rPr>
              <a:t>: Use the positive sentiments found in reviews to market the restaurant. Highlighting words like "amazing," "friendly," "best," and "fresh" in marketing materials can resonate with potential customers' expectations.</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latin typeface="Arial"/>
                <a:ea typeface="Arial"/>
                <a:cs typeface="Arial"/>
                <a:sym typeface="Arial"/>
              </a:rPr>
              <a:t>Online Presence and Reviews</a:t>
            </a:r>
            <a:r>
              <a:rPr lang="en" sz="1200">
                <a:latin typeface="Arial"/>
                <a:ea typeface="Arial"/>
                <a:cs typeface="Arial"/>
                <a:sym typeface="Arial"/>
              </a:rPr>
              <a:t>: Maintain a strong online presence and encourage satisfied customers to leave positive reviews, as this can significantly impact the restaurant's reputation, especially in a tourist area where many customers rely on online ratings and reviews to make dining decisions.</a:t>
            </a:r>
            <a:endParaRPr sz="12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ph type="title"/>
          </p:nvPr>
        </p:nvSpPr>
        <p:spPr>
          <a:xfrm>
            <a:off x="713250" y="30025"/>
            <a:ext cx="7717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 </a:t>
            </a:r>
            <a:endParaRPr/>
          </a:p>
        </p:txBody>
      </p:sp>
      <p:sp>
        <p:nvSpPr>
          <p:cNvPr id="166" name="Google Shape;166;p16"/>
          <p:cNvSpPr txBox="1"/>
          <p:nvPr>
            <p:ph idx="1" type="body"/>
          </p:nvPr>
        </p:nvSpPr>
        <p:spPr>
          <a:xfrm>
            <a:off x="713250" y="602725"/>
            <a:ext cx="7431600" cy="3288000"/>
          </a:xfrm>
          <a:prstGeom prst="rect">
            <a:avLst/>
          </a:prstGeom>
        </p:spPr>
        <p:txBody>
          <a:bodyPr anchorCtr="0" anchor="t" bIns="91425" lIns="91425" spcFirstLastPara="1" rIns="91425" wrap="square" tIns="91425">
            <a:normAutofit/>
          </a:bodyPr>
          <a:lstStyle/>
          <a:p>
            <a:pPr indent="-323850" lvl="0" marL="457200" rtl="0" algn="l">
              <a:lnSpc>
                <a:spcPct val="160000"/>
              </a:lnSpc>
              <a:spcBef>
                <a:spcPts val="1400"/>
              </a:spcBef>
              <a:spcAft>
                <a:spcPts val="0"/>
              </a:spcAft>
              <a:buClr>
                <a:schemeClr val="lt1"/>
              </a:buClr>
              <a:buSzPts val="1500"/>
              <a:buFont typeface="Cambria"/>
              <a:buChar char="●"/>
            </a:pPr>
            <a:r>
              <a:rPr b="1" lang="en" sz="1500">
                <a:latin typeface="Cambria"/>
                <a:ea typeface="Cambria"/>
                <a:cs typeface="Cambria"/>
                <a:sym typeface="Cambria"/>
              </a:rPr>
              <a:t>Background</a:t>
            </a:r>
            <a:endParaRPr b="1" sz="1500">
              <a:latin typeface="Cambria"/>
              <a:ea typeface="Cambria"/>
              <a:cs typeface="Cambria"/>
              <a:sym typeface="Cambria"/>
            </a:endParaRPr>
          </a:p>
          <a:p>
            <a:pPr indent="-323850" lvl="0" marL="457200" rtl="0" algn="l">
              <a:lnSpc>
                <a:spcPct val="160000"/>
              </a:lnSpc>
              <a:spcBef>
                <a:spcPts val="0"/>
              </a:spcBef>
              <a:spcAft>
                <a:spcPts val="0"/>
              </a:spcAft>
              <a:buSzPts val="1500"/>
              <a:buFont typeface="Cambria"/>
              <a:buChar char="●"/>
            </a:pPr>
            <a:r>
              <a:rPr b="1" lang="en" sz="1500">
                <a:latin typeface="Cambria"/>
                <a:ea typeface="Cambria"/>
                <a:cs typeface="Cambria"/>
                <a:sym typeface="Cambria"/>
              </a:rPr>
              <a:t>Data Preparation </a:t>
            </a:r>
            <a:endParaRPr b="1" sz="1500">
              <a:latin typeface="Cambria"/>
              <a:ea typeface="Cambria"/>
              <a:cs typeface="Cambria"/>
              <a:sym typeface="Cambria"/>
            </a:endParaRPr>
          </a:p>
          <a:p>
            <a:pPr indent="-323850" lvl="0" marL="457200" rtl="0" algn="l">
              <a:lnSpc>
                <a:spcPct val="160000"/>
              </a:lnSpc>
              <a:spcBef>
                <a:spcPts val="0"/>
              </a:spcBef>
              <a:spcAft>
                <a:spcPts val="0"/>
              </a:spcAft>
              <a:buSzPts val="1500"/>
              <a:buFont typeface="Cambria"/>
              <a:buChar char="●"/>
            </a:pPr>
            <a:r>
              <a:rPr b="1" lang="en" sz="1500">
                <a:latin typeface="Cambria"/>
                <a:ea typeface="Cambria"/>
                <a:cs typeface="Cambria"/>
                <a:sym typeface="Cambria"/>
              </a:rPr>
              <a:t>Exploratory Data Analysis(EDA)</a:t>
            </a:r>
            <a:endParaRPr b="1" sz="1500">
              <a:latin typeface="Cambria"/>
              <a:ea typeface="Cambria"/>
              <a:cs typeface="Cambria"/>
              <a:sym typeface="Cambria"/>
            </a:endParaRPr>
          </a:p>
          <a:p>
            <a:pPr indent="-323850" lvl="0" marL="457200" rtl="0" algn="l">
              <a:lnSpc>
                <a:spcPct val="160000"/>
              </a:lnSpc>
              <a:spcBef>
                <a:spcPts val="0"/>
              </a:spcBef>
              <a:spcAft>
                <a:spcPts val="0"/>
              </a:spcAft>
              <a:buSzPts val="1500"/>
              <a:buFont typeface="Cambria"/>
              <a:buChar char="●"/>
            </a:pPr>
            <a:r>
              <a:rPr b="1" lang="en" sz="1500">
                <a:latin typeface="Cambria"/>
                <a:ea typeface="Cambria"/>
                <a:cs typeface="Cambria"/>
                <a:sym typeface="Cambria"/>
              </a:rPr>
              <a:t>Sentiment Analysis </a:t>
            </a:r>
            <a:endParaRPr b="1" sz="1500">
              <a:latin typeface="Cambria"/>
              <a:ea typeface="Cambria"/>
              <a:cs typeface="Cambria"/>
              <a:sym typeface="Cambria"/>
            </a:endParaRPr>
          </a:p>
          <a:p>
            <a:pPr indent="-323850" lvl="0" marL="457200" rtl="0" algn="l">
              <a:lnSpc>
                <a:spcPct val="160000"/>
              </a:lnSpc>
              <a:spcBef>
                <a:spcPts val="0"/>
              </a:spcBef>
              <a:spcAft>
                <a:spcPts val="0"/>
              </a:spcAft>
              <a:buSzPts val="1500"/>
              <a:buFont typeface="Cambria"/>
              <a:buChar char="●"/>
            </a:pPr>
            <a:r>
              <a:rPr b="1" lang="en" sz="1500">
                <a:latin typeface="Cambria"/>
                <a:ea typeface="Cambria"/>
                <a:cs typeface="Cambria"/>
                <a:sym typeface="Cambria"/>
              </a:rPr>
              <a:t>Topic Modelling </a:t>
            </a:r>
            <a:endParaRPr b="1" sz="1500">
              <a:latin typeface="Cambria"/>
              <a:ea typeface="Cambria"/>
              <a:cs typeface="Cambria"/>
              <a:sym typeface="Cambria"/>
            </a:endParaRPr>
          </a:p>
          <a:p>
            <a:pPr indent="-323850" lvl="0" marL="457200" rtl="0" algn="l">
              <a:lnSpc>
                <a:spcPct val="160000"/>
              </a:lnSpc>
              <a:spcBef>
                <a:spcPts val="0"/>
              </a:spcBef>
              <a:spcAft>
                <a:spcPts val="0"/>
              </a:spcAft>
              <a:buSzPts val="1500"/>
              <a:buFont typeface="Cambria"/>
              <a:buChar char="●"/>
            </a:pPr>
            <a:r>
              <a:rPr b="1" lang="en" sz="1500">
                <a:latin typeface="Cambria"/>
                <a:ea typeface="Cambria"/>
                <a:cs typeface="Cambria"/>
                <a:sym typeface="Cambria"/>
              </a:rPr>
              <a:t>BERT Zeroshot Modelling</a:t>
            </a:r>
            <a:endParaRPr b="1" sz="1500">
              <a:latin typeface="Cambria"/>
              <a:ea typeface="Cambria"/>
              <a:cs typeface="Cambria"/>
              <a:sym typeface="Cambria"/>
            </a:endParaRPr>
          </a:p>
          <a:p>
            <a:pPr indent="-323850" lvl="0" marL="457200" rtl="0" algn="l">
              <a:lnSpc>
                <a:spcPct val="160000"/>
              </a:lnSpc>
              <a:spcBef>
                <a:spcPts val="0"/>
              </a:spcBef>
              <a:spcAft>
                <a:spcPts val="0"/>
              </a:spcAft>
              <a:buSzPts val="1500"/>
              <a:buFont typeface="Cambria"/>
              <a:buChar char="●"/>
            </a:pPr>
            <a:r>
              <a:rPr b="1" lang="en" sz="1500">
                <a:latin typeface="Cambria"/>
                <a:ea typeface="Cambria"/>
                <a:cs typeface="Cambria"/>
                <a:sym typeface="Cambria"/>
              </a:rPr>
              <a:t>Recommendations </a:t>
            </a:r>
            <a:br>
              <a:rPr b="1" lang="en" sz="1500">
                <a:latin typeface="Cambria"/>
                <a:ea typeface="Cambria"/>
                <a:cs typeface="Cambria"/>
                <a:sym typeface="Cambria"/>
              </a:rPr>
            </a:br>
            <a:endParaRPr b="1" sz="1500">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7"/>
          <p:cNvSpPr txBox="1"/>
          <p:nvPr>
            <p:ph type="title"/>
          </p:nvPr>
        </p:nvSpPr>
        <p:spPr>
          <a:xfrm>
            <a:off x="713250" y="30025"/>
            <a:ext cx="7717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72" name="Google Shape;172;p17"/>
          <p:cNvSpPr txBox="1"/>
          <p:nvPr>
            <p:ph idx="1" type="body"/>
          </p:nvPr>
        </p:nvSpPr>
        <p:spPr>
          <a:xfrm>
            <a:off x="713250" y="602725"/>
            <a:ext cx="7431600" cy="3288000"/>
          </a:xfrm>
          <a:prstGeom prst="rect">
            <a:avLst/>
          </a:prstGeom>
        </p:spPr>
        <p:txBody>
          <a:bodyPr anchorCtr="0" anchor="t" bIns="91425" lIns="91425" spcFirstLastPara="1" rIns="91425" wrap="square" tIns="91425">
            <a:normAutofit/>
          </a:bodyPr>
          <a:lstStyle/>
          <a:p>
            <a:pPr indent="-323850" lvl="0" marL="457200" marR="0" rtl="0" algn="l">
              <a:lnSpc>
                <a:spcPct val="100000"/>
              </a:lnSpc>
              <a:spcBef>
                <a:spcPts val="0"/>
              </a:spcBef>
              <a:spcAft>
                <a:spcPts val="0"/>
              </a:spcAft>
              <a:buSzPts val="1500"/>
              <a:buFont typeface="Cambria"/>
              <a:buChar char="●"/>
            </a:pPr>
            <a:r>
              <a:rPr b="1" lang="en" sz="1500">
                <a:solidFill>
                  <a:schemeClr val="lt1"/>
                </a:solidFill>
                <a:latin typeface="Cambria"/>
                <a:ea typeface="Cambria"/>
                <a:cs typeface="Cambria"/>
                <a:sym typeface="Cambria"/>
              </a:rPr>
              <a:t>Our project</a:t>
            </a:r>
            <a:r>
              <a:rPr b="1" lang="en" sz="1500">
                <a:latin typeface="Cambria"/>
                <a:ea typeface="Cambria"/>
                <a:cs typeface="Cambria"/>
                <a:sym typeface="Cambria"/>
              </a:rPr>
              <a:t>’s </a:t>
            </a:r>
            <a:r>
              <a:rPr b="1" lang="en" sz="1500">
                <a:solidFill>
                  <a:schemeClr val="lt1"/>
                </a:solidFill>
                <a:latin typeface="Cambria"/>
                <a:ea typeface="Cambria"/>
                <a:cs typeface="Cambria"/>
                <a:sym typeface="Cambria"/>
              </a:rPr>
              <a:t>motive is to recommend a business owner to </a:t>
            </a:r>
            <a:r>
              <a:rPr b="1" lang="en" sz="1500">
                <a:latin typeface="Cambria"/>
                <a:ea typeface="Cambria"/>
                <a:cs typeface="Cambria"/>
                <a:sym typeface="Cambria"/>
              </a:rPr>
              <a:t>make a strategic investment in a </a:t>
            </a:r>
            <a:r>
              <a:rPr b="1" lang="en" sz="1500">
                <a:latin typeface="Cambria"/>
                <a:ea typeface="Cambria"/>
                <a:cs typeface="Cambria"/>
                <a:sym typeface="Cambria"/>
              </a:rPr>
              <a:t>restaurant.</a:t>
            </a:r>
            <a:r>
              <a:rPr b="1" lang="en" sz="1500">
                <a:latin typeface="Cambria"/>
                <a:ea typeface="Cambria"/>
                <a:cs typeface="Cambria"/>
                <a:sym typeface="Cambria"/>
              </a:rPr>
              <a:t> </a:t>
            </a:r>
            <a:endParaRPr b="1" sz="1500">
              <a:latin typeface="Cambria"/>
              <a:ea typeface="Cambria"/>
              <a:cs typeface="Cambria"/>
              <a:sym typeface="Cambria"/>
            </a:endParaRPr>
          </a:p>
          <a:p>
            <a:pPr indent="0" lvl="0" marL="457200" marR="0" rtl="0" algn="l">
              <a:lnSpc>
                <a:spcPct val="100000"/>
              </a:lnSpc>
              <a:spcBef>
                <a:spcPts val="0"/>
              </a:spcBef>
              <a:spcAft>
                <a:spcPts val="0"/>
              </a:spcAft>
              <a:buNone/>
            </a:pPr>
            <a:r>
              <a:t/>
            </a:r>
            <a:endParaRPr b="1" sz="1500">
              <a:latin typeface="Cambria"/>
              <a:ea typeface="Cambria"/>
              <a:cs typeface="Cambria"/>
              <a:sym typeface="Cambria"/>
            </a:endParaRPr>
          </a:p>
          <a:p>
            <a:pPr indent="-323850" lvl="0" marL="457200" rtl="0" algn="l">
              <a:lnSpc>
                <a:spcPct val="160000"/>
              </a:lnSpc>
              <a:spcBef>
                <a:spcPts val="1400"/>
              </a:spcBef>
              <a:spcAft>
                <a:spcPts val="0"/>
              </a:spcAft>
              <a:buClr>
                <a:schemeClr val="lt1"/>
              </a:buClr>
              <a:buSzPts val="1500"/>
              <a:buFont typeface="Cambria"/>
              <a:buChar char="●"/>
            </a:pPr>
            <a:r>
              <a:rPr b="1" lang="en" sz="1500">
                <a:latin typeface="Cambria"/>
                <a:ea typeface="Cambria"/>
                <a:cs typeface="Cambria"/>
                <a:sym typeface="Cambria"/>
              </a:rPr>
              <a:t>We are going to recommend the type of cuisine to choose and where to set the restaurant up.</a:t>
            </a:r>
            <a:endParaRPr b="1">
              <a:solidFill>
                <a:schemeClr val="lt1"/>
              </a:solidFill>
              <a:latin typeface="Dancing Script"/>
              <a:ea typeface="Dancing Script"/>
              <a:cs typeface="Dancing Script"/>
              <a:sym typeface="Dancing Script"/>
            </a:endParaRPr>
          </a:p>
        </p:txBody>
      </p:sp>
      <p:pic>
        <p:nvPicPr>
          <p:cNvPr id="173" name="Google Shape;173;p17"/>
          <p:cNvPicPr preferRelativeResize="0"/>
          <p:nvPr/>
        </p:nvPicPr>
        <p:blipFill>
          <a:blip r:embed="rId3">
            <a:alphaModFix/>
          </a:blip>
          <a:stretch>
            <a:fillRect/>
          </a:stretch>
        </p:blipFill>
        <p:spPr>
          <a:xfrm>
            <a:off x="6277200" y="3515200"/>
            <a:ext cx="2387400" cy="1142700"/>
          </a:xfrm>
          <a:prstGeom prst="ellipse">
            <a:avLst/>
          </a:prstGeom>
          <a:noFill/>
          <a:ln cap="flat" cmpd="sng" w="38100">
            <a:solidFill>
              <a:schemeClr val="lt1"/>
            </a:solidFill>
            <a:prstDash val="solid"/>
            <a:round/>
            <a:headEnd len="sm" w="sm" type="none"/>
            <a:tailEnd len="sm" w="sm" type="none"/>
          </a:ln>
        </p:spPr>
      </p:pic>
      <p:pic>
        <p:nvPicPr>
          <p:cNvPr id="174" name="Google Shape;174;p17"/>
          <p:cNvPicPr preferRelativeResize="0"/>
          <p:nvPr/>
        </p:nvPicPr>
        <p:blipFill>
          <a:blip r:embed="rId4">
            <a:alphaModFix/>
          </a:blip>
          <a:stretch>
            <a:fillRect/>
          </a:stretch>
        </p:blipFill>
        <p:spPr>
          <a:xfrm>
            <a:off x="4355371" y="3515209"/>
            <a:ext cx="2214000" cy="1093500"/>
          </a:xfrm>
          <a:prstGeom prst="ellipse">
            <a:avLst/>
          </a:prstGeom>
          <a:noFill/>
          <a:ln cap="flat" cmpd="sng" w="38100">
            <a:solidFill>
              <a:srgbClr val="570D0C"/>
            </a:solidFill>
            <a:prstDash val="solid"/>
            <a:round/>
            <a:headEnd len="sm" w="sm" type="none"/>
            <a:tailEnd len="sm" w="sm" type="none"/>
          </a:ln>
        </p:spPr>
      </p:pic>
      <p:pic>
        <p:nvPicPr>
          <p:cNvPr id="175" name="Google Shape;175;p17"/>
          <p:cNvPicPr preferRelativeResize="0"/>
          <p:nvPr/>
        </p:nvPicPr>
        <p:blipFill>
          <a:blip r:embed="rId5">
            <a:alphaModFix/>
          </a:blip>
          <a:stretch>
            <a:fillRect/>
          </a:stretch>
        </p:blipFill>
        <p:spPr>
          <a:xfrm>
            <a:off x="2574817" y="3539792"/>
            <a:ext cx="2125200" cy="1093500"/>
          </a:xfrm>
          <a:prstGeom prst="ellipse">
            <a:avLst/>
          </a:prstGeom>
          <a:noFill/>
          <a:ln cap="flat" cmpd="sng" w="38100">
            <a:solidFill>
              <a:srgbClr val="570D0C"/>
            </a:solidFill>
            <a:prstDash val="solid"/>
            <a:round/>
            <a:headEnd len="sm" w="sm" type="none"/>
            <a:tailEnd len="sm" w="sm" type="none"/>
          </a:ln>
        </p:spPr>
      </p:pic>
      <p:pic>
        <p:nvPicPr>
          <p:cNvPr id="176" name="Google Shape;176;p17"/>
          <p:cNvPicPr preferRelativeResize="0"/>
          <p:nvPr/>
        </p:nvPicPr>
        <p:blipFill rotWithShape="1">
          <a:blip r:embed="rId6">
            <a:alphaModFix/>
          </a:blip>
          <a:srcRect b="0" l="0" r="0" t="0"/>
          <a:stretch/>
        </p:blipFill>
        <p:spPr>
          <a:xfrm>
            <a:off x="585700" y="3515212"/>
            <a:ext cx="2125200" cy="1142700"/>
          </a:xfrm>
          <a:prstGeom prst="ellipse">
            <a:avLst/>
          </a:prstGeom>
          <a:noFill/>
          <a:ln cap="flat" cmpd="sng" w="38100">
            <a:solidFill>
              <a:schemeClr val="lt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0" y="393750"/>
            <a:ext cx="904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Data </a:t>
            </a:r>
            <a:r>
              <a:rPr b="1" lang="en"/>
              <a:t>Preparation</a:t>
            </a:r>
            <a:endParaRPr b="1"/>
          </a:p>
        </p:txBody>
      </p:sp>
      <p:sp>
        <p:nvSpPr>
          <p:cNvPr id="182" name="Google Shape;182;p18"/>
          <p:cNvSpPr txBox="1"/>
          <p:nvPr>
            <p:ph idx="1" type="body"/>
          </p:nvPr>
        </p:nvSpPr>
        <p:spPr>
          <a:xfrm>
            <a:off x="0" y="1307850"/>
            <a:ext cx="9048900" cy="3835800"/>
          </a:xfrm>
          <a:prstGeom prst="rect">
            <a:avLst/>
          </a:prstGeom>
        </p:spPr>
        <p:txBody>
          <a:bodyPr anchorCtr="0" anchor="t" bIns="91425" lIns="91425" spcFirstLastPara="1" rIns="91425" wrap="square" tIns="91425">
            <a:normAutofit lnSpcReduction="10000"/>
          </a:bodyPr>
          <a:lstStyle/>
          <a:p>
            <a:pPr indent="-304800" lvl="0" marL="457200" rtl="0" algn="l">
              <a:spcBef>
                <a:spcPts val="1200"/>
              </a:spcBef>
              <a:spcAft>
                <a:spcPts val="0"/>
              </a:spcAft>
              <a:buClr>
                <a:schemeClr val="lt1"/>
              </a:buClr>
              <a:buSzPts val="1200"/>
              <a:buFont typeface="Arial"/>
              <a:buChar char="●"/>
            </a:pPr>
            <a:r>
              <a:rPr b="1" lang="en" sz="1200">
                <a:latin typeface="Arial"/>
                <a:ea typeface="Arial"/>
                <a:cs typeface="Arial"/>
                <a:sym typeface="Arial"/>
              </a:rPr>
              <a:t>Dataset Filtering</a:t>
            </a:r>
            <a:r>
              <a:rPr lang="en" sz="1200">
                <a:latin typeface="Arial"/>
                <a:ea typeface="Arial"/>
                <a:cs typeface="Arial"/>
                <a:sym typeface="Arial"/>
              </a:rPr>
              <a:t>: Initially, the entire business dataset, which likely contained information on a wide variety of businesses, was filtered to select only those entries with 'Japanese' in the 'categories' field. This is a critical step to narrow down the dataset to the specific niche of interest.</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latin typeface="Arial"/>
                <a:ea typeface="Arial"/>
                <a:cs typeface="Arial"/>
                <a:sym typeface="Arial"/>
              </a:rPr>
              <a:t>String Matching</a:t>
            </a:r>
            <a:r>
              <a:rPr lang="en" sz="1200">
                <a:latin typeface="Arial"/>
                <a:ea typeface="Arial"/>
                <a:cs typeface="Arial"/>
                <a:sym typeface="Arial"/>
              </a:rPr>
              <a:t>: The filtering method used involves string matching within the 'categories' column of the business dataset. By using the str.contains("Japanese", na=False) method, all businesses not related to Japanese cuisine are excluded, while also handling any missing values (NA values are ignored).</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latin typeface="Arial"/>
                <a:ea typeface="Arial"/>
                <a:cs typeface="Arial"/>
                <a:sym typeface="Arial"/>
              </a:rPr>
              <a:t>Merging Datasets</a:t>
            </a:r>
            <a:r>
              <a:rPr lang="en" sz="1200">
                <a:latin typeface="Arial"/>
                <a:ea typeface="Arial"/>
                <a:cs typeface="Arial"/>
                <a:sym typeface="Arial"/>
              </a:rPr>
              <a:t>: The code also indicates that there are separate datasets for businesses and reviews. By filtering the business dataset to get the IDs of Japanese restaurants and then selecting only the reviews with these business IDs, the data is further refined to include only relevant reviews.</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latin typeface="Arial"/>
                <a:ea typeface="Arial"/>
                <a:cs typeface="Arial"/>
                <a:sym typeface="Arial"/>
              </a:rPr>
              <a:t>Data Extraction</a:t>
            </a:r>
            <a:r>
              <a:rPr lang="en" sz="1200">
                <a:latin typeface="Arial"/>
                <a:ea typeface="Arial"/>
                <a:cs typeface="Arial"/>
                <a:sym typeface="Arial"/>
              </a:rPr>
              <a:t>: After filtering the businesses and reviews, the relevant subset of data is saved into a new CSV file, FL_japanese_restaurants.csv. This step ensures that the cleaned and focused dataset is easily accessible for future analysis, without the need to repeat the filtering process.</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latin typeface="Arial"/>
                <a:ea typeface="Arial"/>
                <a:cs typeface="Arial"/>
                <a:sym typeface="Arial"/>
              </a:rPr>
              <a:t>Data Consolidation</a:t>
            </a:r>
            <a:r>
              <a:rPr lang="en" sz="1200">
                <a:latin typeface="Arial"/>
                <a:ea typeface="Arial"/>
                <a:cs typeface="Arial"/>
                <a:sym typeface="Arial"/>
              </a:rPr>
              <a:t>: The code shows an understanding of working with different file formats and sources, as seen with the inclusion of a JSON file containing a comprehensive business dataset. This data consolidation process is key in creating a singular, clean dataset for Japanese restaurants that can be used for sentiment analysis or other forms of data-driven decision-making.</a:t>
            </a:r>
            <a:endParaRPr sz="12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758775" y="411032"/>
            <a:ext cx="762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Florida?</a:t>
            </a:r>
            <a:endParaRPr/>
          </a:p>
        </p:txBody>
      </p:sp>
      <p:sp>
        <p:nvSpPr>
          <p:cNvPr id="188" name="Google Shape;188;p19"/>
          <p:cNvSpPr txBox="1"/>
          <p:nvPr>
            <p:ph idx="1" type="body"/>
          </p:nvPr>
        </p:nvSpPr>
        <p:spPr>
          <a:xfrm>
            <a:off x="802637" y="1202050"/>
            <a:ext cx="3561600" cy="31941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Second highest restaurant businesses</a:t>
            </a:r>
            <a:endParaRPr sz="1500"/>
          </a:p>
          <a:p>
            <a:pPr indent="-323850" lvl="0" marL="457200" rtl="0" algn="l">
              <a:spcBef>
                <a:spcPts val="0"/>
              </a:spcBef>
              <a:spcAft>
                <a:spcPts val="0"/>
              </a:spcAft>
              <a:buSzPts val="1500"/>
              <a:buChar char="●"/>
            </a:pPr>
            <a:r>
              <a:rPr lang="en" sz="1500"/>
              <a:t>Asian fusion restaurant as a hot topic</a:t>
            </a:r>
            <a:endParaRPr sz="1500"/>
          </a:p>
          <a:p>
            <a:pPr indent="-323850" lvl="0" marL="457200" rtl="0" algn="l">
              <a:spcBef>
                <a:spcPts val="0"/>
              </a:spcBef>
              <a:spcAft>
                <a:spcPts val="0"/>
              </a:spcAft>
              <a:buSzPts val="1500"/>
              <a:buChar char="●"/>
            </a:pPr>
            <a:r>
              <a:rPr lang="en" sz="1500"/>
              <a:t>Tourism Industry: Florida is a major tourist destination, attracting millions of visitors each year. Tourists often seek out authentic international dining experiences, and a Japanese restaurant can cater to their preferences.</a:t>
            </a:r>
            <a:endParaRPr sz="1500">
              <a:solidFill>
                <a:srgbClr val="11111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189" name="Google Shape;189;p19"/>
          <p:cNvPicPr preferRelativeResize="0"/>
          <p:nvPr/>
        </p:nvPicPr>
        <p:blipFill>
          <a:blip r:embed="rId3">
            <a:alphaModFix/>
          </a:blip>
          <a:stretch>
            <a:fillRect/>
          </a:stretch>
        </p:blipFill>
        <p:spPr>
          <a:xfrm>
            <a:off x="4741325" y="1476175"/>
            <a:ext cx="3725349" cy="2269276"/>
          </a:xfrm>
          <a:prstGeom prst="rect">
            <a:avLst/>
          </a:prstGeom>
          <a:noFill/>
          <a:ln>
            <a:noFill/>
          </a:ln>
        </p:spPr>
      </p:pic>
      <p:sp>
        <p:nvSpPr>
          <p:cNvPr id="190" name="Google Shape;190;p19"/>
          <p:cNvSpPr txBox="1"/>
          <p:nvPr>
            <p:ph idx="2" type="body"/>
          </p:nvPr>
        </p:nvSpPr>
        <p:spPr>
          <a:xfrm>
            <a:off x="4571988" y="852800"/>
            <a:ext cx="3643500" cy="319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Comparing Restaurant Businesses Across </a:t>
            </a:r>
            <a:r>
              <a:rPr lang="en"/>
              <a:t>different</a:t>
            </a:r>
            <a:r>
              <a:rPr lang="en"/>
              <a:t> states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758775" y="487232"/>
            <a:ext cx="762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t>Insights after EDA </a:t>
            </a:r>
            <a:endParaRPr b="1" sz="3020"/>
          </a:p>
        </p:txBody>
      </p:sp>
      <p:sp>
        <p:nvSpPr>
          <p:cNvPr id="196" name="Google Shape;196;p20"/>
          <p:cNvSpPr txBox="1"/>
          <p:nvPr>
            <p:ph idx="1" type="body"/>
          </p:nvPr>
        </p:nvSpPr>
        <p:spPr>
          <a:xfrm>
            <a:off x="802637" y="1202050"/>
            <a:ext cx="3561600" cy="3194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sz="1350">
                <a:latin typeface="Courier New"/>
                <a:ea typeface="Courier New"/>
                <a:cs typeface="Courier New"/>
                <a:sym typeface="Courier New"/>
              </a:rPr>
              <a:t>1.Average Rating for all restaurants in FL: 3.6109570831750855</a:t>
            </a:r>
            <a:endParaRPr b="1" sz="1350">
              <a:latin typeface="Courier New"/>
              <a:ea typeface="Courier New"/>
              <a:cs typeface="Courier New"/>
              <a:sym typeface="Courier New"/>
            </a:endParaRPr>
          </a:p>
          <a:p>
            <a:pPr indent="0" lvl="0" marL="0" rtl="0" algn="l">
              <a:spcBef>
                <a:spcPts val="1200"/>
              </a:spcBef>
              <a:spcAft>
                <a:spcPts val="0"/>
              </a:spcAft>
              <a:buNone/>
            </a:pPr>
            <a:r>
              <a:t/>
            </a:r>
            <a:endParaRPr sz="1350">
              <a:latin typeface="Courier New"/>
              <a:ea typeface="Courier New"/>
              <a:cs typeface="Courier New"/>
              <a:sym typeface="Courier New"/>
            </a:endParaRPr>
          </a:p>
          <a:p>
            <a:pPr indent="0" lvl="0" marL="0" rtl="0" algn="l">
              <a:spcBef>
                <a:spcPts val="1200"/>
              </a:spcBef>
              <a:spcAft>
                <a:spcPts val="0"/>
              </a:spcAft>
              <a:buNone/>
            </a:pPr>
            <a:r>
              <a:rPr b="1" lang="en" sz="1350">
                <a:latin typeface="Courier New"/>
                <a:ea typeface="Courier New"/>
                <a:cs typeface="Courier New"/>
                <a:sym typeface="Courier New"/>
              </a:rPr>
              <a:t>2.Average Rating for Japanese restaurants in FL: 3.8125</a:t>
            </a:r>
            <a:endParaRPr b="1" sz="1350">
              <a:latin typeface="Courier New"/>
              <a:ea typeface="Courier New"/>
              <a:cs typeface="Courier New"/>
              <a:sym typeface="Courier New"/>
            </a:endParaRPr>
          </a:p>
          <a:p>
            <a:pPr indent="0" lvl="0" marL="0" rtl="0" algn="l">
              <a:spcBef>
                <a:spcPts val="1200"/>
              </a:spcBef>
              <a:spcAft>
                <a:spcPts val="0"/>
              </a:spcAft>
              <a:buNone/>
            </a:pPr>
            <a:r>
              <a:t/>
            </a:r>
            <a:endParaRPr sz="1350">
              <a:latin typeface="Courier New"/>
              <a:ea typeface="Courier New"/>
              <a:cs typeface="Courier New"/>
              <a:sym typeface="Courier New"/>
            </a:endParaRPr>
          </a:p>
          <a:p>
            <a:pPr indent="0" lvl="0" marL="0" rtl="0" algn="l">
              <a:spcBef>
                <a:spcPts val="1200"/>
              </a:spcBef>
              <a:spcAft>
                <a:spcPts val="1200"/>
              </a:spcAft>
              <a:buNone/>
            </a:pPr>
            <a:r>
              <a:rPr b="1" lang="en" sz="1350">
                <a:latin typeface="Courier New"/>
                <a:ea typeface="Courier New"/>
                <a:cs typeface="Courier New"/>
                <a:sym typeface="Courier New"/>
              </a:rPr>
              <a:t>3.Japanese restaurants are rated higher on average than other restaurants in Florida, indicating a preference among customers.</a:t>
            </a:r>
            <a:endParaRPr b="1" sz="1800"/>
          </a:p>
        </p:txBody>
      </p:sp>
      <p:pic>
        <p:nvPicPr>
          <p:cNvPr id="197" name="Google Shape;197;p20"/>
          <p:cNvPicPr preferRelativeResize="0"/>
          <p:nvPr/>
        </p:nvPicPr>
        <p:blipFill>
          <a:blip r:embed="rId3">
            <a:alphaModFix/>
          </a:blip>
          <a:stretch>
            <a:fillRect/>
          </a:stretch>
        </p:blipFill>
        <p:spPr>
          <a:xfrm>
            <a:off x="4634975" y="973675"/>
            <a:ext cx="4424349" cy="3524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idx="1" type="subTitle"/>
          </p:nvPr>
        </p:nvSpPr>
        <p:spPr>
          <a:xfrm>
            <a:off x="5230125" y="2327350"/>
            <a:ext cx="3996300" cy="15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Types of Japanese Food </a:t>
            </a:r>
            <a:endParaRPr sz="2400"/>
          </a:p>
        </p:txBody>
      </p:sp>
      <p:pic>
        <p:nvPicPr>
          <p:cNvPr id="203" name="Google Shape;203;p21"/>
          <p:cNvPicPr preferRelativeResize="0"/>
          <p:nvPr/>
        </p:nvPicPr>
        <p:blipFill>
          <a:blip r:embed="rId3">
            <a:alphaModFix/>
          </a:blip>
          <a:stretch>
            <a:fillRect/>
          </a:stretch>
        </p:blipFill>
        <p:spPr>
          <a:xfrm>
            <a:off x="44375" y="0"/>
            <a:ext cx="4976001" cy="4976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758775" y="411032"/>
            <a:ext cx="762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t>Average Ratings by Cities </a:t>
            </a:r>
            <a:endParaRPr b="1" sz="2920"/>
          </a:p>
        </p:txBody>
      </p:sp>
      <p:sp>
        <p:nvSpPr>
          <p:cNvPr id="209" name="Google Shape;209;p22"/>
          <p:cNvSpPr txBox="1"/>
          <p:nvPr>
            <p:ph idx="1" type="body"/>
          </p:nvPr>
        </p:nvSpPr>
        <p:spPr>
          <a:xfrm>
            <a:off x="802637" y="1614575"/>
            <a:ext cx="3561600" cy="3194100"/>
          </a:xfrm>
          <a:prstGeom prst="rect">
            <a:avLst/>
          </a:prstGeom>
        </p:spPr>
        <p:txBody>
          <a:bodyPr anchorCtr="0" anchor="t" bIns="91425" lIns="91425" spcFirstLastPara="1" rIns="91425" wrap="square" tIns="91425">
            <a:normAutofit fontScale="92500" lnSpcReduction="20000"/>
          </a:bodyPr>
          <a:lstStyle/>
          <a:p>
            <a:pPr indent="-293211" lvl="0" marL="457200" rtl="0" algn="l">
              <a:spcBef>
                <a:spcPts val="1200"/>
              </a:spcBef>
              <a:spcAft>
                <a:spcPts val="0"/>
              </a:spcAft>
              <a:buClr>
                <a:schemeClr val="lt1"/>
              </a:buClr>
              <a:buSzPct val="100000"/>
              <a:buFont typeface="Arial"/>
              <a:buChar char="●"/>
            </a:pPr>
            <a:r>
              <a:rPr b="1" lang="en" sz="1100">
                <a:latin typeface="Arial"/>
                <a:ea typeface="Arial"/>
                <a:cs typeface="Arial"/>
                <a:sym typeface="Arial"/>
              </a:rPr>
              <a:t>Tourist Area Ratings</a:t>
            </a:r>
            <a:r>
              <a:rPr lang="en" sz="1100">
                <a:latin typeface="Arial"/>
                <a:ea typeface="Arial"/>
                <a:cs typeface="Arial"/>
                <a:sym typeface="Arial"/>
              </a:rPr>
              <a:t>: Cities known for tourism, such as Tampa, might have lower average ratings for Japanese restaurants. This could indicate a market saturated with dining options where quality isn't always the top priority, or it might reflect a diverse customer base with varying expectations.</a:t>
            </a:r>
            <a:endParaRPr sz="1100">
              <a:latin typeface="Arial"/>
              <a:ea typeface="Arial"/>
              <a:cs typeface="Arial"/>
              <a:sym typeface="Arial"/>
            </a:endParaRPr>
          </a:p>
          <a:p>
            <a:pPr indent="0" lvl="0" marL="457200" rtl="0" algn="l">
              <a:spcBef>
                <a:spcPts val="1200"/>
              </a:spcBef>
              <a:spcAft>
                <a:spcPts val="0"/>
              </a:spcAft>
              <a:buNone/>
            </a:pPr>
            <a:r>
              <a:t/>
            </a:r>
            <a:endParaRPr sz="1100">
              <a:latin typeface="Arial"/>
              <a:ea typeface="Arial"/>
              <a:cs typeface="Arial"/>
              <a:sym typeface="Arial"/>
            </a:endParaRPr>
          </a:p>
          <a:p>
            <a:pPr indent="-293211" lvl="0" marL="457200" rtl="0" algn="l">
              <a:spcBef>
                <a:spcPts val="1200"/>
              </a:spcBef>
              <a:spcAft>
                <a:spcPts val="0"/>
              </a:spcAft>
              <a:buClr>
                <a:schemeClr val="lt1"/>
              </a:buClr>
              <a:buSzPct val="100000"/>
              <a:buFont typeface="Arial"/>
              <a:buChar char="●"/>
            </a:pPr>
            <a:r>
              <a:rPr b="1" lang="en" sz="1100">
                <a:latin typeface="Arial"/>
                <a:ea typeface="Arial"/>
                <a:cs typeface="Arial"/>
                <a:sym typeface="Arial"/>
              </a:rPr>
              <a:t>Investment Opportunity</a:t>
            </a:r>
            <a:r>
              <a:rPr lang="en" sz="1100">
                <a:latin typeface="Arial"/>
                <a:ea typeface="Arial"/>
                <a:cs typeface="Arial"/>
                <a:sym typeface="Arial"/>
              </a:rPr>
              <a:t>: The lower ratings in tourist-heavy areas might represent an opportunity to introduce a high-quality Japanese dining experience. Focusing on exceptional service, authentic cuisine, and a unique dining atmosphere could fulfill an unmet demand and potentially draw both tourists and locals looking for a premium experience.</a:t>
            </a:r>
            <a:endParaRPr sz="1100">
              <a:latin typeface="Arial"/>
              <a:ea typeface="Arial"/>
              <a:cs typeface="Arial"/>
              <a:sym typeface="Arial"/>
            </a:endParaRPr>
          </a:p>
          <a:p>
            <a:pPr indent="0" lvl="0" marL="0" rtl="0" algn="l">
              <a:spcBef>
                <a:spcPts val="1200"/>
              </a:spcBef>
              <a:spcAft>
                <a:spcPts val="1200"/>
              </a:spcAft>
              <a:buNone/>
            </a:pPr>
            <a:r>
              <a:t/>
            </a:r>
            <a:endParaRPr/>
          </a:p>
        </p:txBody>
      </p:sp>
      <p:pic>
        <p:nvPicPr>
          <p:cNvPr id="210" name="Google Shape;210;p22"/>
          <p:cNvPicPr preferRelativeResize="0"/>
          <p:nvPr/>
        </p:nvPicPr>
        <p:blipFill>
          <a:blip r:embed="rId3">
            <a:alphaModFix/>
          </a:blip>
          <a:stretch>
            <a:fillRect/>
          </a:stretch>
        </p:blipFill>
        <p:spPr>
          <a:xfrm>
            <a:off x="4732975" y="1368138"/>
            <a:ext cx="4362724" cy="3248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758775" y="411032"/>
            <a:ext cx="7626300" cy="5727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rPr b="1" lang="en" sz="1900">
                <a:latin typeface="Cambria"/>
                <a:ea typeface="Cambria"/>
                <a:cs typeface="Cambria"/>
                <a:sym typeface="Cambria"/>
              </a:rPr>
              <a:t>Word Cloud for Categories of Japanese Restaurants in Florida</a:t>
            </a:r>
            <a:endParaRPr b="1" sz="1900">
              <a:latin typeface="Cambria"/>
              <a:ea typeface="Cambria"/>
              <a:cs typeface="Cambria"/>
              <a:sym typeface="Cambria"/>
            </a:endParaRPr>
          </a:p>
          <a:p>
            <a:pPr indent="0" lvl="0" marL="0" rtl="0" algn="l">
              <a:spcBef>
                <a:spcPts val="0"/>
              </a:spcBef>
              <a:spcAft>
                <a:spcPts val="0"/>
              </a:spcAft>
              <a:buNone/>
            </a:pPr>
            <a:r>
              <a:t/>
            </a:r>
            <a:endParaRPr b="0" sz="1500">
              <a:solidFill>
                <a:schemeClr val="dk1"/>
              </a:solidFill>
              <a:latin typeface="Cambria"/>
              <a:ea typeface="Cambria"/>
              <a:cs typeface="Cambria"/>
              <a:sym typeface="Cambria"/>
            </a:endParaRPr>
          </a:p>
          <a:p>
            <a:pPr indent="0" lvl="0" marL="0" rtl="0" algn="l">
              <a:spcBef>
                <a:spcPts val="0"/>
              </a:spcBef>
              <a:spcAft>
                <a:spcPts val="0"/>
              </a:spcAft>
              <a:buNone/>
            </a:pPr>
            <a:r>
              <a:t/>
            </a:r>
            <a:endParaRPr sz="1500">
              <a:latin typeface="Cambria"/>
              <a:ea typeface="Cambria"/>
              <a:cs typeface="Cambria"/>
              <a:sym typeface="Cambria"/>
            </a:endParaRPr>
          </a:p>
        </p:txBody>
      </p:sp>
      <p:pic>
        <p:nvPicPr>
          <p:cNvPr id="216" name="Google Shape;216;p23"/>
          <p:cNvPicPr preferRelativeResize="0"/>
          <p:nvPr/>
        </p:nvPicPr>
        <p:blipFill>
          <a:blip r:embed="rId3">
            <a:alphaModFix/>
          </a:blip>
          <a:stretch>
            <a:fillRect/>
          </a:stretch>
        </p:blipFill>
        <p:spPr>
          <a:xfrm>
            <a:off x="4697875" y="1652401"/>
            <a:ext cx="3903551" cy="2029421"/>
          </a:xfrm>
          <a:prstGeom prst="rect">
            <a:avLst/>
          </a:prstGeom>
          <a:noFill/>
          <a:ln>
            <a:noFill/>
          </a:ln>
        </p:spPr>
      </p:pic>
      <p:sp>
        <p:nvSpPr>
          <p:cNvPr id="217" name="Google Shape;217;p23"/>
          <p:cNvSpPr txBox="1"/>
          <p:nvPr>
            <p:ph idx="1" type="body"/>
          </p:nvPr>
        </p:nvSpPr>
        <p:spPr>
          <a:xfrm>
            <a:off x="802625" y="1202050"/>
            <a:ext cx="3561600" cy="39414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b="1" lang="en" sz="1354">
                <a:latin typeface="Arial"/>
                <a:ea typeface="Arial"/>
                <a:cs typeface="Arial"/>
                <a:sym typeface="Arial"/>
              </a:rPr>
              <a:t>1. Diverse Menu:Highlighting "Sushi," "Ramen," "Noodles," and "Teppanyaki" suggests a demand for varied Japanese cuisine, indicating the importance of a diverse menu for competitiveness.</a:t>
            </a:r>
            <a:endParaRPr b="1" sz="1354">
              <a:latin typeface="Arial"/>
              <a:ea typeface="Arial"/>
              <a:cs typeface="Arial"/>
              <a:sym typeface="Arial"/>
            </a:endParaRPr>
          </a:p>
          <a:p>
            <a:pPr indent="0" lvl="0" marL="0" rtl="0" algn="l">
              <a:spcBef>
                <a:spcPts val="1200"/>
              </a:spcBef>
              <a:spcAft>
                <a:spcPts val="0"/>
              </a:spcAft>
              <a:buNone/>
            </a:pPr>
            <a:r>
              <a:rPr b="1" lang="en" sz="1354">
                <a:latin typeface="Arial"/>
                <a:ea typeface="Arial"/>
                <a:cs typeface="Arial"/>
                <a:sym typeface="Arial"/>
              </a:rPr>
              <a:t>2. Fusion Cuisine:The mention of "Fusion" with "Japanese" and "Asian" points to interest in cross-cultural culinary blends, presenting a potential niche market.</a:t>
            </a:r>
            <a:endParaRPr b="1" sz="1354">
              <a:latin typeface="Arial"/>
              <a:ea typeface="Arial"/>
              <a:cs typeface="Arial"/>
              <a:sym typeface="Arial"/>
            </a:endParaRPr>
          </a:p>
          <a:p>
            <a:pPr indent="0" lvl="0" marL="0" rtl="0" algn="l">
              <a:spcBef>
                <a:spcPts val="1200"/>
              </a:spcBef>
              <a:spcAft>
                <a:spcPts val="0"/>
              </a:spcAft>
              <a:buNone/>
            </a:pPr>
            <a:r>
              <a:rPr b="1" lang="en" sz="1354">
                <a:latin typeface="Arial"/>
                <a:ea typeface="Arial"/>
                <a:cs typeface="Arial"/>
                <a:sym typeface="Arial"/>
              </a:rPr>
              <a:t>3. Health Focus:The appearance of "Gluten Free" and "Salad" reflects a trend towards healthier dining options within Japanese cuisine.</a:t>
            </a:r>
            <a:endParaRPr b="1" sz="1354">
              <a:latin typeface="Arial"/>
              <a:ea typeface="Arial"/>
              <a:cs typeface="Arial"/>
              <a:sym typeface="Arial"/>
            </a:endParaRPr>
          </a:p>
          <a:p>
            <a:pPr indent="0" lvl="0" marL="0" rtl="0" algn="l">
              <a:spcBef>
                <a:spcPts val="1200"/>
              </a:spcBef>
              <a:spcAft>
                <a:spcPts val="0"/>
              </a:spcAft>
              <a:buNone/>
            </a:pPr>
            <a:r>
              <a:rPr b="1" lang="en" sz="1354">
                <a:latin typeface="Arial"/>
                <a:ea typeface="Arial"/>
                <a:cs typeface="Arial"/>
                <a:sym typeface="Arial"/>
              </a:rPr>
              <a:t>4. Authentic Experience: The term "Izakaya" highlights consumer interest in genuine Japanese dining experiences, emphasizing the value of culture and atmosphere.</a:t>
            </a:r>
            <a:endParaRPr b="1" sz="1354">
              <a:latin typeface="Arial"/>
              <a:ea typeface="Arial"/>
              <a:cs typeface="Arial"/>
              <a:sym typeface="Arial"/>
            </a:endParaRPr>
          </a:p>
          <a:p>
            <a:pPr indent="0" lvl="0" marL="0" rtl="0" algn="l">
              <a:spcBef>
                <a:spcPts val="1200"/>
              </a:spcBef>
              <a:spcAft>
                <a:spcPts val="0"/>
              </a:spcAft>
              <a:buNone/>
            </a:pPr>
            <a:r>
              <a:rPr b="1" lang="en" sz="1354">
                <a:latin typeface="Arial"/>
                <a:ea typeface="Arial"/>
                <a:cs typeface="Arial"/>
                <a:sym typeface="Arial"/>
              </a:rPr>
              <a:t>5. Evening Offerings: The presence of "Nightlife," "Cocktail," and "Bar" suggests benefits for Japanese restaurants offering a strong drinks menu and a nightlife-friendly setting.</a:t>
            </a:r>
            <a:endParaRPr b="1" sz="1354">
              <a:latin typeface="Arial"/>
              <a:ea typeface="Arial"/>
              <a:cs typeface="Arial"/>
              <a:sym typeface="Arial"/>
            </a:endParaRPr>
          </a:p>
          <a:p>
            <a:pPr indent="0" lvl="0" marL="0" rtl="0" algn="l">
              <a:lnSpc>
                <a:spcPct val="115000"/>
              </a:lnSpc>
              <a:spcBef>
                <a:spcPts val="1200"/>
              </a:spcBef>
              <a:spcAft>
                <a:spcPts val="0"/>
              </a:spcAft>
              <a:buNone/>
            </a:pPr>
            <a:r>
              <a:t/>
            </a:r>
            <a:endParaRPr b="1" sz="900">
              <a:latin typeface="Arial"/>
              <a:ea typeface="Arial"/>
              <a:cs typeface="Arial"/>
              <a:sym typeface="Arial"/>
            </a:endParaRPr>
          </a:p>
          <a:p>
            <a:pPr indent="0" lvl="0" marL="0" rtl="0" algn="l">
              <a:spcBef>
                <a:spcPts val="1200"/>
              </a:spcBef>
              <a:spcAft>
                <a:spcPts val="1200"/>
              </a:spcAft>
              <a:buNone/>
            </a:pPr>
            <a:r>
              <a:t/>
            </a:r>
            <a:endParaRPr/>
          </a:p>
        </p:txBody>
      </p:sp>
      <p:sp>
        <p:nvSpPr>
          <p:cNvPr id="218" name="Google Shape;218;p23"/>
          <p:cNvSpPr txBox="1"/>
          <p:nvPr>
            <p:ph idx="2" type="body"/>
          </p:nvPr>
        </p:nvSpPr>
        <p:spPr>
          <a:xfrm>
            <a:off x="4697863" y="1202050"/>
            <a:ext cx="3643500" cy="319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Word cloud: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