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6" r:id="rId10"/>
    <p:sldId id="267" r:id="rId11"/>
    <p:sldId id="268"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1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735A3-86F6-45A5-895E-6AD232AC97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8E7CD9-8CE4-4006-8AEB-1397537931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F5065C-D09A-473B-9BA4-7B9EA768F9E8}"/>
              </a:ext>
            </a:extLst>
          </p:cNvPr>
          <p:cNvSpPr>
            <a:spLocks noGrp="1"/>
          </p:cNvSpPr>
          <p:nvPr>
            <p:ph type="dt" sz="half" idx="10"/>
          </p:nvPr>
        </p:nvSpPr>
        <p:spPr/>
        <p:txBody>
          <a:bodyPr/>
          <a:lstStyle/>
          <a:p>
            <a:fld id="{B10B1E2B-C43F-4570-8856-BF943CFD6BD6}" type="datetimeFigureOut">
              <a:rPr lang="en-US" smtClean="0"/>
              <a:t>3/3/2020</a:t>
            </a:fld>
            <a:endParaRPr lang="en-US"/>
          </a:p>
        </p:txBody>
      </p:sp>
      <p:sp>
        <p:nvSpPr>
          <p:cNvPr id="5" name="Footer Placeholder 4">
            <a:extLst>
              <a:ext uri="{FF2B5EF4-FFF2-40B4-BE49-F238E27FC236}">
                <a16:creationId xmlns:a16="http://schemas.microsoft.com/office/drawing/2014/main" id="{20DE9F35-C026-428A-B11F-1812C665A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BB8C37-7C37-4083-8DF9-7195E74E9713}"/>
              </a:ext>
            </a:extLst>
          </p:cNvPr>
          <p:cNvSpPr>
            <a:spLocks noGrp="1"/>
          </p:cNvSpPr>
          <p:nvPr>
            <p:ph type="sldNum" sz="quarter" idx="12"/>
          </p:nvPr>
        </p:nvSpPr>
        <p:spPr/>
        <p:txBody>
          <a:bodyPr/>
          <a:lstStyle/>
          <a:p>
            <a:fld id="{971266F4-88D0-4F79-803A-9C8DB7764CCD}" type="slidenum">
              <a:rPr lang="en-US" smtClean="0"/>
              <a:t>‹#›</a:t>
            </a:fld>
            <a:endParaRPr lang="en-US"/>
          </a:p>
        </p:txBody>
      </p:sp>
    </p:spTree>
    <p:extLst>
      <p:ext uri="{BB962C8B-B14F-4D97-AF65-F5344CB8AC3E}">
        <p14:creationId xmlns:p14="http://schemas.microsoft.com/office/powerpoint/2010/main" val="4125205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0227-11A2-47DF-8856-AB5AAB1503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6BA98F-2BB8-4354-9CA0-A70CC3FD60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F8A8C-A9D4-4A0F-B23D-8AE711B54631}"/>
              </a:ext>
            </a:extLst>
          </p:cNvPr>
          <p:cNvSpPr>
            <a:spLocks noGrp="1"/>
          </p:cNvSpPr>
          <p:nvPr>
            <p:ph type="dt" sz="half" idx="10"/>
          </p:nvPr>
        </p:nvSpPr>
        <p:spPr/>
        <p:txBody>
          <a:bodyPr/>
          <a:lstStyle/>
          <a:p>
            <a:fld id="{B10B1E2B-C43F-4570-8856-BF943CFD6BD6}" type="datetimeFigureOut">
              <a:rPr lang="en-US" smtClean="0"/>
              <a:t>3/3/2020</a:t>
            </a:fld>
            <a:endParaRPr lang="en-US"/>
          </a:p>
        </p:txBody>
      </p:sp>
      <p:sp>
        <p:nvSpPr>
          <p:cNvPr id="5" name="Footer Placeholder 4">
            <a:extLst>
              <a:ext uri="{FF2B5EF4-FFF2-40B4-BE49-F238E27FC236}">
                <a16:creationId xmlns:a16="http://schemas.microsoft.com/office/drawing/2014/main" id="{AA4CB840-D67B-46E5-BEF3-D8012738E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45F5A-BEBC-44C5-83C6-5DC8586BD994}"/>
              </a:ext>
            </a:extLst>
          </p:cNvPr>
          <p:cNvSpPr>
            <a:spLocks noGrp="1"/>
          </p:cNvSpPr>
          <p:nvPr>
            <p:ph type="sldNum" sz="quarter" idx="12"/>
          </p:nvPr>
        </p:nvSpPr>
        <p:spPr/>
        <p:txBody>
          <a:bodyPr/>
          <a:lstStyle/>
          <a:p>
            <a:fld id="{971266F4-88D0-4F79-803A-9C8DB7764CCD}" type="slidenum">
              <a:rPr lang="en-US" smtClean="0"/>
              <a:t>‹#›</a:t>
            </a:fld>
            <a:endParaRPr lang="en-US"/>
          </a:p>
        </p:txBody>
      </p:sp>
    </p:spTree>
    <p:extLst>
      <p:ext uri="{BB962C8B-B14F-4D97-AF65-F5344CB8AC3E}">
        <p14:creationId xmlns:p14="http://schemas.microsoft.com/office/powerpoint/2010/main" val="322658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9490E4-48F2-439F-AE7F-FD250CCE02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D46532-72F7-4A2B-BDFB-34BD6AF3B0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651230-22B3-4D71-B4CA-88626D02D360}"/>
              </a:ext>
            </a:extLst>
          </p:cNvPr>
          <p:cNvSpPr>
            <a:spLocks noGrp="1"/>
          </p:cNvSpPr>
          <p:nvPr>
            <p:ph type="dt" sz="half" idx="10"/>
          </p:nvPr>
        </p:nvSpPr>
        <p:spPr/>
        <p:txBody>
          <a:bodyPr/>
          <a:lstStyle/>
          <a:p>
            <a:fld id="{B10B1E2B-C43F-4570-8856-BF943CFD6BD6}" type="datetimeFigureOut">
              <a:rPr lang="en-US" smtClean="0"/>
              <a:t>3/3/2020</a:t>
            </a:fld>
            <a:endParaRPr lang="en-US"/>
          </a:p>
        </p:txBody>
      </p:sp>
      <p:sp>
        <p:nvSpPr>
          <p:cNvPr id="5" name="Footer Placeholder 4">
            <a:extLst>
              <a:ext uri="{FF2B5EF4-FFF2-40B4-BE49-F238E27FC236}">
                <a16:creationId xmlns:a16="http://schemas.microsoft.com/office/drawing/2014/main" id="{1E0A1FD0-1962-4EB0-A0CD-F57DE6F62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ED86A-FA4C-40A2-8C5F-587CD0EF9772}"/>
              </a:ext>
            </a:extLst>
          </p:cNvPr>
          <p:cNvSpPr>
            <a:spLocks noGrp="1"/>
          </p:cNvSpPr>
          <p:nvPr>
            <p:ph type="sldNum" sz="quarter" idx="12"/>
          </p:nvPr>
        </p:nvSpPr>
        <p:spPr/>
        <p:txBody>
          <a:bodyPr/>
          <a:lstStyle/>
          <a:p>
            <a:fld id="{971266F4-88D0-4F79-803A-9C8DB7764CCD}" type="slidenum">
              <a:rPr lang="en-US" smtClean="0"/>
              <a:t>‹#›</a:t>
            </a:fld>
            <a:endParaRPr lang="en-US"/>
          </a:p>
        </p:txBody>
      </p:sp>
    </p:spTree>
    <p:extLst>
      <p:ext uri="{BB962C8B-B14F-4D97-AF65-F5344CB8AC3E}">
        <p14:creationId xmlns:p14="http://schemas.microsoft.com/office/powerpoint/2010/main" val="220513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0D24D-4ED7-477B-A7ED-9ECD81F43E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717310-315C-4A5B-B80F-AB37C84C53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3DEDA-9445-4A3E-90A6-8C1C25EDF1E3}"/>
              </a:ext>
            </a:extLst>
          </p:cNvPr>
          <p:cNvSpPr>
            <a:spLocks noGrp="1"/>
          </p:cNvSpPr>
          <p:nvPr>
            <p:ph type="dt" sz="half" idx="10"/>
          </p:nvPr>
        </p:nvSpPr>
        <p:spPr/>
        <p:txBody>
          <a:bodyPr/>
          <a:lstStyle/>
          <a:p>
            <a:fld id="{B10B1E2B-C43F-4570-8856-BF943CFD6BD6}" type="datetimeFigureOut">
              <a:rPr lang="en-US" smtClean="0"/>
              <a:t>3/3/2020</a:t>
            </a:fld>
            <a:endParaRPr lang="en-US"/>
          </a:p>
        </p:txBody>
      </p:sp>
      <p:sp>
        <p:nvSpPr>
          <p:cNvPr id="5" name="Footer Placeholder 4">
            <a:extLst>
              <a:ext uri="{FF2B5EF4-FFF2-40B4-BE49-F238E27FC236}">
                <a16:creationId xmlns:a16="http://schemas.microsoft.com/office/drawing/2014/main" id="{3F870EC0-2F6F-4ABC-AF8E-1E4AA9ABF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49A8F-940D-4E49-938F-30B3B8784DAB}"/>
              </a:ext>
            </a:extLst>
          </p:cNvPr>
          <p:cNvSpPr>
            <a:spLocks noGrp="1"/>
          </p:cNvSpPr>
          <p:nvPr>
            <p:ph type="sldNum" sz="quarter" idx="12"/>
          </p:nvPr>
        </p:nvSpPr>
        <p:spPr/>
        <p:txBody>
          <a:bodyPr/>
          <a:lstStyle/>
          <a:p>
            <a:fld id="{971266F4-88D0-4F79-803A-9C8DB7764CCD}" type="slidenum">
              <a:rPr lang="en-US" smtClean="0"/>
              <a:t>‹#›</a:t>
            </a:fld>
            <a:endParaRPr lang="en-US"/>
          </a:p>
        </p:txBody>
      </p:sp>
    </p:spTree>
    <p:extLst>
      <p:ext uri="{BB962C8B-B14F-4D97-AF65-F5344CB8AC3E}">
        <p14:creationId xmlns:p14="http://schemas.microsoft.com/office/powerpoint/2010/main" val="493221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6ED9-CCF0-4A37-ADCD-B0D8FA76A3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524993-6B18-4F59-B5AF-132C19F0C4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D35996-7C2B-4CEC-ABA8-B69FA7C4D69F}"/>
              </a:ext>
            </a:extLst>
          </p:cNvPr>
          <p:cNvSpPr>
            <a:spLocks noGrp="1"/>
          </p:cNvSpPr>
          <p:nvPr>
            <p:ph type="dt" sz="half" idx="10"/>
          </p:nvPr>
        </p:nvSpPr>
        <p:spPr/>
        <p:txBody>
          <a:bodyPr/>
          <a:lstStyle/>
          <a:p>
            <a:fld id="{B10B1E2B-C43F-4570-8856-BF943CFD6BD6}" type="datetimeFigureOut">
              <a:rPr lang="en-US" smtClean="0"/>
              <a:t>3/3/2020</a:t>
            </a:fld>
            <a:endParaRPr lang="en-US"/>
          </a:p>
        </p:txBody>
      </p:sp>
      <p:sp>
        <p:nvSpPr>
          <p:cNvPr id="5" name="Footer Placeholder 4">
            <a:extLst>
              <a:ext uri="{FF2B5EF4-FFF2-40B4-BE49-F238E27FC236}">
                <a16:creationId xmlns:a16="http://schemas.microsoft.com/office/drawing/2014/main" id="{F78CCFAF-DBC4-41B7-9604-30E6D8031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B23AB5-BBC7-4A01-826D-06E6029FD322}"/>
              </a:ext>
            </a:extLst>
          </p:cNvPr>
          <p:cNvSpPr>
            <a:spLocks noGrp="1"/>
          </p:cNvSpPr>
          <p:nvPr>
            <p:ph type="sldNum" sz="quarter" idx="12"/>
          </p:nvPr>
        </p:nvSpPr>
        <p:spPr/>
        <p:txBody>
          <a:bodyPr/>
          <a:lstStyle/>
          <a:p>
            <a:fld id="{971266F4-88D0-4F79-803A-9C8DB7764CCD}" type="slidenum">
              <a:rPr lang="en-US" smtClean="0"/>
              <a:t>‹#›</a:t>
            </a:fld>
            <a:endParaRPr lang="en-US"/>
          </a:p>
        </p:txBody>
      </p:sp>
    </p:spTree>
    <p:extLst>
      <p:ext uri="{BB962C8B-B14F-4D97-AF65-F5344CB8AC3E}">
        <p14:creationId xmlns:p14="http://schemas.microsoft.com/office/powerpoint/2010/main" val="1641311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5A266-1922-4205-A321-8B3CF8F1FA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F461DF-4F8F-4C07-9B89-1E51720D10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05A731-71C9-4143-A9BD-F389525595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E3B565-0429-492B-9CEB-27DCB738C6C9}"/>
              </a:ext>
            </a:extLst>
          </p:cNvPr>
          <p:cNvSpPr>
            <a:spLocks noGrp="1"/>
          </p:cNvSpPr>
          <p:nvPr>
            <p:ph type="dt" sz="half" idx="10"/>
          </p:nvPr>
        </p:nvSpPr>
        <p:spPr/>
        <p:txBody>
          <a:bodyPr/>
          <a:lstStyle/>
          <a:p>
            <a:fld id="{B10B1E2B-C43F-4570-8856-BF943CFD6BD6}" type="datetimeFigureOut">
              <a:rPr lang="en-US" smtClean="0"/>
              <a:t>3/3/2020</a:t>
            </a:fld>
            <a:endParaRPr lang="en-US"/>
          </a:p>
        </p:txBody>
      </p:sp>
      <p:sp>
        <p:nvSpPr>
          <p:cNvPr id="6" name="Footer Placeholder 5">
            <a:extLst>
              <a:ext uri="{FF2B5EF4-FFF2-40B4-BE49-F238E27FC236}">
                <a16:creationId xmlns:a16="http://schemas.microsoft.com/office/drawing/2014/main" id="{05F83DF3-6455-479B-8784-80BC5D00B3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64A924-E4F4-4914-8D17-9F89ACFDD0E7}"/>
              </a:ext>
            </a:extLst>
          </p:cNvPr>
          <p:cNvSpPr>
            <a:spLocks noGrp="1"/>
          </p:cNvSpPr>
          <p:nvPr>
            <p:ph type="sldNum" sz="quarter" idx="12"/>
          </p:nvPr>
        </p:nvSpPr>
        <p:spPr/>
        <p:txBody>
          <a:bodyPr/>
          <a:lstStyle/>
          <a:p>
            <a:fld id="{971266F4-88D0-4F79-803A-9C8DB7764CCD}" type="slidenum">
              <a:rPr lang="en-US" smtClean="0"/>
              <a:t>‹#›</a:t>
            </a:fld>
            <a:endParaRPr lang="en-US"/>
          </a:p>
        </p:txBody>
      </p:sp>
    </p:spTree>
    <p:extLst>
      <p:ext uri="{BB962C8B-B14F-4D97-AF65-F5344CB8AC3E}">
        <p14:creationId xmlns:p14="http://schemas.microsoft.com/office/powerpoint/2010/main" val="143573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79DE-A6E8-4A27-93EB-E1C81E541E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F6DCD4-B16B-469C-9F51-214B5D8BA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A3F25E-BF41-4E87-8FE6-F7EEAE4811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2E863E-3378-4847-BE39-8D6401762C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65EBDF-9C7D-423C-B94D-FDF775C7A5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AD6014-0A7A-47E3-BC36-B307C1667938}"/>
              </a:ext>
            </a:extLst>
          </p:cNvPr>
          <p:cNvSpPr>
            <a:spLocks noGrp="1"/>
          </p:cNvSpPr>
          <p:nvPr>
            <p:ph type="dt" sz="half" idx="10"/>
          </p:nvPr>
        </p:nvSpPr>
        <p:spPr/>
        <p:txBody>
          <a:bodyPr/>
          <a:lstStyle/>
          <a:p>
            <a:fld id="{B10B1E2B-C43F-4570-8856-BF943CFD6BD6}" type="datetimeFigureOut">
              <a:rPr lang="en-US" smtClean="0"/>
              <a:t>3/3/2020</a:t>
            </a:fld>
            <a:endParaRPr lang="en-US"/>
          </a:p>
        </p:txBody>
      </p:sp>
      <p:sp>
        <p:nvSpPr>
          <p:cNvPr id="8" name="Footer Placeholder 7">
            <a:extLst>
              <a:ext uri="{FF2B5EF4-FFF2-40B4-BE49-F238E27FC236}">
                <a16:creationId xmlns:a16="http://schemas.microsoft.com/office/drawing/2014/main" id="{F7CDCB18-E5AD-48CF-8293-BC45964D08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1BCE02-4A09-4236-83F4-F4020A60D8B7}"/>
              </a:ext>
            </a:extLst>
          </p:cNvPr>
          <p:cNvSpPr>
            <a:spLocks noGrp="1"/>
          </p:cNvSpPr>
          <p:nvPr>
            <p:ph type="sldNum" sz="quarter" idx="12"/>
          </p:nvPr>
        </p:nvSpPr>
        <p:spPr/>
        <p:txBody>
          <a:bodyPr/>
          <a:lstStyle/>
          <a:p>
            <a:fld id="{971266F4-88D0-4F79-803A-9C8DB7764CCD}" type="slidenum">
              <a:rPr lang="en-US" smtClean="0"/>
              <a:t>‹#›</a:t>
            </a:fld>
            <a:endParaRPr lang="en-US"/>
          </a:p>
        </p:txBody>
      </p:sp>
    </p:spTree>
    <p:extLst>
      <p:ext uri="{BB962C8B-B14F-4D97-AF65-F5344CB8AC3E}">
        <p14:creationId xmlns:p14="http://schemas.microsoft.com/office/powerpoint/2010/main" val="3806738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2EE2-BCF4-43B0-8FF3-9F9A7527A1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62601E-A93B-4945-B07D-BAEB22C8E01C}"/>
              </a:ext>
            </a:extLst>
          </p:cNvPr>
          <p:cNvSpPr>
            <a:spLocks noGrp="1"/>
          </p:cNvSpPr>
          <p:nvPr>
            <p:ph type="dt" sz="half" idx="10"/>
          </p:nvPr>
        </p:nvSpPr>
        <p:spPr/>
        <p:txBody>
          <a:bodyPr/>
          <a:lstStyle/>
          <a:p>
            <a:fld id="{B10B1E2B-C43F-4570-8856-BF943CFD6BD6}" type="datetimeFigureOut">
              <a:rPr lang="en-US" smtClean="0"/>
              <a:t>3/3/2020</a:t>
            </a:fld>
            <a:endParaRPr lang="en-US"/>
          </a:p>
        </p:txBody>
      </p:sp>
      <p:sp>
        <p:nvSpPr>
          <p:cNvPr id="4" name="Footer Placeholder 3">
            <a:extLst>
              <a:ext uri="{FF2B5EF4-FFF2-40B4-BE49-F238E27FC236}">
                <a16:creationId xmlns:a16="http://schemas.microsoft.com/office/drawing/2014/main" id="{A1F06F42-5A78-40C7-B5EF-CA904A7463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9F365B-FF5E-480F-A14C-D2DE22FE5557}"/>
              </a:ext>
            </a:extLst>
          </p:cNvPr>
          <p:cNvSpPr>
            <a:spLocks noGrp="1"/>
          </p:cNvSpPr>
          <p:nvPr>
            <p:ph type="sldNum" sz="quarter" idx="12"/>
          </p:nvPr>
        </p:nvSpPr>
        <p:spPr/>
        <p:txBody>
          <a:bodyPr/>
          <a:lstStyle/>
          <a:p>
            <a:fld id="{971266F4-88D0-4F79-803A-9C8DB7764CCD}" type="slidenum">
              <a:rPr lang="en-US" smtClean="0"/>
              <a:t>‹#›</a:t>
            </a:fld>
            <a:endParaRPr lang="en-US"/>
          </a:p>
        </p:txBody>
      </p:sp>
    </p:spTree>
    <p:extLst>
      <p:ext uri="{BB962C8B-B14F-4D97-AF65-F5344CB8AC3E}">
        <p14:creationId xmlns:p14="http://schemas.microsoft.com/office/powerpoint/2010/main" val="2962904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14EEFF-F0B1-4EE8-A164-0EB8AD3B7241}"/>
              </a:ext>
            </a:extLst>
          </p:cNvPr>
          <p:cNvSpPr>
            <a:spLocks noGrp="1"/>
          </p:cNvSpPr>
          <p:nvPr>
            <p:ph type="dt" sz="half" idx="10"/>
          </p:nvPr>
        </p:nvSpPr>
        <p:spPr/>
        <p:txBody>
          <a:bodyPr/>
          <a:lstStyle/>
          <a:p>
            <a:fld id="{B10B1E2B-C43F-4570-8856-BF943CFD6BD6}" type="datetimeFigureOut">
              <a:rPr lang="en-US" smtClean="0"/>
              <a:t>3/3/2020</a:t>
            </a:fld>
            <a:endParaRPr lang="en-US"/>
          </a:p>
        </p:txBody>
      </p:sp>
      <p:sp>
        <p:nvSpPr>
          <p:cNvPr id="3" name="Footer Placeholder 2">
            <a:extLst>
              <a:ext uri="{FF2B5EF4-FFF2-40B4-BE49-F238E27FC236}">
                <a16:creationId xmlns:a16="http://schemas.microsoft.com/office/drawing/2014/main" id="{4E12595C-A177-40DB-B178-2212DB627E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54723E-E3A4-45C4-BA2A-2050DED249CC}"/>
              </a:ext>
            </a:extLst>
          </p:cNvPr>
          <p:cNvSpPr>
            <a:spLocks noGrp="1"/>
          </p:cNvSpPr>
          <p:nvPr>
            <p:ph type="sldNum" sz="quarter" idx="12"/>
          </p:nvPr>
        </p:nvSpPr>
        <p:spPr/>
        <p:txBody>
          <a:bodyPr/>
          <a:lstStyle/>
          <a:p>
            <a:fld id="{971266F4-88D0-4F79-803A-9C8DB7764CCD}" type="slidenum">
              <a:rPr lang="en-US" smtClean="0"/>
              <a:t>‹#›</a:t>
            </a:fld>
            <a:endParaRPr lang="en-US"/>
          </a:p>
        </p:txBody>
      </p:sp>
    </p:spTree>
    <p:extLst>
      <p:ext uri="{BB962C8B-B14F-4D97-AF65-F5344CB8AC3E}">
        <p14:creationId xmlns:p14="http://schemas.microsoft.com/office/powerpoint/2010/main" val="2450127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E8B9A-F6AF-4B06-BD8E-AE40BAD885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0A7856-51FE-455A-A1B4-9E3026CA79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A5B9AB-34C2-4E88-A45B-36B88C0208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8B6DDF-7B96-48E1-8BF3-7E22BD1F4EA4}"/>
              </a:ext>
            </a:extLst>
          </p:cNvPr>
          <p:cNvSpPr>
            <a:spLocks noGrp="1"/>
          </p:cNvSpPr>
          <p:nvPr>
            <p:ph type="dt" sz="half" idx="10"/>
          </p:nvPr>
        </p:nvSpPr>
        <p:spPr/>
        <p:txBody>
          <a:bodyPr/>
          <a:lstStyle/>
          <a:p>
            <a:fld id="{B10B1E2B-C43F-4570-8856-BF943CFD6BD6}" type="datetimeFigureOut">
              <a:rPr lang="en-US" smtClean="0"/>
              <a:t>3/3/2020</a:t>
            </a:fld>
            <a:endParaRPr lang="en-US"/>
          </a:p>
        </p:txBody>
      </p:sp>
      <p:sp>
        <p:nvSpPr>
          <p:cNvPr id="6" name="Footer Placeholder 5">
            <a:extLst>
              <a:ext uri="{FF2B5EF4-FFF2-40B4-BE49-F238E27FC236}">
                <a16:creationId xmlns:a16="http://schemas.microsoft.com/office/drawing/2014/main" id="{57E08CD9-A4E9-4954-AED5-6939B86A2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5DDFE-13B5-41C9-8632-46827D3E9688}"/>
              </a:ext>
            </a:extLst>
          </p:cNvPr>
          <p:cNvSpPr>
            <a:spLocks noGrp="1"/>
          </p:cNvSpPr>
          <p:nvPr>
            <p:ph type="sldNum" sz="quarter" idx="12"/>
          </p:nvPr>
        </p:nvSpPr>
        <p:spPr/>
        <p:txBody>
          <a:bodyPr/>
          <a:lstStyle/>
          <a:p>
            <a:fld id="{971266F4-88D0-4F79-803A-9C8DB7764CCD}" type="slidenum">
              <a:rPr lang="en-US" smtClean="0"/>
              <a:t>‹#›</a:t>
            </a:fld>
            <a:endParaRPr lang="en-US"/>
          </a:p>
        </p:txBody>
      </p:sp>
    </p:spTree>
    <p:extLst>
      <p:ext uri="{BB962C8B-B14F-4D97-AF65-F5344CB8AC3E}">
        <p14:creationId xmlns:p14="http://schemas.microsoft.com/office/powerpoint/2010/main" val="2207925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F6542-34D5-4582-A436-3CD7540F5A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4DA0A6-E780-45F7-8093-4DD0FC11F1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A774C3-03C7-44FC-AF59-67B693F30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34DF55-88DD-47E5-917B-7BA40805E4C8}"/>
              </a:ext>
            </a:extLst>
          </p:cNvPr>
          <p:cNvSpPr>
            <a:spLocks noGrp="1"/>
          </p:cNvSpPr>
          <p:nvPr>
            <p:ph type="dt" sz="half" idx="10"/>
          </p:nvPr>
        </p:nvSpPr>
        <p:spPr/>
        <p:txBody>
          <a:bodyPr/>
          <a:lstStyle/>
          <a:p>
            <a:fld id="{B10B1E2B-C43F-4570-8856-BF943CFD6BD6}" type="datetimeFigureOut">
              <a:rPr lang="en-US" smtClean="0"/>
              <a:t>3/3/2020</a:t>
            </a:fld>
            <a:endParaRPr lang="en-US"/>
          </a:p>
        </p:txBody>
      </p:sp>
      <p:sp>
        <p:nvSpPr>
          <p:cNvPr id="6" name="Footer Placeholder 5">
            <a:extLst>
              <a:ext uri="{FF2B5EF4-FFF2-40B4-BE49-F238E27FC236}">
                <a16:creationId xmlns:a16="http://schemas.microsoft.com/office/drawing/2014/main" id="{0DE5A7D5-4A1F-49A4-BF4C-3A1AFE6EFD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2DA343-D5AB-4EA5-9A11-1561F35252C3}"/>
              </a:ext>
            </a:extLst>
          </p:cNvPr>
          <p:cNvSpPr>
            <a:spLocks noGrp="1"/>
          </p:cNvSpPr>
          <p:nvPr>
            <p:ph type="sldNum" sz="quarter" idx="12"/>
          </p:nvPr>
        </p:nvSpPr>
        <p:spPr/>
        <p:txBody>
          <a:bodyPr/>
          <a:lstStyle/>
          <a:p>
            <a:fld id="{971266F4-88D0-4F79-803A-9C8DB7764CCD}" type="slidenum">
              <a:rPr lang="en-US" smtClean="0"/>
              <a:t>‹#›</a:t>
            </a:fld>
            <a:endParaRPr lang="en-US"/>
          </a:p>
        </p:txBody>
      </p:sp>
    </p:spTree>
    <p:extLst>
      <p:ext uri="{BB962C8B-B14F-4D97-AF65-F5344CB8AC3E}">
        <p14:creationId xmlns:p14="http://schemas.microsoft.com/office/powerpoint/2010/main" val="4160602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74350B-5D0C-4398-95E3-3EBECBB51D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1BBB40-DEC4-4BC0-8FF8-2696A14950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40695-71E1-43C6-B032-FB639C269E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B1E2B-C43F-4570-8856-BF943CFD6BD6}" type="datetimeFigureOut">
              <a:rPr lang="en-US" smtClean="0"/>
              <a:t>3/3/2020</a:t>
            </a:fld>
            <a:endParaRPr lang="en-US"/>
          </a:p>
        </p:txBody>
      </p:sp>
      <p:sp>
        <p:nvSpPr>
          <p:cNvPr id="5" name="Footer Placeholder 4">
            <a:extLst>
              <a:ext uri="{FF2B5EF4-FFF2-40B4-BE49-F238E27FC236}">
                <a16:creationId xmlns:a16="http://schemas.microsoft.com/office/drawing/2014/main" id="{40683837-2342-4ED7-8CCD-A71817EF84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F589E8-368F-4A4B-B42E-808BF6C386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1266F4-88D0-4F79-803A-9C8DB7764CCD}" type="slidenum">
              <a:rPr lang="en-US" smtClean="0"/>
              <a:t>‹#›</a:t>
            </a:fld>
            <a:endParaRPr lang="en-US"/>
          </a:p>
        </p:txBody>
      </p:sp>
    </p:spTree>
    <p:extLst>
      <p:ext uri="{BB962C8B-B14F-4D97-AF65-F5344CB8AC3E}">
        <p14:creationId xmlns:p14="http://schemas.microsoft.com/office/powerpoint/2010/main" val="1237955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doe.mass.edu/" TargetMode="External"/><Relationship Id="rId2" Type="http://schemas.openxmlformats.org/officeDocument/2006/relationships/hyperlink" Target="https://www.kaggle.com/ndalziel/massachusetts-public-schools-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profiles.doe.mass.edu/state_repor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F1F1-B078-4FE8-99C8-C7E3918EBC4C}"/>
              </a:ext>
            </a:extLst>
          </p:cNvPr>
          <p:cNvSpPr>
            <a:spLocks noGrp="1"/>
          </p:cNvSpPr>
          <p:nvPr>
            <p:ph type="ctrTitle"/>
          </p:nvPr>
        </p:nvSpPr>
        <p:spPr>
          <a:xfrm>
            <a:off x="1524000" y="1108075"/>
            <a:ext cx="9144000" cy="2387600"/>
          </a:xfrm>
        </p:spPr>
        <p:txBody>
          <a:bodyPr>
            <a:normAutofit/>
          </a:bodyPr>
          <a:lstStyle/>
          <a:p>
            <a:r>
              <a:rPr lang="en-US" sz="2800" b="1" dirty="0"/>
              <a:t>Bellevue University</a:t>
            </a:r>
            <a:br>
              <a:rPr lang="en-US" sz="2800" b="1" dirty="0"/>
            </a:br>
            <a:r>
              <a:rPr lang="en-US" sz="2800" b="1" dirty="0"/>
              <a:t>Program: Master of Science in Data Science</a:t>
            </a:r>
            <a:br>
              <a:rPr lang="en-US" sz="2800" b="1" dirty="0"/>
            </a:br>
            <a:r>
              <a:rPr lang="en-US" sz="2800" b="1" dirty="0"/>
              <a:t>Course: DSC-530 Data Exploration and Analysis</a:t>
            </a:r>
            <a:br>
              <a:rPr lang="en-US" sz="2800" b="1" dirty="0"/>
            </a:br>
            <a:r>
              <a:rPr lang="en-US" sz="2800" b="1" dirty="0"/>
              <a:t>Term Project – Analysis of Massachusetts Public Schools Data</a:t>
            </a:r>
            <a:br>
              <a:rPr lang="en-US" sz="2800" b="1" dirty="0"/>
            </a:br>
            <a:endParaRPr lang="en-US" sz="2800" b="1" dirty="0"/>
          </a:p>
        </p:txBody>
      </p:sp>
      <p:sp>
        <p:nvSpPr>
          <p:cNvPr id="3" name="Subtitle 2">
            <a:extLst>
              <a:ext uri="{FF2B5EF4-FFF2-40B4-BE49-F238E27FC236}">
                <a16:creationId xmlns:a16="http://schemas.microsoft.com/office/drawing/2014/main" id="{0C537C68-4E37-4677-8F52-705E424A56F9}"/>
              </a:ext>
            </a:extLst>
          </p:cNvPr>
          <p:cNvSpPr>
            <a:spLocks noGrp="1"/>
          </p:cNvSpPr>
          <p:nvPr>
            <p:ph type="subTitle" idx="1"/>
          </p:nvPr>
        </p:nvSpPr>
        <p:spPr/>
        <p:txBody>
          <a:bodyPr/>
          <a:lstStyle/>
          <a:p>
            <a:r>
              <a:rPr lang="en-US" dirty="0"/>
              <a:t>Winter 2019</a:t>
            </a:r>
          </a:p>
          <a:p>
            <a:r>
              <a:rPr lang="en-US" dirty="0"/>
              <a:t>Submitted by: Phaniraj Reddy Yarabolu</a:t>
            </a:r>
          </a:p>
          <a:p>
            <a:endParaRPr lang="en-US" dirty="0"/>
          </a:p>
        </p:txBody>
      </p:sp>
    </p:spTree>
    <p:extLst>
      <p:ext uri="{BB962C8B-B14F-4D97-AF65-F5344CB8AC3E}">
        <p14:creationId xmlns:p14="http://schemas.microsoft.com/office/powerpoint/2010/main" val="336664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D7BE2-DBA3-4EF8-90BC-E71BE74299FF}"/>
              </a:ext>
            </a:extLst>
          </p:cNvPr>
          <p:cNvSpPr>
            <a:spLocks noGrp="1"/>
          </p:cNvSpPr>
          <p:nvPr>
            <p:ph type="title"/>
          </p:nvPr>
        </p:nvSpPr>
        <p:spPr/>
        <p:txBody>
          <a:bodyPr/>
          <a:lstStyle/>
          <a:p>
            <a:r>
              <a:rPr lang="en-US" dirty="0"/>
              <a:t>Hypothesis postulation</a:t>
            </a:r>
          </a:p>
        </p:txBody>
      </p:sp>
      <p:sp>
        <p:nvSpPr>
          <p:cNvPr id="3" name="Content Placeholder 2">
            <a:extLst>
              <a:ext uri="{FF2B5EF4-FFF2-40B4-BE49-F238E27FC236}">
                <a16:creationId xmlns:a16="http://schemas.microsoft.com/office/drawing/2014/main" id="{2C9E970A-E005-4C32-9F27-1E8A29E8B70E}"/>
              </a:ext>
            </a:extLst>
          </p:cNvPr>
          <p:cNvSpPr>
            <a:spLocks noGrp="1"/>
          </p:cNvSpPr>
          <p:nvPr>
            <p:ph idx="1"/>
          </p:nvPr>
        </p:nvSpPr>
        <p:spPr/>
        <p:txBody>
          <a:bodyPr/>
          <a:lstStyle/>
          <a:p>
            <a:pPr marL="0" indent="0">
              <a:buNone/>
            </a:pPr>
            <a:r>
              <a:rPr lang="en-US" dirty="0"/>
              <a:t>Null hypothesis: Student’s race and economic status has no impact on their academic performance</a:t>
            </a:r>
          </a:p>
          <a:p>
            <a:pPr marL="0" indent="0">
              <a:buNone/>
            </a:pPr>
            <a:r>
              <a:rPr lang="en-US" dirty="0"/>
              <a:t>Alternative hypothesis : Student’s academic performance is impacted by their respective race and economic status</a:t>
            </a:r>
          </a:p>
        </p:txBody>
      </p:sp>
    </p:spTree>
    <p:extLst>
      <p:ext uri="{BB962C8B-B14F-4D97-AF65-F5344CB8AC3E}">
        <p14:creationId xmlns:p14="http://schemas.microsoft.com/office/powerpoint/2010/main" val="3876941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72F8F-3DD1-4A62-918E-B2EA77E67EE8}"/>
              </a:ext>
            </a:extLst>
          </p:cNvPr>
          <p:cNvSpPr>
            <a:spLocks noGrp="1"/>
          </p:cNvSpPr>
          <p:nvPr>
            <p:ph type="title"/>
          </p:nvPr>
        </p:nvSpPr>
        <p:spPr/>
        <p:txBody>
          <a:bodyPr/>
          <a:lstStyle/>
          <a:p>
            <a:r>
              <a:rPr lang="en-US" dirty="0"/>
              <a:t>Proposed models for evaluation</a:t>
            </a:r>
          </a:p>
        </p:txBody>
      </p:sp>
      <p:sp>
        <p:nvSpPr>
          <p:cNvPr id="3" name="Content Placeholder 2">
            <a:extLst>
              <a:ext uri="{FF2B5EF4-FFF2-40B4-BE49-F238E27FC236}">
                <a16:creationId xmlns:a16="http://schemas.microsoft.com/office/drawing/2014/main" id="{E71E082F-144A-464B-9ABD-A20130AEDD6A}"/>
              </a:ext>
            </a:extLst>
          </p:cNvPr>
          <p:cNvSpPr>
            <a:spLocks noGrp="1"/>
          </p:cNvSpPr>
          <p:nvPr>
            <p:ph idx="1"/>
          </p:nvPr>
        </p:nvSpPr>
        <p:spPr/>
        <p:txBody>
          <a:bodyPr/>
          <a:lstStyle/>
          <a:p>
            <a:r>
              <a:rPr lang="en-US" dirty="0"/>
              <a:t>It is proposed to use one multi variable regression and two logistic regression to study the relationship among the variables</a:t>
            </a:r>
          </a:p>
          <a:p>
            <a:pPr marL="514350" indent="-514350">
              <a:buAutoNum type="arabicParenR"/>
            </a:pPr>
            <a:r>
              <a:rPr lang="en-US" dirty="0"/>
              <a:t>Graduation% Versus Race, Economic Status, and 10</a:t>
            </a:r>
            <a:r>
              <a:rPr lang="en-US" baseline="30000" dirty="0"/>
              <a:t>th</a:t>
            </a:r>
            <a:r>
              <a:rPr lang="en-US" dirty="0"/>
              <a:t> grade MCAS scores (multi variable regression)</a:t>
            </a:r>
          </a:p>
          <a:p>
            <a:pPr marL="514350" indent="-514350">
              <a:buFont typeface="Arial" panose="020B0604020202020204" pitchFamily="34" charset="0"/>
              <a:buAutoNum type="arabicParenR"/>
            </a:pPr>
            <a:r>
              <a:rPr lang="en-US" dirty="0" err="1"/>
              <a:t>Low_SAT</a:t>
            </a:r>
            <a:r>
              <a:rPr lang="en-US" dirty="0"/>
              <a:t> (Boolean) versus Race, Economic Status, and 10</a:t>
            </a:r>
            <a:r>
              <a:rPr lang="en-US" baseline="30000" dirty="0"/>
              <a:t>th</a:t>
            </a:r>
            <a:r>
              <a:rPr lang="en-US" dirty="0"/>
              <a:t> grade MCAS scores (Logistic model)</a:t>
            </a:r>
          </a:p>
          <a:p>
            <a:pPr marL="514350" indent="-514350">
              <a:buFont typeface="Arial" panose="020B0604020202020204" pitchFamily="34" charset="0"/>
              <a:buAutoNum type="arabicParenR"/>
            </a:pPr>
            <a:r>
              <a:rPr lang="en-US" dirty="0"/>
              <a:t>MC_WF (Boolean) versus Race, Economic Status (Logistic model)</a:t>
            </a:r>
          </a:p>
          <a:p>
            <a:pPr marL="0" indent="0">
              <a:buNone/>
            </a:pPr>
            <a:endParaRPr lang="en-US" dirty="0"/>
          </a:p>
          <a:p>
            <a:pPr marL="514350" indent="-514350">
              <a:buFont typeface="Arial" panose="020B0604020202020204" pitchFamily="34" charset="0"/>
              <a:buAutoNum type="arabicParenR"/>
            </a:pPr>
            <a:endParaRPr lang="en-US" dirty="0"/>
          </a:p>
          <a:p>
            <a:pPr marL="514350" indent="-514350">
              <a:buAutoNum type="arabicParenR"/>
            </a:pPr>
            <a:endParaRPr lang="en-US" dirty="0"/>
          </a:p>
        </p:txBody>
      </p:sp>
    </p:spTree>
    <p:extLst>
      <p:ext uri="{BB962C8B-B14F-4D97-AF65-F5344CB8AC3E}">
        <p14:creationId xmlns:p14="http://schemas.microsoft.com/office/powerpoint/2010/main" val="22891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D1D78-780B-4AE5-B2F3-4D2BCA50E57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BA6183D-F02A-45F3-A477-220C1C94F12E}"/>
              </a:ext>
            </a:extLst>
          </p:cNvPr>
          <p:cNvSpPr>
            <a:spLocks noGrp="1"/>
          </p:cNvSpPr>
          <p:nvPr>
            <p:ph idx="1"/>
          </p:nvPr>
        </p:nvSpPr>
        <p:spPr/>
        <p:txBody>
          <a:bodyPr/>
          <a:lstStyle/>
          <a:p>
            <a:pPr marL="0" indent="0">
              <a:buNone/>
            </a:pPr>
            <a:endParaRPr lang="en-US" u="sng" dirty="0">
              <a:hlinkClick r:id="rId2"/>
            </a:endParaRPr>
          </a:p>
          <a:p>
            <a:pPr marL="0" indent="0">
              <a:buNone/>
            </a:pPr>
            <a:r>
              <a:rPr lang="en-US" dirty="0"/>
              <a:t>Downey, A. B. (2014). </a:t>
            </a:r>
            <a:r>
              <a:rPr lang="en-US" i="1" dirty="0"/>
              <a:t>Think stats: exploratory data analysis</a:t>
            </a:r>
            <a:r>
              <a:rPr lang="en-US" dirty="0"/>
              <a:t>. " O'Reilly Media, Inc.".</a:t>
            </a:r>
            <a:endParaRPr lang="en-US" u="sng" dirty="0">
              <a:hlinkClick r:id="rId2"/>
            </a:endParaRPr>
          </a:p>
          <a:p>
            <a:pPr marL="0" indent="0">
              <a:buNone/>
            </a:pPr>
            <a:r>
              <a:rPr lang="en-US" dirty="0">
                <a:effectLst/>
                <a:hlinkClick r:id="rId3"/>
              </a:rPr>
              <a:t>http://www.doe.mass.edu</a:t>
            </a:r>
            <a:endParaRPr lang="en-US" u="sng" dirty="0">
              <a:hlinkClick r:id="rId2"/>
            </a:endParaRPr>
          </a:p>
          <a:p>
            <a:pPr marL="0" indent="0">
              <a:buNone/>
            </a:pPr>
            <a:r>
              <a:rPr lang="en-US" u="sng" dirty="0">
                <a:hlinkClick r:id="rId2"/>
              </a:rPr>
              <a:t>Kaggle.com data set</a:t>
            </a:r>
            <a:r>
              <a:rPr lang="en-US" dirty="0">
                <a:effectLst/>
              </a:rPr>
              <a:t>: (2017). Massachusetts Public Schools Data</a:t>
            </a:r>
          </a:p>
          <a:p>
            <a:pPr marL="0" indent="0">
              <a:buNone/>
            </a:pPr>
            <a:endParaRPr lang="en-US" dirty="0">
              <a:effectLst/>
            </a:endParaRPr>
          </a:p>
          <a:p>
            <a:pPr marL="0" indent="0">
              <a:buNone/>
            </a:pPr>
            <a:endParaRPr lang="en-US" dirty="0">
              <a:effectLst/>
            </a:endParaRPr>
          </a:p>
          <a:p>
            <a:endParaRPr lang="en-US" dirty="0"/>
          </a:p>
        </p:txBody>
      </p:sp>
    </p:spTree>
    <p:extLst>
      <p:ext uri="{BB962C8B-B14F-4D97-AF65-F5344CB8AC3E}">
        <p14:creationId xmlns:p14="http://schemas.microsoft.com/office/powerpoint/2010/main" val="2533105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D722-1324-4327-B5B4-CD9FBF0D7F09}"/>
              </a:ext>
            </a:extLst>
          </p:cNvPr>
          <p:cNvSpPr>
            <a:spLocks noGrp="1"/>
          </p:cNvSpPr>
          <p:nvPr>
            <p:ph type="title"/>
          </p:nvPr>
        </p:nvSpPr>
        <p:spPr/>
        <p:txBody>
          <a:bodyPr>
            <a:normAutofit/>
          </a:bodyPr>
          <a:lstStyle/>
          <a:p>
            <a:r>
              <a:rPr lang="en-US" dirty="0"/>
              <a:t>Data source: Massachusetts Public Schools Data (Kaggle.com)</a:t>
            </a:r>
          </a:p>
        </p:txBody>
      </p:sp>
      <p:sp>
        <p:nvSpPr>
          <p:cNvPr id="3" name="Content Placeholder 2">
            <a:extLst>
              <a:ext uri="{FF2B5EF4-FFF2-40B4-BE49-F238E27FC236}">
                <a16:creationId xmlns:a16="http://schemas.microsoft.com/office/drawing/2014/main" id="{992A92C7-8B78-4A15-9008-0E818893F62E}"/>
              </a:ext>
            </a:extLst>
          </p:cNvPr>
          <p:cNvSpPr>
            <a:spLocks noGrp="1"/>
          </p:cNvSpPr>
          <p:nvPr>
            <p:ph idx="1"/>
          </p:nvPr>
        </p:nvSpPr>
        <p:spPr/>
        <p:txBody>
          <a:bodyPr/>
          <a:lstStyle/>
          <a:p>
            <a:r>
              <a:rPr lang="en-US" dirty="0"/>
              <a:t> This is an interesting data source that presented details on Student body, funding levels, and outcomes (SAT, MCAS, APs, college attendance). </a:t>
            </a:r>
          </a:p>
          <a:p>
            <a:r>
              <a:rPr lang="en-US" dirty="0"/>
              <a:t>The data was compiled from several  </a:t>
            </a:r>
            <a:r>
              <a:rPr lang="en-US" u="sng" dirty="0">
                <a:hlinkClick r:id="rId2"/>
              </a:rPr>
              <a:t>Massachusetts Department of Education reports</a:t>
            </a:r>
            <a:r>
              <a:rPr lang="en-US" dirty="0"/>
              <a:t> such as Enrollment by Grade, Enrollment by Selected Population, Per Pupil Expenditure, Graduation Rates, Graduates Attending Higher Ed, Advanced Placement Participation, SAT Performance, MCAS (Massachusetts Comprehensive Assessment System) Achievement Results etc. as of August 2017.</a:t>
            </a:r>
          </a:p>
        </p:txBody>
      </p:sp>
    </p:spTree>
    <p:extLst>
      <p:ext uri="{BB962C8B-B14F-4D97-AF65-F5344CB8AC3E}">
        <p14:creationId xmlns:p14="http://schemas.microsoft.com/office/powerpoint/2010/main" val="2362320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B6BA-E344-4B35-84F9-5D66335B147A}"/>
              </a:ext>
            </a:extLst>
          </p:cNvPr>
          <p:cNvSpPr>
            <a:spLocks noGrp="1"/>
          </p:cNvSpPr>
          <p:nvPr>
            <p:ph type="title"/>
          </p:nvPr>
        </p:nvSpPr>
        <p:spPr/>
        <p:txBody>
          <a:bodyPr/>
          <a:lstStyle/>
          <a:p>
            <a:r>
              <a:rPr lang="en-US" dirty="0"/>
              <a:t>What is MCAS</a:t>
            </a:r>
          </a:p>
        </p:txBody>
      </p:sp>
      <p:sp>
        <p:nvSpPr>
          <p:cNvPr id="3" name="Content Placeholder 2">
            <a:extLst>
              <a:ext uri="{FF2B5EF4-FFF2-40B4-BE49-F238E27FC236}">
                <a16:creationId xmlns:a16="http://schemas.microsoft.com/office/drawing/2014/main" id="{F91C2128-2AE1-45F8-9F29-47E5CFEEA41E}"/>
              </a:ext>
            </a:extLst>
          </p:cNvPr>
          <p:cNvSpPr>
            <a:spLocks noGrp="1"/>
          </p:cNvSpPr>
          <p:nvPr>
            <p:ph idx="1"/>
          </p:nvPr>
        </p:nvSpPr>
        <p:spPr/>
        <p:txBody>
          <a:bodyPr/>
          <a:lstStyle/>
          <a:p>
            <a:r>
              <a:rPr lang="en-US" dirty="0">
                <a:effectLst/>
              </a:rPr>
              <a:t>MCAS is an acronym for The Massachusetts Comprehensive Assessment System. These are statewide exams administered to Massachusetts students studying in public schools across the state. MCAS is an annual exam that is administered to all students in grade 3-8 and Grade 10.</a:t>
            </a:r>
          </a:p>
          <a:p>
            <a:r>
              <a:rPr lang="en-US" dirty="0"/>
              <a:t>This dataset has two csv files: MA_Public_Schools_2017.csv that has one hundred columns and MA_Public_Schools_datadict.csv which is the data dictionary for the study with four columns.</a:t>
            </a:r>
          </a:p>
        </p:txBody>
      </p:sp>
    </p:spTree>
    <p:extLst>
      <p:ext uri="{BB962C8B-B14F-4D97-AF65-F5344CB8AC3E}">
        <p14:creationId xmlns:p14="http://schemas.microsoft.com/office/powerpoint/2010/main" val="175283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081B-2B21-48E2-BE05-C41A52B52B32}"/>
              </a:ext>
            </a:extLst>
          </p:cNvPr>
          <p:cNvSpPr>
            <a:spLocks noGrp="1"/>
          </p:cNvSpPr>
          <p:nvPr>
            <p:ph type="title"/>
          </p:nvPr>
        </p:nvSpPr>
        <p:spPr/>
        <p:txBody>
          <a:bodyPr/>
          <a:lstStyle/>
          <a:p>
            <a:r>
              <a:rPr lang="en-US" dirty="0"/>
              <a:t>Purpose and benefits of the study</a:t>
            </a:r>
          </a:p>
        </p:txBody>
      </p:sp>
      <p:sp>
        <p:nvSpPr>
          <p:cNvPr id="3" name="Content Placeholder 2">
            <a:extLst>
              <a:ext uri="{FF2B5EF4-FFF2-40B4-BE49-F238E27FC236}">
                <a16:creationId xmlns:a16="http://schemas.microsoft.com/office/drawing/2014/main" id="{9D2498FE-D5E2-4E59-BBEA-FC146A686E30}"/>
              </a:ext>
            </a:extLst>
          </p:cNvPr>
          <p:cNvSpPr>
            <a:spLocks noGrp="1"/>
          </p:cNvSpPr>
          <p:nvPr>
            <p:ph idx="1"/>
          </p:nvPr>
        </p:nvSpPr>
        <p:spPr/>
        <p:txBody>
          <a:bodyPr>
            <a:normAutofit lnSpcReduction="10000"/>
          </a:bodyPr>
          <a:lstStyle/>
          <a:p>
            <a:r>
              <a:rPr lang="en-US" dirty="0">
                <a:effectLst/>
              </a:rPr>
              <a:t>The purpose of the study is to identify the factors contributing to the student’s success and failures. The knowledge obtained from such analysis can be used to assist the teachers, families and students by making suitable recommendations to improve students’ academic performance and to mitigate the risk of dropouts. </a:t>
            </a:r>
          </a:p>
          <a:p>
            <a:r>
              <a:rPr lang="en-US" dirty="0">
                <a:effectLst/>
              </a:rPr>
              <a:t>It is anticipated that this study will also be helpful to the policy makers at State level to allocate the resources on a priority basis to realize maximum benefit (which is to make sure the maximum proportion of the child population in the state gets good schooling so that they can successfully graduate from high school) for the amount allocated.</a:t>
            </a:r>
          </a:p>
          <a:p>
            <a:endParaRPr lang="en-US" dirty="0"/>
          </a:p>
        </p:txBody>
      </p:sp>
    </p:spTree>
    <p:extLst>
      <p:ext uri="{BB962C8B-B14F-4D97-AF65-F5344CB8AC3E}">
        <p14:creationId xmlns:p14="http://schemas.microsoft.com/office/powerpoint/2010/main" val="400722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F0CE-88A5-45A5-9BE7-9C8F5DF2EAA3}"/>
              </a:ext>
            </a:extLst>
          </p:cNvPr>
          <p:cNvSpPr>
            <a:spLocks noGrp="1"/>
          </p:cNvSpPr>
          <p:nvPr>
            <p:ph type="title"/>
          </p:nvPr>
        </p:nvSpPr>
        <p:spPr/>
        <p:txBody>
          <a:bodyPr>
            <a:normAutofit fontScale="90000"/>
          </a:bodyPr>
          <a:lstStyle/>
          <a:p>
            <a:r>
              <a:rPr lang="en-US" dirty="0"/>
              <a:t>The following are some of the factors considered to be influencing the student’s success</a:t>
            </a:r>
          </a:p>
        </p:txBody>
      </p:sp>
      <p:sp>
        <p:nvSpPr>
          <p:cNvPr id="3" name="Content Placeholder 2">
            <a:extLst>
              <a:ext uri="{FF2B5EF4-FFF2-40B4-BE49-F238E27FC236}">
                <a16:creationId xmlns:a16="http://schemas.microsoft.com/office/drawing/2014/main" id="{4EEE151C-DCC0-4037-968D-F95736DA7D42}"/>
              </a:ext>
            </a:extLst>
          </p:cNvPr>
          <p:cNvSpPr>
            <a:spLocks noGrp="1"/>
          </p:cNvSpPr>
          <p:nvPr>
            <p:ph idx="1"/>
          </p:nvPr>
        </p:nvSpPr>
        <p:spPr/>
        <p:txBody>
          <a:bodyPr>
            <a:normAutofit fontScale="77500" lnSpcReduction="20000"/>
          </a:bodyPr>
          <a:lstStyle/>
          <a:p>
            <a:r>
              <a:rPr lang="en-US" dirty="0">
                <a:effectLst/>
              </a:rPr>
              <a:t>Aggregate MCAS scores and graduation/ dropout rates</a:t>
            </a:r>
          </a:p>
          <a:p>
            <a:r>
              <a:rPr lang="en-US" dirty="0">
                <a:effectLst/>
              </a:rPr>
              <a:t>MCAS 3</a:t>
            </a:r>
            <a:r>
              <a:rPr lang="en-US" baseline="30000" dirty="0">
                <a:effectLst/>
              </a:rPr>
              <a:t>rd</a:t>
            </a:r>
            <a:r>
              <a:rPr lang="en-US" dirty="0">
                <a:effectLst/>
              </a:rPr>
              <a:t> grade scores and graduation/ dropout rates</a:t>
            </a:r>
          </a:p>
          <a:p>
            <a:r>
              <a:rPr lang="en-US" dirty="0">
                <a:effectLst/>
              </a:rPr>
              <a:t>MCAS 8</a:t>
            </a:r>
            <a:r>
              <a:rPr lang="en-US" baseline="30000" dirty="0">
                <a:effectLst/>
              </a:rPr>
              <a:t>th</a:t>
            </a:r>
            <a:r>
              <a:rPr lang="en-US" dirty="0">
                <a:effectLst/>
              </a:rPr>
              <a:t> grade scores and graduation/ dropout rates</a:t>
            </a:r>
          </a:p>
          <a:p>
            <a:r>
              <a:rPr lang="en-US" dirty="0">
                <a:effectLst/>
              </a:rPr>
              <a:t>MCAS 10</a:t>
            </a:r>
            <a:r>
              <a:rPr lang="en-US" baseline="30000" dirty="0">
                <a:effectLst/>
              </a:rPr>
              <a:t>th</a:t>
            </a:r>
            <a:r>
              <a:rPr lang="en-US" dirty="0">
                <a:effectLst/>
              </a:rPr>
              <a:t> grade scores and graduation/ dropout rates</a:t>
            </a:r>
          </a:p>
          <a:p>
            <a:r>
              <a:rPr lang="en-US" dirty="0">
                <a:effectLst/>
              </a:rPr>
              <a:t>MCAS 3</a:t>
            </a:r>
            <a:r>
              <a:rPr lang="en-US" baseline="30000" dirty="0">
                <a:effectLst/>
              </a:rPr>
              <a:t>rd</a:t>
            </a:r>
            <a:r>
              <a:rPr lang="en-US" dirty="0">
                <a:effectLst/>
              </a:rPr>
              <a:t> grade scores and the respective SAT scores</a:t>
            </a:r>
          </a:p>
          <a:p>
            <a:r>
              <a:rPr lang="en-US" dirty="0">
                <a:effectLst/>
              </a:rPr>
              <a:t>MCAS 8</a:t>
            </a:r>
            <a:r>
              <a:rPr lang="en-US" baseline="30000" dirty="0">
                <a:effectLst/>
              </a:rPr>
              <a:t>th</a:t>
            </a:r>
            <a:r>
              <a:rPr lang="en-US" dirty="0">
                <a:effectLst/>
              </a:rPr>
              <a:t> grade scores and the respective SAT scores</a:t>
            </a:r>
          </a:p>
          <a:p>
            <a:r>
              <a:rPr lang="en-US" dirty="0">
                <a:effectLst/>
              </a:rPr>
              <a:t>MCAS 10</a:t>
            </a:r>
            <a:r>
              <a:rPr lang="en-US" baseline="30000" dirty="0">
                <a:effectLst/>
              </a:rPr>
              <a:t>th</a:t>
            </a:r>
            <a:r>
              <a:rPr lang="en-US" dirty="0">
                <a:effectLst/>
              </a:rPr>
              <a:t> grade scores and the respective SAT scores</a:t>
            </a:r>
          </a:p>
          <a:p>
            <a:r>
              <a:rPr lang="en-US" dirty="0">
                <a:effectLst/>
              </a:rPr>
              <a:t>MCAS scores and the respective SAT and AP scores</a:t>
            </a:r>
          </a:p>
          <a:p>
            <a:r>
              <a:rPr lang="en-US" dirty="0">
                <a:effectLst/>
              </a:rPr>
              <a:t>Per student expenditure levels and student graduation rates</a:t>
            </a:r>
          </a:p>
          <a:p>
            <a:r>
              <a:rPr lang="en-US" dirty="0">
                <a:effectLst/>
              </a:rPr>
              <a:t>Per student expenditure and MCAS, SAT and AP scores</a:t>
            </a:r>
          </a:p>
          <a:p>
            <a:r>
              <a:rPr lang="en-US" dirty="0">
                <a:effectLst/>
              </a:rPr>
              <a:t>Economically disadvantaged versus student graduation rates</a:t>
            </a:r>
          </a:p>
          <a:p>
            <a:r>
              <a:rPr lang="en-US" dirty="0">
                <a:effectLst/>
              </a:rPr>
              <a:t>Race and graduation/ dropout rates</a:t>
            </a:r>
          </a:p>
          <a:p>
            <a:endParaRPr lang="en-US" dirty="0"/>
          </a:p>
        </p:txBody>
      </p:sp>
    </p:spTree>
    <p:extLst>
      <p:ext uri="{BB962C8B-B14F-4D97-AF65-F5344CB8AC3E}">
        <p14:creationId xmlns:p14="http://schemas.microsoft.com/office/powerpoint/2010/main" val="3896718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F370-7616-41FF-BE24-031609481F41}"/>
              </a:ext>
            </a:extLst>
          </p:cNvPr>
          <p:cNvSpPr>
            <a:spLocks noGrp="1"/>
          </p:cNvSpPr>
          <p:nvPr>
            <p:ph type="title"/>
          </p:nvPr>
        </p:nvSpPr>
        <p:spPr/>
        <p:txBody>
          <a:bodyPr/>
          <a:lstStyle/>
          <a:p>
            <a:r>
              <a:rPr lang="en-US" dirty="0"/>
              <a:t>Derived variables</a:t>
            </a:r>
          </a:p>
        </p:txBody>
      </p:sp>
      <p:sp>
        <p:nvSpPr>
          <p:cNvPr id="3" name="Content Placeholder 2">
            <a:extLst>
              <a:ext uri="{FF2B5EF4-FFF2-40B4-BE49-F238E27FC236}">
                <a16:creationId xmlns:a16="http://schemas.microsoft.com/office/drawing/2014/main" id="{D9A279D8-F9BD-4743-AA8B-528528C1190C}"/>
              </a:ext>
            </a:extLst>
          </p:cNvPr>
          <p:cNvSpPr>
            <a:spLocks noGrp="1"/>
          </p:cNvSpPr>
          <p:nvPr>
            <p:ph idx="1"/>
          </p:nvPr>
        </p:nvSpPr>
        <p:spPr/>
        <p:txBody>
          <a:bodyPr>
            <a:normAutofit/>
          </a:bodyPr>
          <a:lstStyle/>
          <a:p>
            <a:r>
              <a:rPr lang="en-US" dirty="0" err="1">
                <a:effectLst/>
              </a:rPr>
              <a:t>SAT_Score</a:t>
            </a:r>
            <a:r>
              <a:rPr lang="en-US" dirty="0">
                <a:effectLst/>
              </a:rPr>
              <a:t> ( sum of Average </a:t>
            </a:r>
            <a:r>
              <a:rPr lang="en-US" dirty="0" err="1">
                <a:effectLst/>
              </a:rPr>
              <a:t>SAT_Reading</a:t>
            </a:r>
            <a:r>
              <a:rPr lang="en-US" dirty="0"/>
              <a:t>, </a:t>
            </a:r>
            <a:r>
              <a:rPr lang="en-US" dirty="0">
                <a:effectLst/>
              </a:rPr>
              <a:t>Average </a:t>
            </a:r>
            <a:r>
              <a:rPr lang="en-US" dirty="0" err="1">
                <a:effectLst/>
              </a:rPr>
              <a:t>SAT_Writing</a:t>
            </a:r>
            <a:r>
              <a:rPr lang="en-US" dirty="0">
                <a:effectLst/>
              </a:rPr>
              <a:t> and </a:t>
            </a:r>
          </a:p>
          <a:p>
            <a:pPr marL="0" indent="0">
              <a:buNone/>
            </a:pPr>
            <a:r>
              <a:rPr lang="en-US" dirty="0">
                <a:effectLst/>
              </a:rPr>
              <a:t>Average </a:t>
            </a:r>
            <a:r>
              <a:rPr lang="en-US" dirty="0" err="1">
                <a:effectLst/>
              </a:rPr>
              <a:t>SAT_Math</a:t>
            </a:r>
            <a:r>
              <a:rPr lang="en-US" dirty="0">
                <a:effectLst/>
              </a:rPr>
              <a:t>)</a:t>
            </a:r>
          </a:p>
          <a:p>
            <a:r>
              <a:rPr lang="en-US" dirty="0" err="1">
                <a:effectLst/>
              </a:rPr>
              <a:t>Low_SAT</a:t>
            </a:r>
            <a:r>
              <a:rPr lang="en-US" dirty="0">
                <a:effectLst/>
              </a:rPr>
              <a:t> – </a:t>
            </a:r>
            <a:r>
              <a:rPr lang="en-US" dirty="0" err="1">
                <a:effectLst/>
              </a:rPr>
              <a:t>SAT_Score</a:t>
            </a:r>
            <a:r>
              <a:rPr lang="en-US" dirty="0">
                <a:effectLst/>
              </a:rPr>
              <a:t> below 1500</a:t>
            </a:r>
          </a:p>
          <a:p>
            <a:r>
              <a:rPr lang="en-US" dirty="0" err="1"/>
              <a:t>MC_Apass</a:t>
            </a:r>
            <a:r>
              <a:rPr lang="en-US" dirty="0"/>
              <a:t> (Number of students who passed both Math </a:t>
            </a:r>
            <a:r>
              <a:rPr lang="en-US" b="1" dirty="0"/>
              <a:t>and</a:t>
            </a:r>
            <a:r>
              <a:rPr lang="en-US" dirty="0"/>
              <a:t> English, MCAS_10thGrade_Math_P+A and MCAS_10thGrade_ English _P+A)</a:t>
            </a:r>
          </a:p>
          <a:p>
            <a:r>
              <a:rPr lang="en-US" dirty="0">
                <a:effectLst/>
              </a:rPr>
              <a:t>MC_WF – (</a:t>
            </a:r>
            <a:r>
              <a:rPr lang="en-US" dirty="0"/>
              <a:t>Number of students who failed or withdrawn either Math </a:t>
            </a:r>
            <a:r>
              <a:rPr lang="en-US" b="1" dirty="0"/>
              <a:t>or</a:t>
            </a:r>
            <a:r>
              <a:rPr lang="en-US" dirty="0"/>
              <a:t> English, MCAS_10thGrade_Math_ W/F # or MCAS_10thGrade_ English _ W/F # )</a:t>
            </a:r>
            <a:endParaRPr lang="en-US" dirty="0">
              <a:effectLst/>
            </a:endParaRPr>
          </a:p>
          <a:p>
            <a:endParaRPr lang="en-US" dirty="0"/>
          </a:p>
        </p:txBody>
      </p:sp>
    </p:spTree>
    <p:extLst>
      <p:ext uri="{BB962C8B-B14F-4D97-AF65-F5344CB8AC3E}">
        <p14:creationId xmlns:p14="http://schemas.microsoft.com/office/powerpoint/2010/main" val="295326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6BAA6-61D0-4799-8982-EE5B3D309ABB}"/>
              </a:ext>
            </a:extLst>
          </p:cNvPr>
          <p:cNvSpPr>
            <a:spLocks noGrp="1"/>
          </p:cNvSpPr>
          <p:nvPr>
            <p:ph type="title"/>
          </p:nvPr>
        </p:nvSpPr>
        <p:spPr/>
        <p:txBody>
          <a:bodyPr/>
          <a:lstStyle/>
          <a:p>
            <a:r>
              <a:rPr lang="en-US" dirty="0"/>
              <a:t>Explanation of Data Variable Selection for the Exploratory Data Analysis  Study</a:t>
            </a:r>
          </a:p>
        </p:txBody>
      </p:sp>
      <p:sp>
        <p:nvSpPr>
          <p:cNvPr id="3" name="Content Placeholder 2">
            <a:extLst>
              <a:ext uri="{FF2B5EF4-FFF2-40B4-BE49-F238E27FC236}">
                <a16:creationId xmlns:a16="http://schemas.microsoft.com/office/drawing/2014/main" id="{F2960E37-5F7B-4CC7-8978-9D07CFA88179}"/>
              </a:ext>
            </a:extLst>
          </p:cNvPr>
          <p:cNvSpPr>
            <a:spLocks noGrp="1"/>
          </p:cNvSpPr>
          <p:nvPr>
            <p:ph idx="1"/>
          </p:nvPr>
        </p:nvSpPr>
        <p:spPr/>
        <p:txBody>
          <a:bodyPr>
            <a:normAutofit fontScale="77500" lnSpcReduction="20000"/>
          </a:bodyPr>
          <a:lstStyle/>
          <a:p>
            <a:r>
              <a:rPr lang="en-US" dirty="0"/>
              <a:t>It is proposed to select 10</a:t>
            </a:r>
            <a:r>
              <a:rPr lang="en-US" baseline="30000" dirty="0"/>
              <a:t>th</a:t>
            </a:r>
            <a:r>
              <a:rPr lang="en-US" dirty="0"/>
              <a:t> grade as the basis of study. Accordingly, the following variables are proposed to be included in the exploratory data analysis</a:t>
            </a:r>
          </a:p>
          <a:p>
            <a:endParaRPr lang="en-US" dirty="0"/>
          </a:p>
          <a:p>
            <a:pPr marL="0" indent="0">
              <a:buNone/>
            </a:pPr>
            <a:r>
              <a:rPr lang="en-US" dirty="0"/>
              <a:t>10_Enrollment  - Total number of students enrolled in 10</a:t>
            </a:r>
            <a:r>
              <a:rPr lang="en-US" baseline="30000" dirty="0"/>
              <a:t>th</a:t>
            </a:r>
            <a:r>
              <a:rPr lang="en-US" dirty="0"/>
              <a:t> grade</a:t>
            </a:r>
          </a:p>
          <a:p>
            <a:pPr marL="0" indent="0">
              <a:buNone/>
            </a:pPr>
            <a:r>
              <a:rPr lang="en-US" dirty="0"/>
              <a:t>% Graduated - Graduation Rates</a:t>
            </a:r>
          </a:p>
          <a:p>
            <a:pPr marL="0" indent="0">
              <a:buNone/>
            </a:pPr>
            <a:r>
              <a:rPr lang="en-US" dirty="0" err="1"/>
              <a:t>MC_Apass</a:t>
            </a:r>
            <a:r>
              <a:rPr lang="en-US" dirty="0"/>
              <a:t> (Derived Variable)</a:t>
            </a:r>
          </a:p>
          <a:p>
            <a:pPr marL="0" indent="0">
              <a:buNone/>
            </a:pPr>
            <a:r>
              <a:rPr lang="en-US" dirty="0"/>
              <a:t>MC_WF (Derived Variable, </a:t>
            </a:r>
            <a:r>
              <a:rPr lang="en-US" dirty="0" err="1"/>
              <a:t>boolean</a:t>
            </a:r>
            <a:r>
              <a:rPr lang="en-US" dirty="0"/>
              <a:t>)</a:t>
            </a:r>
          </a:p>
          <a:p>
            <a:pPr marL="0" indent="0">
              <a:buNone/>
            </a:pPr>
            <a:r>
              <a:rPr lang="en-US" dirty="0" err="1">
                <a:effectLst/>
              </a:rPr>
              <a:t>SAT_Score</a:t>
            </a:r>
            <a:r>
              <a:rPr lang="en-US" dirty="0">
                <a:effectLst/>
              </a:rPr>
              <a:t> ( sum of Average </a:t>
            </a:r>
            <a:r>
              <a:rPr lang="en-US" dirty="0" err="1">
                <a:effectLst/>
              </a:rPr>
              <a:t>SAT_Reading</a:t>
            </a:r>
            <a:r>
              <a:rPr lang="en-US" dirty="0"/>
              <a:t>, </a:t>
            </a:r>
            <a:r>
              <a:rPr lang="en-US" dirty="0">
                <a:effectLst/>
              </a:rPr>
              <a:t>Average </a:t>
            </a:r>
            <a:r>
              <a:rPr lang="en-US" dirty="0" err="1">
                <a:effectLst/>
              </a:rPr>
              <a:t>SAT_Writing</a:t>
            </a:r>
            <a:r>
              <a:rPr lang="en-US" dirty="0">
                <a:effectLst/>
              </a:rPr>
              <a:t> and </a:t>
            </a:r>
          </a:p>
          <a:p>
            <a:pPr marL="0" indent="0">
              <a:buNone/>
            </a:pPr>
            <a:r>
              <a:rPr lang="en-US" dirty="0">
                <a:effectLst/>
              </a:rPr>
              <a:t>Average </a:t>
            </a:r>
            <a:r>
              <a:rPr lang="en-US" dirty="0" err="1">
                <a:effectLst/>
              </a:rPr>
              <a:t>SAT_Math</a:t>
            </a:r>
            <a:r>
              <a:rPr lang="en-US" dirty="0">
                <a:effectLst/>
              </a:rPr>
              <a:t>)</a:t>
            </a:r>
          </a:p>
          <a:p>
            <a:pPr marL="0" indent="0">
              <a:buNone/>
            </a:pPr>
            <a:r>
              <a:rPr lang="en-US" dirty="0" err="1">
                <a:effectLst/>
              </a:rPr>
              <a:t>Low_SAT</a:t>
            </a:r>
            <a:r>
              <a:rPr lang="en-US" dirty="0">
                <a:effectLst/>
              </a:rPr>
              <a:t> ( Boolean, used for logistic regression)</a:t>
            </a:r>
          </a:p>
          <a:p>
            <a:pPr marL="0" indent="0">
              <a:buNone/>
            </a:pPr>
            <a:r>
              <a:rPr lang="en-US" dirty="0"/>
              <a:t>Race (Nominal variable)</a:t>
            </a:r>
          </a:p>
          <a:p>
            <a:pPr marL="0" indent="0">
              <a:buNone/>
            </a:pPr>
            <a:r>
              <a:rPr lang="en-US" dirty="0">
                <a:effectLst/>
              </a:rPr>
              <a:t>Economically disadvantaged (Boolean)</a:t>
            </a:r>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19680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3DAA-DF3D-4096-8A55-4388B1CD41CE}"/>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BE26571D-77CC-4D83-8A00-984E8DFC96C4}"/>
              </a:ext>
            </a:extLst>
          </p:cNvPr>
          <p:cNvSpPr>
            <a:spLocks noGrp="1"/>
          </p:cNvSpPr>
          <p:nvPr>
            <p:ph idx="1"/>
          </p:nvPr>
        </p:nvSpPr>
        <p:spPr/>
        <p:txBody>
          <a:bodyPr>
            <a:normAutofit fontScale="92500" lnSpcReduction="20000"/>
          </a:bodyPr>
          <a:lstStyle/>
          <a:p>
            <a:pPr marL="0" indent="0">
              <a:buNone/>
            </a:pPr>
            <a:endParaRPr lang="en-US" dirty="0"/>
          </a:p>
          <a:p>
            <a:r>
              <a:rPr lang="en-US" dirty="0"/>
              <a:t>It is proposed to complete the following tasks as part of the analysis</a:t>
            </a:r>
          </a:p>
          <a:p>
            <a:pPr>
              <a:buFontTx/>
              <a:buChar char="-"/>
            </a:pPr>
            <a:r>
              <a:rPr lang="en-US" dirty="0"/>
              <a:t>to create several histograms to graphically illustrate the academic performance measured by the Graduation percentages, MCAS, SAT test scores of the students based on their social and economic status</a:t>
            </a:r>
          </a:p>
          <a:p>
            <a:pPr>
              <a:buFontTx/>
              <a:buChar char="-"/>
            </a:pPr>
            <a:r>
              <a:rPr lang="en-US" dirty="0"/>
              <a:t>It is proposed to perform study using the exploratory statistical tools such as mean, mode, spread and tails</a:t>
            </a:r>
          </a:p>
          <a:p>
            <a:pPr>
              <a:buFontTx/>
              <a:buChar char="-"/>
            </a:pPr>
            <a:r>
              <a:rPr lang="en-US" dirty="0"/>
              <a:t>Perform PMF studies for two scenarios such as Race and Economic status</a:t>
            </a:r>
          </a:p>
          <a:p>
            <a:pPr>
              <a:buFontTx/>
              <a:buChar char="-"/>
            </a:pPr>
            <a:r>
              <a:rPr lang="en-US" dirty="0"/>
              <a:t>Create CDF for SAT Scores Vs percentage of students</a:t>
            </a:r>
          </a:p>
          <a:p>
            <a:pPr>
              <a:buFontTx/>
              <a:buChar char="-"/>
            </a:pPr>
            <a:r>
              <a:rPr lang="en-US" dirty="0"/>
              <a:t>Plot SAT score analytical distribution and </a:t>
            </a:r>
          </a:p>
          <a:p>
            <a:pPr>
              <a:buFontTx/>
              <a:buChar char="-"/>
            </a:pPr>
            <a:r>
              <a:rPr lang="en-US" dirty="0"/>
              <a:t>Create two scatter plots comparing SAT Score </a:t>
            </a:r>
            <a:r>
              <a:rPr lang="en-US" dirty="0" err="1"/>
              <a:t>Vesue</a:t>
            </a:r>
            <a:r>
              <a:rPr lang="en-US" dirty="0"/>
              <a:t> Race and SAT Score versus economic status</a:t>
            </a:r>
          </a:p>
          <a:p>
            <a:endParaRPr lang="en-US" dirty="0"/>
          </a:p>
          <a:p>
            <a:endParaRPr lang="en-US" dirty="0"/>
          </a:p>
        </p:txBody>
      </p:sp>
    </p:spTree>
    <p:extLst>
      <p:ext uri="{BB962C8B-B14F-4D97-AF65-F5344CB8AC3E}">
        <p14:creationId xmlns:p14="http://schemas.microsoft.com/office/powerpoint/2010/main" val="2273105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A5EBB-D3C1-44C9-9046-4F14EDF5D9DA}"/>
              </a:ext>
            </a:extLst>
          </p:cNvPr>
          <p:cNvSpPr>
            <a:spLocks noGrp="1"/>
          </p:cNvSpPr>
          <p:nvPr>
            <p:ph type="title"/>
          </p:nvPr>
        </p:nvSpPr>
        <p:spPr/>
        <p:txBody>
          <a:bodyPr/>
          <a:lstStyle/>
          <a:p>
            <a:r>
              <a:rPr lang="en-US" dirty="0"/>
              <a:t>Approach - Histograms</a:t>
            </a:r>
          </a:p>
        </p:txBody>
      </p:sp>
      <p:sp>
        <p:nvSpPr>
          <p:cNvPr id="3" name="Content Placeholder 2">
            <a:extLst>
              <a:ext uri="{FF2B5EF4-FFF2-40B4-BE49-F238E27FC236}">
                <a16:creationId xmlns:a16="http://schemas.microsoft.com/office/drawing/2014/main" id="{6A1AE5B5-0A7D-473F-A979-38F01C7FD968}"/>
              </a:ext>
            </a:extLst>
          </p:cNvPr>
          <p:cNvSpPr>
            <a:spLocks noGrp="1"/>
          </p:cNvSpPr>
          <p:nvPr>
            <p:ph idx="1"/>
          </p:nvPr>
        </p:nvSpPr>
        <p:spPr/>
        <p:txBody>
          <a:bodyPr/>
          <a:lstStyle/>
          <a:p>
            <a:pPr marL="0" indent="0">
              <a:buNone/>
            </a:pPr>
            <a:r>
              <a:rPr lang="en-US" dirty="0"/>
              <a:t>Create Histograms for (Race, </a:t>
            </a:r>
            <a:r>
              <a:rPr lang="en-US" dirty="0">
                <a:effectLst/>
              </a:rPr>
              <a:t>Economically disadvantaged)</a:t>
            </a:r>
            <a:r>
              <a:rPr lang="en-US" dirty="0"/>
              <a:t>:</a:t>
            </a:r>
          </a:p>
          <a:p>
            <a:pPr marL="0" indent="0">
              <a:buNone/>
            </a:pPr>
            <a:r>
              <a:rPr lang="en-US" dirty="0"/>
              <a:t>1)  % Graduated - Graduation Rates</a:t>
            </a:r>
          </a:p>
          <a:p>
            <a:pPr marL="0" indent="0">
              <a:buNone/>
            </a:pPr>
            <a:r>
              <a:rPr lang="en-US" dirty="0"/>
              <a:t>2) </a:t>
            </a:r>
            <a:r>
              <a:rPr lang="en-US" dirty="0" err="1"/>
              <a:t>MC_Apass</a:t>
            </a:r>
            <a:r>
              <a:rPr lang="en-US" dirty="0"/>
              <a:t> (Derived numeric Variable)</a:t>
            </a:r>
          </a:p>
          <a:p>
            <a:pPr marL="0" indent="0">
              <a:buNone/>
            </a:pPr>
            <a:r>
              <a:rPr lang="en-US" dirty="0"/>
              <a:t>2) MC_WF (Derived Variable, Boolean used for logistic regression)</a:t>
            </a:r>
          </a:p>
          <a:p>
            <a:pPr marL="0" indent="0">
              <a:buNone/>
            </a:pPr>
            <a:r>
              <a:rPr lang="en-US" dirty="0">
                <a:effectLst/>
              </a:rPr>
              <a:t>3) </a:t>
            </a:r>
            <a:r>
              <a:rPr lang="en-US" dirty="0" err="1">
                <a:effectLst/>
              </a:rPr>
              <a:t>SAT_Score</a:t>
            </a:r>
            <a:r>
              <a:rPr lang="en-US" dirty="0">
                <a:effectLst/>
              </a:rPr>
              <a:t> ( sum of Average </a:t>
            </a:r>
            <a:r>
              <a:rPr lang="en-US" dirty="0" err="1">
                <a:effectLst/>
              </a:rPr>
              <a:t>SAT_Reading</a:t>
            </a:r>
            <a:r>
              <a:rPr lang="en-US" dirty="0"/>
              <a:t>, </a:t>
            </a:r>
            <a:r>
              <a:rPr lang="en-US" dirty="0">
                <a:effectLst/>
              </a:rPr>
              <a:t>Average </a:t>
            </a:r>
            <a:r>
              <a:rPr lang="en-US" dirty="0" err="1">
                <a:effectLst/>
              </a:rPr>
              <a:t>SAT_Writing</a:t>
            </a:r>
            <a:r>
              <a:rPr lang="en-US" dirty="0">
                <a:effectLst/>
              </a:rPr>
              <a:t> and </a:t>
            </a:r>
          </a:p>
          <a:p>
            <a:pPr marL="0" indent="0">
              <a:buNone/>
            </a:pPr>
            <a:r>
              <a:rPr lang="en-US" dirty="0">
                <a:effectLst/>
              </a:rPr>
              <a:t>4) Average </a:t>
            </a:r>
            <a:r>
              <a:rPr lang="en-US" dirty="0" err="1">
                <a:effectLst/>
              </a:rPr>
              <a:t>SAT_Math</a:t>
            </a:r>
            <a:r>
              <a:rPr lang="en-US" dirty="0">
                <a:effectLst/>
              </a:rPr>
              <a:t>, numeric variable)</a:t>
            </a:r>
          </a:p>
          <a:p>
            <a:pPr marL="0" indent="0">
              <a:buNone/>
            </a:pPr>
            <a:r>
              <a:rPr lang="en-US" dirty="0">
                <a:effectLst/>
              </a:rPr>
              <a:t>5) </a:t>
            </a:r>
            <a:r>
              <a:rPr lang="en-US" dirty="0" err="1">
                <a:effectLst/>
              </a:rPr>
              <a:t>Low_SAT</a:t>
            </a:r>
            <a:r>
              <a:rPr lang="en-US" dirty="0">
                <a:effectLst/>
              </a:rPr>
              <a:t> ( Boolean, used for logistic regression)</a:t>
            </a:r>
          </a:p>
          <a:p>
            <a:endParaRPr lang="en-US" dirty="0"/>
          </a:p>
        </p:txBody>
      </p:sp>
    </p:spTree>
    <p:extLst>
      <p:ext uri="{BB962C8B-B14F-4D97-AF65-F5344CB8AC3E}">
        <p14:creationId xmlns:p14="http://schemas.microsoft.com/office/powerpoint/2010/main" val="3967967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1531</TotalTime>
  <Words>1030</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Bellevue University Program: Master of Science in Data Science Course: DSC-530 Data Exploration and Analysis Term Project – Analysis of Massachusetts Public Schools Data </vt:lpstr>
      <vt:lpstr>Data source: Massachusetts Public Schools Data (Kaggle.com)</vt:lpstr>
      <vt:lpstr>What is MCAS</vt:lpstr>
      <vt:lpstr>Purpose and benefits of the study</vt:lpstr>
      <vt:lpstr>The following are some of the factors considered to be influencing the student’s success</vt:lpstr>
      <vt:lpstr>Derived variables</vt:lpstr>
      <vt:lpstr>Explanation of Data Variable Selection for the Exploratory Data Analysis  Study</vt:lpstr>
      <vt:lpstr>Approach</vt:lpstr>
      <vt:lpstr>Approach - Histograms</vt:lpstr>
      <vt:lpstr>Hypothesis postulation</vt:lpstr>
      <vt:lpstr>Proposed models for evaluation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Bellevue University Program: Master of Science in Data Science Course: DSC-530 Data Exploration and Analysis Term Project – Analysis of Massachusetts Public Schools Data</dc:title>
  <dc:creator>Phaniraj Yarabolu</dc:creator>
  <cp:lastModifiedBy>Phaniraj Yarabolu</cp:lastModifiedBy>
  <cp:revision>19</cp:revision>
  <dcterms:created xsi:type="dcterms:W3CDTF">2020-03-03T21:52:01Z</dcterms:created>
  <dcterms:modified xsi:type="dcterms:W3CDTF">2020-03-04T23:23:02Z</dcterms:modified>
</cp:coreProperties>
</file>