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5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4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The Python Deep Learning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predictions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1227" y="2116769"/>
            <a:ext cx="314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classes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model.predict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x_test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9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5252" y="2275526"/>
            <a:ext cx="6472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loss_and_metrics</a:t>
            </a:r>
            <a:r>
              <a:rPr lang="en-US" dirty="0">
                <a:solidFill>
                  <a:srgbClr val="7F7F7F"/>
                </a:solidFill>
              </a:rPr>
              <a:t> = </a:t>
            </a:r>
            <a:r>
              <a:rPr lang="en-US" dirty="0" err="1">
                <a:solidFill>
                  <a:srgbClr val="7F7F7F"/>
                </a:solidFill>
              </a:rPr>
              <a:t>model.evaluate</a:t>
            </a:r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dirty="0" err="1">
                <a:solidFill>
                  <a:srgbClr val="7F7F7F"/>
                </a:solidFill>
              </a:rPr>
              <a:t>x_test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y_test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batch_size</a:t>
            </a:r>
            <a:r>
              <a:rPr lang="en-US" dirty="0">
                <a:solidFill>
                  <a:srgbClr val="7F7F7F"/>
                </a:solidFill>
              </a:rPr>
              <a:t>=128)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0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7F7F7F"/>
                </a:solidFill>
              </a:rPr>
              <a:t>model.layers</a:t>
            </a:r>
            <a:endParaRPr lang="en-US" sz="18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7F7F7F"/>
                </a:solidFill>
              </a:rPr>
              <a:t>model.summary</a:t>
            </a:r>
            <a:r>
              <a:rPr lang="en-US" sz="1800" dirty="0" smtClean="0">
                <a:solidFill>
                  <a:srgbClr val="7F7F7F"/>
                </a:solidFill>
              </a:rPr>
              <a:t>()</a:t>
            </a:r>
            <a:endParaRPr lang="en-US" sz="1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1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make deep learning models (fancy neural networks with hidden layers)</a:t>
            </a:r>
          </a:p>
          <a:p>
            <a:r>
              <a:rPr lang="en-US" dirty="0" smtClean="0"/>
              <a:t>You work in Python (either 2.7 and 3.x)</a:t>
            </a:r>
          </a:p>
          <a:p>
            <a:r>
              <a:rPr lang="en-US" dirty="0" smtClean="0"/>
              <a:t>You don’t have time to understand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You still want to use </a:t>
            </a:r>
            <a:r>
              <a:rPr lang="en-US" dirty="0" err="1" smtClean="0"/>
              <a:t>TensorFlow</a:t>
            </a:r>
            <a:r>
              <a:rPr lang="en-US" dirty="0" smtClean="0"/>
              <a:t> (indirectly through </a:t>
            </a:r>
            <a:r>
              <a:rPr lang="en-US" dirty="0" err="1" smtClean="0"/>
              <a:t>Keras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5" y="1600200"/>
            <a:ext cx="892429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is a high-level neural networks API, written in Python and capable of running on top of </a:t>
            </a:r>
            <a:r>
              <a:rPr lang="en-US" b="0" i="0" dirty="0" err="1" smtClean="0">
                <a:solidFill>
                  <a:srgbClr val="000000"/>
                </a:solidFill>
                <a:ea typeface="Lucida Grande"/>
                <a:cs typeface="Lucida Grande"/>
              </a:rPr>
              <a:t>TensorFlow</a:t>
            </a:r>
            <a:r>
              <a:rPr lang="en-US" b="0" i="0" dirty="0" smtClean="0">
                <a:solidFill>
                  <a:srgbClr val="000000"/>
                </a:solidFill>
                <a:ea typeface="Lucida Grande"/>
                <a:cs typeface="Lucida Grande"/>
              </a:rPr>
              <a:t>, CNTK, or </a:t>
            </a:r>
            <a:r>
              <a:rPr lang="en-US" b="0" i="0" dirty="0" err="1" smtClean="0">
                <a:solidFill>
                  <a:srgbClr val="000000"/>
                </a:solidFill>
                <a:ea typeface="Lucida Grande"/>
                <a:cs typeface="Lucida Grande"/>
              </a:rPr>
              <a:t>Theano</a:t>
            </a:r>
            <a:r>
              <a:rPr lang="en-US" b="0" i="0" dirty="0" smtClean="0">
                <a:solidFill>
                  <a:srgbClr val="000000"/>
                </a:solidFill>
                <a:ea typeface="Lucida Grande"/>
                <a:cs typeface="Lucida Grande"/>
              </a:rPr>
              <a:t>.</a:t>
            </a:r>
          </a:p>
          <a:p>
            <a:pPr marL="0" indent="0">
              <a:buNone/>
            </a:pPr>
            <a:endParaRPr lang="en-US" b="0" i="0" dirty="0" smtClean="0">
              <a:solidFill>
                <a:srgbClr val="000000"/>
              </a:solidFill>
              <a:ea typeface="Lucida Grande"/>
              <a:cs typeface="Lucida Grande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With </a:t>
            </a:r>
            <a:r>
              <a:rPr lang="en-US" dirty="0" err="1" smtClean="0">
                <a:solidFill>
                  <a:srgbClr val="000000"/>
                </a:solidFill>
                <a:ea typeface="Lucida Grande"/>
                <a:cs typeface="Lucida Grande"/>
              </a:rPr>
              <a:t>Keras</a:t>
            </a:r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 you can:</a:t>
            </a:r>
          </a:p>
          <a:p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train regular, convolutional and other exotic neural nets</a:t>
            </a:r>
          </a:p>
          <a:p>
            <a:r>
              <a:rPr lang="en-US" dirty="0" smtClean="0"/>
              <a:t>parallelize on GPUs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3360" y="2077079"/>
            <a:ext cx="45933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just use pip</a:t>
            </a:r>
          </a:p>
          <a:p>
            <a:endParaRPr lang="en-US" sz="3200" dirty="0"/>
          </a:p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sudo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pip install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tensorflow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sudo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pip install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keras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2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1379" y="1859797"/>
            <a:ext cx="3699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7F7F"/>
                </a:solidFill>
              </a:rPr>
              <a:t>from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keras.models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b="1" dirty="0">
                <a:solidFill>
                  <a:srgbClr val="7F7F7F"/>
                </a:solidFill>
              </a:rPr>
              <a:t>import</a:t>
            </a:r>
            <a:r>
              <a:rPr lang="en-US" dirty="0">
                <a:solidFill>
                  <a:srgbClr val="7F7F7F"/>
                </a:solidFill>
              </a:rPr>
              <a:t> Sequential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model = Sequential()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2813" y="3243304"/>
            <a:ext cx="440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Sequential model is made of stacked layers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0039" y="4365986"/>
            <a:ext cx="6029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7F7F"/>
                </a:solidFill>
              </a:rPr>
              <a:t>from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keras.layers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b="1" dirty="0">
                <a:solidFill>
                  <a:srgbClr val="7F7F7F"/>
                </a:solidFill>
              </a:rPr>
              <a:t>import</a:t>
            </a:r>
            <a:r>
              <a:rPr lang="en-US" dirty="0">
                <a:solidFill>
                  <a:srgbClr val="7F7F7F"/>
                </a:solidFill>
              </a:rPr>
              <a:t> Dense</a:t>
            </a:r>
          </a:p>
          <a:p>
            <a:endParaRPr lang="en-US" dirty="0"/>
          </a:p>
          <a:p>
            <a:r>
              <a:rPr lang="en-US" dirty="0" err="1">
                <a:solidFill>
                  <a:srgbClr val="7F7F7F"/>
                </a:solidFill>
              </a:rPr>
              <a:t>model.add</a:t>
            </a:r>
            <a:r>
              <a:rPr lang="en-US" dirty="0">
                <a:solidFill>
                  <a:srgbClr val="7F7F7F"/>
                </a:solidFill>
              </a:rPr>
              <a:t>(Dense(units=64, activation='</a:t>
            </a:r>
            <a:r>
              <a:rPr lang="en-US" dirty="0" err="1">
                <a:solidFill>
                  <a:srgbClr val="7F7F7F"/>
                </a:solidFill>
              </a:rPr>
              <a:t>relu</a:t>
            </a:r>
            <a:r>
              <a:rPr lang="en-US" dirty="0">
                <a:solidFill>
                  <a:srgbClr val="7F7F7F"/>
                </a:solidFill>
              </a:rPr>
              <a:t>', </a:t>
            </a:r>
            <a:r>
              <a:rPr lang="en-US" dirty="0" err="1">
                <a:solidFill>
                  <a:srgbClr val="7F7F7F"/>
                </a:solidFill>
              </a:rPr>
              <a:t>input_dim</a:t>
            </a:r>
            <a:r>
              <a:rPr lang="en-US" dirty="0">
                <a:solidFill>
                  <a:srgbClr val="7F7F7F"/>
                </a:solidFill>
              </a:rPr>
              <a:t>=100))</a:t>
            </a:r>
          </a:p>
          <a:p>
            <a:r>
              <a:rPr lang="en-US" dirty="0" err="1">
                <a:solidFill>
                  <a:srgbClr val="7F7F7F"/>
                </a:solidFill>
              </a:rPr>
              <a:t>model.add</a:t>
            </a:r>
            <a:r>
              <a:rPr lang="en-US" dirty="0">
                <a:solidFill>
                  <a:srgbClr val="7F7F7F"/>
                </a:solidFill>
              </a:rPr>
              <a:t>(Dense(units=10, activation='</a:t>
            </a:r>
            <a:r>
              <a:rPr lang="en-US" dirty="0" err="1">
                <a:solidFill>
                  <a:srgbClr val="7F7F7F"/>
                </a:solidFill>
              </a:rPr>
              <a:t>softmax</a:t>
            </a:r>
            <a:r>
              <a:rPr lang="en-US" dirty="0">
                <a:solidFill>
                  <a:srgbClr val="7F7F7F"/>
                </a:solidFill>
              </a:rPr>
              <a:t>'))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3027" y="5967193"/>
            <a:ext cx="186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I’ll show hands 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4472" y="3691116"/>
            <a:ext cx="566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simplest type of layer is Dense, a fully connected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7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</a:t>
            </a:r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43611" y="2972992"/>
            <a:ext cx="1058025" cy="98863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7091" y="18819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091" y="265049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77091" y="37430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1182" y="498763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7163134" flipH="1">
            <a:off x="743691" y="4351510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9628155" flipH="1">
            <a:off x="518599" y="3704214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2478209" flipH="1">
            <a:off x="541387" y="3084915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775325" flipH="1">
            <a:off x="657923" y="2652086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27727" y="2540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81182" y="31097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886" y="38918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5188" y="444500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1643611" y="5272847"/>
            <a:ext cx="1058025" cy="98863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0909" y="3122993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 + w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+</a:t>
            </a:r>
          </a:p>
          <a:p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+ w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6" name="Right Arrow 25"/>
          <p:cNvSpPr/>
          <p:nvPr/>
        </p:nvSpPr>
        <p:spPr>
          <a:xfrm rot="12302754" flipH="1">
            <a:off x="2881928" y="3853037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9628155" flipH="1">
            <a:off x="2865519" y="5167396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36637" y="3479128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+ w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935943" y="4112369"/>
            <a:ext cx="1058025" cy="98863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44273" y="4087091"/>
            <a:ext cx="48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 flipH="1">
            <a:off x="5129487" y="4546022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87455" y="1633798"/>
            <a:ext cx="3646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are the variables (features)</a:t>
            </a:r>
            <a:endParaRPr lang="en-US" baseline="-25000" dirty="0" smtClean="0"/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are weights</a:t>
            </a:r>
          </a:p>
          <a:p>
            <a:r>
              <a:rPr lang="en-US" dirty="0" smtClean="0"/>
              <a:t>b is a constant (AKA bias)</a:t>
            </a:r>
          </a:p>
          <a:p>
            <a:r>
              <a:rPr lang="en-US" dirty="0"/>
              <a:t>A is a non-linear function (activation)</a:t>
            </a:r>
          </a:p>
          <a:p>
            <a:r>
              <a:rPr lang="en-US" dirty="0"/>
              <a:t>e.g. </a:t>
            </a:r>
            <a:r>
              <a:rPr lang="en-US" dirty="0" err="1" smtClean="0"/>
              <a:t>arctg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8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304" y="6247602"/>
            <a:ext cx="799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https://adeshpande3.github.io/A-Beginner%27s-Guide-To-Understanding-Convolutional-Neural-Networks/</a:t>
            </a:r>
            <a:endParaRPr lang="en-US" sz="1400" dirty="0"/>
          </a:p>
        </p:txBody>
      </p:sp>
      <p:pic>
        <p:nvPicPr>
          <p:cNvPr id="5" name="Picture 4" descr="Screenshot 2018-03-27 12.03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1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Decide how to train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833" y="2283713"/>
            <a:ext cx="8467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Configure model learning </a:t>
            </a:r>
            <a:r>
              <a:rPr lang="en-US" dirty="0"/>
              <a:t>process with .compile()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>
                <a:solidFill>
                  <a:srgbClr val="7F7F7F"/>
                </a:solidFill>
                <a:cs typeface="Arial"/>
              </a:rPr>
              <a:t>model.compile</a:t>
            </a:r>
            <a:r>
              <a:rPr lang="en-US" dirty="0">
                <a:solidFill>
                  <a:srgbClr val="7F7F7F"/>
                </a:solidFill>
                <a:cs typeface="Arial"/>
              </a:rPr>
              <a:t>(loss='</a:t>
            </a:r>
            <a:r>
              <a:rPr lang="en-US" dirty="0" err="1" smtClean="0">
                <a:solidFill>
                  <a:srgbClr val="7F7F7F"/>
                </a:solidFill>
                <a:cs typeface="Arial"/>
              </a:rPr>
              <a:t>categorical_crossentropy</a:t>
            </a:r>
            <a:r>
              <a:rPr lang="en-US" dirty="0" smtClean="0">
                <a:solidFill>
                  <a:srgbClr val="7F7F7F"/>
                </a:solidFill>
                <a:cs typeface="Arial"/>
              </a:rPr>
              <a:t>’, </a:t>
            </a:r>
            <a:r>
              <a:rPr lang="mr-IN" dirty="0" smtClean="0">
                <a:solidFill>
                  <a:srgbClr val="7F7F7F"/>
                </a:solidFill>
                <a:cs typeface="Arial"/>
              </a:rPr>
              <a:t>optimizer</a:t>
            </a:r>
            <a:r>
              <a:rPr lang="mr-IN" dirty="0">
                <a:solidFill>
                  <a:srgbClr val="7F7F7F"/>
                </a:solidFill>
                <a:cs typeface="Arial"/>
              </a:rPr>
              <a:t>='sgd’, metrics=['accuracy'])</a:t>
            </a:r>
            <a:endParaRPr lang="en-US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136" y="4471674"/>
            <a:ext cx="652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= the “error” function to minimize (e.g. residual mean squares)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833" y="4841006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Optimizer = the algorithm used for minimization (e.g. stochastic gradient descent)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8888" y="5236798"/>
            <a:ext cx="740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Metrics = the function that measures performance (e.g. misclassification 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7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 train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2116" y="2169688"/>
            <a:ext cx="50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model.fit</a:t>
            </a:r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dirty="0" err="1">
                <a:solidFill>
                  <a:srgbClr val="7F7F7F"/>
                </a:solidFill>
              </a:rPr>
              <a:t>x_train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y_train</a:t>
            </a:r>
            <a:r>
              <a:rPr lang="en-US" dirty="0">
                <a:solidFill>
                  <a:srgbClr val="7F7F7F"/>
                </a:solidFill>
              </a:rPr>
              <a:t>, epochs=5, </a:t>
            </a:r>
            <a:r>
              <a:rPr lang="en-US" dirty="0" err="1">
                <a:solidFill>
                  <a:srgbClr val="7F7F7F"/>
                </a:solidFill>
              </a:rPr>
              <a:t>batch_size</a:t>
            </a:r>
            <a:r>
              <a:rPr lang="en-US" dirty="0">
                <a:solidFill>
                  <a:srgbClr val="7F7F7F"/>
                </a:solidFill>
              </a:rPr>
              <a:t>=32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726" y="3042856"/>
            <a:ext cx="7615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training data </a:t>
            </a:r>
            <a:r>
              <a:rPr lang="en-US" dirty="0" err="1" smtClean="0"/>
              <a:t>x_train</a:t>
            </a:r>
            <a:r>
              <a:rPr lang="en-US" dirty="0" smtClean="0"/>
              <a:t>, labels </a:t>
            </a:r>
            <a:r>
              <a:rPr lang="en-US" dirty="0" err="1" smtClean="0"/>
              <a:t>y_train</a:t>
            </a:r>
            <a:r>
              <a:rPr lang="en-US" dirty="0" smtClean="0"/>
              <a:t> are supplied as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endParaRPr lang="en-US" dirty="0" smtClean="0"/>
          </a:p>
          <a:p>
            <a:r>
              <a:rPr lang="en-US" dirty="0" err="1" smtClean="0"/>
              <a:t>batch_size</a:t>
            </a:r>
            <a:r>
              <a:rPr lang="en-US" dirty="0" smtClean="0"/>
              <a:t> = size of the mini batch over which to train</a:t>
            </a:r>
            <a:endParaRPr lang="en-US" dirty="0"/>
          </a:p>
          <a:p>
            <a:r>
              <a:rPr lang="en-US" dirty="0" smtClean="0"/>
              <a:t>epochs = how many times to show the dataset to the neural net during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4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441</Words>
  <Application>Microsoft Macintosh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Keras</vt:lpstr>
      <vt:lpstr>Why Keras</vt:lpstr>
      <vt:lpstr>What is Keras</vt:lpstr>
      <vt:lpstr>Install Keras</vt:lpstr>
      <vt:lpstr>Make a model</vt:lpstr>
      <vt:lpstr>Neural net</vt:lpstr>
      <vt:lpstr>Convolutional neural net</vt:lpstr>
      <vt:lpstr>Decide how to train it</vt:lpstr>
      <vt:lpstr>Actually train it</vt:lpstr>
      <vt:lpstr>Make predictions</vt:lpstr>
      <vt:lpstr>Evaluate performance</vt:lpstr>
      <vt:lpstr>useful diagnostics</vt:lpstr>
    </vt:vector>
  </TitlesOfParts>
  <Company>Yonsei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</dc:title>
  <dc:creator>Mario Pasquato</dc:creator>
  <cp:lastModifiedBy>Mario Pasquato</cp:lastModifiedBy>
  <cp:revision>43</cp:revision>
  <dcterms:created xsi:type="dcterms:W3CDTF">2018-03-26T17:35:48Z</dcterms:created>
  <dcterms:modified xsi:type="dcterms:W3CDTF">2018-03-27T10:18:00Z</dcterms:modified>
</cp:coreProperties>
</file>