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44"/>
  </p:notesMasterIdLst>
  <p:handoutMasterIdLst>
    <p:handoutMasterId r:id="rId45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3" r:id="rId8"/>
    <p:sldId id="885" r:id="rId9"/>
    <p:sldId id="923" r:id="rId10"/>
    <p:sldId id="887" r:id="rId11"/>
    <p:sldId id="888" r:id="rId12"/>
    <p:sldId id="889" r:id="rId13"/>
    <p:sldId id="891" r:id="rId14"/>
    <p:sldId id="892" r:id="rId15"/>
    <p:sldId id="893" r:id="rId16"/>
    <p:sldId id="895" r:id="rId17"/>
    <p:sldId id="896" r:id="rId18"/>
    <p:sldId id="897" r:id="rId19"/>
    <p:sldId id="898" r:id="rId20"/>
    <p:sldId id="900" r:id="rId21"/>
    <p:sldId id="901" r:id="rId22"/>
    <p:sldId id="902" r:id="rId23"/>
    <p:sldId id="903" r:id="rId24"/>
    <p:sldId id="904" r:id="rId25"/>
    <p:sldId id="905" r:id="rId26"/>
    <p:sldId id="907" r:id="rId27"/>
    <p:sldId id="908" r:id="rId28"/>
    <p:sldId id="909" r:id="rId29"/>
    <p:sldId id="910" r:id="rId30"/>
    <p:sldId id="911" r:id="rId31"/>
    <p:sldId id="912" r:id="rId32"/>
    <p:sldId id="920" r:id="rId33"/>
    <p:sldId id="913" r:id="rId34"/>
    <p:sldId id="921" r:id="rId35"/>
    <p:sldId id="914" r:id="rId36"/>
    <p:sldId id="915" r:id="rId37"/>
    <p:sldId id="916" r:id="rId38"/>
    <p:sldId id="917" r:id="rId39"/>
    <p:sldId id="922" r:id="rId40"/>
    <p:sldId id="918" r:id="rId41"/>
    <p:sldId id="919" r:id="rId42"/>
    <p:sldId id="275" r:id="rId4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79" d="100"/>
          <a:sy n="79" d="100"/>
        </p:scale>
        <p:origin x="1776" y="6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2024-10-15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7:53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0,'269'9,"-70"-1,1506 26,-811-7,-5 56,-817-73,-1 3,0 3,129 47,-193-61,0 0,0 0,0 0,0-1,0-1,1 1,13-1,12 1,-134-6,77 5,-1 0,1-2,-1 0,1-2,-27-8,-5-8,30 10,0 1,-41-8,42 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9:48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1,'101'5,"170"30,-117-12,238 19,0 0,-282-25,-45-6,109 5,941-17,-430 0,-645-1,58-10,-57 5,52 0,-72 5,0 0,30-7,-38 6,11-1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2:11:03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1594 0 24575,'-32'2'0,"0"0"0,0 3 0,0 0 0,1 2 0,0 1 0,0 2 0,1 1 0,-30 16 0,-3 5 0,2 3 0,-92 70 0,61-32 0,2 4 0,-131 147 0,125-109 0,-140 216 0,187-251 0,3 2 0,-59 150 0,89-191 0,3 2 0,1-1 0,2 1 0,2 1 0,2 0 0,2 0 0,2 88 0,6-106 0,0 1 0,2-1 0,1-1 0,0 1 0,2-1 0,1 0 0,1-1 0,2 0 0,0-1 0,1-1 0,1 0 0,1 0 0,1-2 0,1 0 0,1-1 0,0-1 0,27 19 0,-13-14 0,1 0 0,1-2 0,1-2 0,1-1 0,0-1 0,1-3 0,1-1 0,0-2 0,1-1 0,68 7 0,-32-13-78,0-2 1,0-4-1,0-3 0,141-29 0,-103 7-52,-2-5 1,161-68-1,-216 75 130,-1-2 0,-1-3 0,-1-2 0,92-74 0,-120 84 0,-1-2-1,-1 0 1,0-2 0,-3 0 0,0-2 0,-1 0 0,-2-1 0,-1-1 0,-2-1 0,17-44 0,-21 40 41,-1 1 0,-1-2 0,-3 1 0,0-1 0,-3 0 0,-1 0 0,-1 0 0,-2-1 0,-2 1 0,-1 0 0,-2 1 0,-1-1 0,-2 1 0,-2 1 0,0-1 0,-3 2 0,-1 0 0,-26-43 0,4 19-41,-4 2 0,-1 2 0,-3 2 0,-2 2 0,-2 2 0,-99-73 0,59 59 0,-3 3 0,-2 5 0,-155-63 0,162 82 60,-159-40 0,182 61-431,-1 2-1,0 2 1,-87 1 0,113 10-6455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2:11:05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1270 0 24575,'-11'4'0,"0"0"0,0 0 0,1 1 0,-1 1 0,1 0 0,1 0 0,-1 1 0,1 0 0,0 1 0,-12 13 0,-122 118-243,7 6-1,7 6 1,6 6 0,-149 249-1,202-286 244,-79 189 0,122-241 0,3 1 0,3 1 0,3 1 0,-13 112 0,28-160 0,2 0 0,1 0 0,0 0 0,2 0 0,1 0 0,1 0 0,0 0 0,2-1 0,16 42 0,-15-50 0,0 1 0,1-1 0,1-1 0,0 0 0,1 0 0,1-1 0,0 0 0,0-1 0,1 0 0,0-1 0,1 0 0,0-1 0,1 0 0,29 13 0,-9-8 0,2-2 0,-1 0 0,2-3 0,-1-1 0,70 6 0,-29-10 0,144-12-1,-94-8 0,-1-6-1,-1-5 1,-2-5 0,210-86-1,-229 75 3,194-114 0,-254 129-6,-2-1 1,-1-2-1,-2-2 1,-1-1-1,-2-2 1,52-67-1,-73 83 3,-1-1-1,-1-1 1,-1 0-1,-2 0 1,0-1-1,-1-1 1,-1 0 0,-1 0-1,6-42 1,-11 47 18,-1 0-1,-1 0 1,0 1 0,-2-1 0,0 0 0,-1 1 0,-1-1 0,0 1 0,-1 0-1,-2 1 1,0-1 0,0 1 0,-16-25 0,-6-1 147,-2 3-1,-1 0 1,-2 2 0,-2 1-1,-1 2 1,-55-39 0,-264-161-286,327 218 164,-333-195-1406,317 188-5461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2:07:38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3198 736 24575,'0'0'0,"0"-1"0,0 0 0,0 1 0,-1-1 0,1 1 0,0-1 0,-1 1 0,1-1 0,0 1 0,-1-1 0,1 1 0,0-1 0,-1 1 0,1-1 0,-1 1 0,1-1 0,-1 1 0,1 0 0,-1-1 0,0 1 0,1 0 0,-1 0 0,1-1 0,-1 1 0,1 0 0,-2 0 0,-21-5 0,19 5 0,-94-9 0,-135 6 0,136 3 0,45 0 0,-538 5 0,4 34 0,-159 75 0,706-105 0,1 2 0,0 1 0,1 2 0,0 1 0,1 2 0,1 2 0,1 1 0,0 1 0,2 2 0,1 1 0,0 2 0,-40 45 0,43-39 0,1 1 0,2 2 0,2 0 0,1 1 0,1 2 0,2 0 0,2 1 0,2 0 0,1 2 0,2 0 0,-9 63 0,11-34 0,3 1 0,4 1 0,2-1 0,19 142 0,-10-162 0,3-1 0,2 0 0,3-1 0,1 0 0,3-2 0,1 0 0,47 74 0,-22-55 0,4-2 0,100 102 0,137 92 0,156 52 0,-424-297 0,425 250 0,-297-179 0,-98-57 0,1-3 0,1-2 0,0-2 0,80 20 0,-53-23 0,1-3 0,123 4 0,203-7-25,225 15-658,-398-5 683,638 38 0,570-72-1492,-526-2 737,-16 12 488,571-5-730,131-7 693,-905 11 347,-367-6-62,-1-15 1,360-73-1,-666 94 16,879-157 1344,-446 99 1694,-110 18-2856,124-20-195,-340 43 101,673-120-379,-6-25-178,0-30 472,-778 192 11,0-2 0,-1 0 1,1 0-1,-1-2 0,-1 0 1,0-1-1,0 0 0,0-1 1,21-21-1,35-26 347,379-341-148,-344 284-210,116-160 0,-174 204 0,-2-2 0,-3-2 0,64-158 0,-91 187 0,-2 0 0,-1-1 0,5-53 0,-14 71 0,-2 1 0,0-1 0,-2 0 0,-2 1 0,0-1 0,-11-48 0,1 43 0,-1 0 0,-1 1 0,-2 1 0,-38-55 0,18 28 0,5 7 0,-66-82 0,82 116 0,0 0 0,-1 1 0,-1 1 0,0 1 0,-1 0 0,-1 1 0,-38-20 0,5 11 0,-2 3 0,-78-18 0,-115-12 0,214 43 0,-390-65 0,-708-25 0,-512 93-901,822 6 589,177-2 312,-776-3 0,444-43-421,3-43-119,757 67 512,-516-59-83,147 16 224,2 32 692,2 34 209,247 1-784,-1990-2-638,2197 3 548,-199 30 0,-121 60 139,56 24-279,-10 3 0,375-115 0,-364 102 0,315-83 0,1 4 0,1 4 0,-74 44 0,-56 32-1365,173-95-5461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2:42:59.6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8:41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1,'354'25,"-105"-2,578-14,-498-11,-115 2,-191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8:55.6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1,'244'4,"295"41,830 206,-1323-241,0-2,80 3,88-12,-85-2,51 3,117-2,-270 1,0-1,41-9,-27-1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8:56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1,'14'0,"32"4,31 7,35 5,39 1,27-4,29-3,1-3,-10-3,-26-3,-38-1,-41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8:57.3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2,'44'-1,"-16"0,1 1,0 1,0 2,-1 0,48 14,183 59,-233-72,0 0,1-1,50-3,-71 0,25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9:01.0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0,'4239'0,"-4195"1,77 9,-88-4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9:34.9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0 233,'1'-2,"-1"0,1-1,-1 1,1 0,0 0,0 0,0 0,0 0,0 0,1 1,-1-1,1 0,-1 1,1-1,-1 0,1 1,0 0,0-1,0 1,0 0,0 0,0 0,0 0,2 0,9-4,1 0,20-4,-28 8,36-8,1 3,67-3,89 11,-74 0,-46-1,313-6,-275-1,155-29,-151 11,0 5,159-3,-184 22,0-5,147-25,-209 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9:39.8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1,'2704'0,"-2681"0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5T02:09:41.8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0,'2762'0,"-2727"0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/42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18" Type="http://schemas.openxmlformats.org/officeDocument/2006/relationships/customXml" Target="../ink/ink9.xml"/><Relationship Id="rId3" Type="http://schemas.openxmlformats.org/officeDocument/2006/relationships/image" Target="../media/image4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1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19" Type="http://schemas.openxmlformats.org/officeDocument/2006/relationships/image" Target="../media/image12.png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6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폼 태그 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99DDBC2-16CA-4BA1-99B9-672E8035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B3168-A12A-4AA7-8E34-691523E0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2" y="1195247"/>
            <a:ext cx="8105036" cy="13142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CEA297-EACF-4D70-8371-1B13F5560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7" y="2396505"/>
            <a:ext cx="8071206" cy="38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9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9520"/>
            <a:ext cx="5544616" cy="553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9748B09-2618-4A5C-AE3E-AC1C5480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8C219-BE32-4AF8-88E6-990F405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836712"/>
            <a:ext cx="8181975" cy="504825"/>
          </a:xfrm>
          <a:prstGeom prst="rect">
            <a:avLst/>
          </a:prstGeo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D1E36CA-CACA-4428-8556-C083805781C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556792"/>
            <a:ext cx="3006764" cy="2448272"/>
          </a:xfrm>
        </p:spPr>
      </p:pic>
    </p:spTree>
    <p:extLst>
      <p:ext uri="{BB962C8B-B14F-4D97-AF65-F5344CB8AC3E}">
        <p14:creationId xmlns:p14="http://schemas.microsoft.com/office/powerpoint/2010/main" val="213387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여러 개의 항목이 나타나는 목록 상자에서 항목을 선택하는 태그</a:t>
            </a:r>
          </a:p>
          <a:p>
            <a:pPr lvl="1"/>
            <a:r>
              <a:rPr lang="ko-KR" altLang="en-US" b="0" dirty="0"/>
              <a:t>시작 태그와 종료 태그가 있으며</a:t>
            </a:r>
            <a:r>
              <a:rPr lang="en-US" altLang="ko-KR" b="0" dirty="0"/>
              <a:t>, </a:t>
            </a:r>
            <a:r>
              <a:rPr lang="ko-KR" altLang="en-US" b="0" dirty="0"/>
              <a:t>리스트 박스에 여러 항목을 추가 삽입하기 위해 반드시 </a:t>
            </a:r>
            <a:r>
              <a:rPr lang="en-US" altLang="ko-KR" b="0" dirty="0"/>
              <a:t>option </a:t>
            </a:r>
            <a:r>
              <a:rPr lang="ko-KR" altLang="en-US" b="0" dirty="0"/>
              <a:t>태그를 포함해야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7" lvl="1" indent="0">
              <a:buNone/>
            </a:pPr>
            <a:r>
              <a:rPr lang="en-US" altLang="ko-KR" dirty="0"/>
              <a:t>* select </a:t>
            </a:r>
            <a:r>
              <a:rPr lang="ko-KR" altLang="en-US" dirty="0"/>
              <a:t>태그의 속성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option </a:t>
            </a:r>
            <a:r>
              <a:rPr lang="ko-KR" altLang="en-US" dirty="0"/>
              <a:t>태그의 속성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A2FF3F-6C7A-404F-BFD5-41907344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77225" cy="1762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F92278-F040-4757-BA99-8138648FF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27" y="5039174"/>
            <a:ext cx="4845369" cy="1466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650D94-542C-4865-BAF5-1096AFEF5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006" y="4994126"/>
            <a:ext cx="345638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C0CF06C-FB48-40BA-A678-EEC9B486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6F768-456D-4EA7-8E4E-AA7957D5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52736"/>
            <a:ext cx="834390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3F10C77-463F-4EA9-88C6-7F44414A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select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63BB2E-E93F-436A-A5E1-3481707F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31818"/>
            <a:ext cx="8181975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9F7725-021E-4F0E-8E40-DAE19F52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728698"/>
            <a:ext cx="8286750" cy="44862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348880"/>
            <a:ext cx="2664296" cy="2160240"/>
          </a:xfrm>
        </p:spPr>
      </p:pic>
    </p:spTree>
    <p:extLst>
      <p:ext uri="{BB962C8B-B14F-4D97-AF65-F5344CB8AC3E}">
        <p14:creationId xmlns:p14="http://schemas.microsoft.com/office/powerpoint/2010/main" val="420596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여러 줄의 텍스트를 입력할 수 있는 태그</a:t>
            </a:r>
            <a:endParaRPr lang="en-US" altLang="ko-KR" b="0" dirty="0"/>
          </a:p>
          <a:p>
            <a:pPr lvl="1"/>
            <a:r>
              <a:rPr lang="ko-KR" altLang="en-US" b="0" dirty="0"/>
              <a:t>기본 값은</a:t>
            </a:r>
            <a:r>
              <a:rPr lang="en-US" altLang="ko-KR" b="0" dirty="0"/>
              <a:t>&lt;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</a:t>
            </a:r>
            <a:r>
              <a:rPr lang="ko-KR" altLang="en-US" b="0" dirty="0"/>
              <a:t>와 </a:t>
            </a:r>
            <a:r>
              <a:rPr lang="en-US" altLang="ko-KR" b="0" dirty="0"/>
              <a:t>&lt;/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 </a:t>
            </a:r>
            <a:r>
              <a:rPr lang="ko-KR" altLang="en-US" b="0" dirty="0"/>
              <a:t>태그 사이에 설정</a:t>
            </a:r>
            <a:endParaRPr lang="en-US" altLang="ko-KR" b="0" dirty="0"/>
          </a:p>
          <a:p>
            <a:pPr lvl="1"/>
            <a:r>
              <a:rPr lang="ko-KR" altLang="en-US" b="0" dirty="0"/>
              <a:t>입력 폼 안에 사용된 태그와 띄어쓰기가 그대로 출력됨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속성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50677-5B72-4688-A8E7-5699E09E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13172"/>
            <a:ext cx="7487468" cy="9642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F90D92-744B-4D8A-8C0A-1DEB54A10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4" y="3987860"/>
            <a:ext cx="7942063" cy="26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5EB83D0-68A9-42F7-8EA5-00EBD006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47C8B-9258-4BF2-B81A-76C1D909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8324850" cy="1247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47F0F8-D3A0-4A2D-B768-7CFD30E9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78" y="2660551"/>
            <a:ext cx="8267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0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8D154A6-9FA7-453C-ABDB-95D755D1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8A275E-FA12-4AC9-807B-2D4B1F4A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95274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62AD50-4D49-4F03-823E-385D9CD9B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27155"/>
            <a:ext cx="8315325" cy="412432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348880"/>
            <a:ext cx="2664296" cy="2520280"/>
          </a:xfrm>
        </p:spPr>
      </p:pic>
    </p:spTree>
    <p:extLst>
      <p:ext uri="{BB962C8B-B14F-4D97-AF65-F5344CB8AC3E}">
        <p14:creationId xmlns:p14="http://schemas.microsoft.com/office/powerpoint/2010/main" val="13572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파라미터의 값 받기</a:t>
            </a:r>
            <a:endParaRPr lang="en-US" altLang="ko-KR" dirty="0"/>
          </a:p>
          <a:p>
            <a:pPr lvl="1"/>
            <a:r>
              <a:rPr lang="en-US" altLang="ko-KR" b="0" dirty="0"/>
              <a:t>request </a:t>
            </a:r>
            <a:r>
              <a:rPr lang="ko-KR" altLang="en-US" b="0" dirty="0"/>
              <a:t>내장 객체는 웹 브라우저가 서버로 보낸 요청에 대한 다양한 정보를 담고 있어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요청 파라미터의 값을 얻을 수 있음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DBB3A-4B51-4323-AFF3-3736D234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64904"/>
            <a:ext cx="8076376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11D22FC-3672-4D38-98A6-567CEEEB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79126" y="1001030"/>
            <a:ext cx="5777049" cy="3137195"/>
            <a:chOff x="438150" y="1227909"/>
            <a:chExt cx="8267700" cy="531725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9DB653C-44A3-4385-A686-34C96F8E1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227909"/>
              <a:ext cx="8267700" cy="21336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51EBEF-8316-419B-B0B9-346A4FA3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" y="3344766"/>
              <a:ext cx="8258175" cy="3200400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8C83B57-4456-4F23-BACE-07CCF3D4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842" y="3773676"/>
            <a:ext cx="5857280" cy="28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4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6155830-7931-41D8-9231-AECED143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56" y="5013176"/>
            <a:ext cx="7287021" cy="166721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F3FDF2D-8182-4EA0-BAD7-D76F92168997}"/>
              </a:ext>
            </a:extLst>
          </p:cNvPr>
          <p:cNvGrpSpPr/>
          <p:nvPr/>
        </p:nvGrpSpPr>
        <p:grpSpPr>
          <a:xfrm>
            <a:off x="777839" y="1026871"/>
            <a:ext cx="7419944" cy="3793885"/>
            <a:chOff x="810592" y="899315"/>
            <a:chExt cx="7419944" cy="4523382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15179EC9-C880-4310-8BB5-61D6DEA36D93}"/>
                </a:ext>
              </a:extLst>
            </p:cNvPr>
            <p:cNvSpPr/>
            <p:nvPr/>
          </p:nvSpPr>
          <p:spPr>
            <a:xfrm>
              <a:off x="1142076" y="929650"/>
              <a:ext cx="7085340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4" name="TextBox 12">
              <a:extLst>
                <a:ext uri="{FF2B5EF4-FFF2-40B4-BE49-F238E27FC236}">
                  <a16:creationId xmlns:a16="http://schemas.microsoft.com/office/drawing/2014/main" id="{0C793EB3-440C-4247-96D7-06FEFF4152E4}"/>
                </a:ext>
              </a:extLst>
            </p:cNvPr>
            <p:cNvSpPr txBox="1"/>
            <p:nvPr/>
          </p:nvSpPr>
          <p:spPr bwMode="auto">
            <a:xfrm>
              <a:off x="1738853" y="1040137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 처리의 개요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174CD31-BF8A-404E-B363-1815188385BA}"/>
                </a:ext>
              </a:extLst>
            </p:cNvPr>
            <p:cNvSpPr/>
            <p:nvPr/>
          </p:nvSpPr>
          <p:spPr>
            <a:xfrm>
              <a:off x="810592" y="899315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635BFB-0E90-4908-8D89-928DE4D56A3C}"/>
                </a:ext>
              </a:extLst>
            </p:cNvPr>
            <p:cNvSpPr txBox="1"/>
            <p:nvPr/>
          </p:nvSpPr>
          <p:spPr>
            <a:xfrm>
              <a:off x="934473" y="1041823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1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7" name="Rectangle 31">
              <a:extLst>
                <a:ext uri="{FF2B5EF4-FFF2-40B4-BE49-F238E27FC236}">
                  <a16:creationId xmlns:a16="http://schemas.microsoft.com/office/drawing/2014/main" id="{0607668C-84D6-4A78-8A81-16F0A5C1BD5E}"/>
                </a:ext>
              </a:extLst>
            </p:cNvPr>
            <p:cNvSpPr/>
            <p:nvPr/>
          </p:nvSpPr>
          <p:spPr>
            <a:xfrm>
              <a:off x="1114518" y="1577723"/>
              <a:ext cx="7116018" cy="545759"/>
            </a:xfrm>
            <a:prstGeom prst="rect">
              <a:avLst/>
            </a:prstGeom>
            <a:solidFill>
              <a:srgbClr val="D6E7E6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" name="TextBox 12">
              <a:extLst>
                <a:ext uri="{FF2B5EF4-FFF2-40B4-BE49-F238E27FC236}">
                  <a16:creationId xmlns:a16="http://schemas.microsoft.com/office/drawing/2014/main" id="{C0A8F129-DFB5-41CC-A1A3-36627220DCD5}"/>
                </a:ext>
              </a:extLst>
            </p:cNvPr>
            <p:cNvSpPr txBox="1"/>
            <p:nvPr/>
          </p:nvSpPr>
          <p:spPr bwMode="auto">
            <a:xfrm>
              <a:off x="1738853" y="1688210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form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  <a:endPara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Oval 33">
              <a:extLst>
                <a:ext uri="{FF2B5EF4-FFF2-40B4-BE49-F238E27FC236}">
                  <a16:creationId xmlns:a16="http://schemas.microsoft.com/office/drawing/2014/main" id="{8EA7DCCE-EAAA-4A91-8FCD-B6647EED91CE}"/>
                </a:ext>
              </a:extLst>
            </p:cNvPr>
            <p:cNvSpPr/>
            <p:nvPr/>
          </p:nvSpPr>
          <p:spPr>
            <a:xfrm>
              <a:off x="810592" y="1547387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rgbClr val="40C4C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50C1BE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53CBAF-0D9A-48E8-8B23-5E54A35CD307}"/>
                </a:ext>
              </a:extLst>
            </p:cNvPr>
            <p:cNvSpPr txBox="1"/>
            <p:nvPr/>
          </p:nvSpPr>
          <p:spPr>
            <a:xfrm>
              <a:off x="934473" y="1689896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2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B0D84BDB-03E5-48FA-A8D3-DCFD39CB59D0}"/>
                </a:ext>
              </a:extLst>
            </p:cNvPr>
            <p:cNvSpPr/>
            <p:nvPr/>
          </p:nvSpPr>
          <p:spPr>
            <a:xfrm>
              <a:off x="1142076" y="2225795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16A9CE2-7A18-4FC0-9ECA-F1EFF4FFDF86}"/>
                </a:ext>
              </a:extLst>
            </p:cNvPr>
            <p:cNvSpPr txBox="1"/>
            <p:nvPr/>
          </p:nvSpPr>
          <p:spPr bwMode="auto">
            <a:xfrm>
              <a:off x="1738853" y="2336282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태그의 기능과 사용법</a:t>
              </a:r>
            </a:p>
          </p:txBody>
        </p:sp>
        <p:sp>
          <p:nvSpPr>
            <p:cNvPr id="13" name="Oval 38">
              <a:extLst>
                <a:ext uri="{FF2B5EF4-FFF2-40B4-BE49-F238E27FC236}">
                  <a16:creationId xmlns:a16="http://schemas.microsoft.com/office/drawing/2014/main" id="{C4B585F2-7552-4961-8664-08AE6D46097C}"/>
                </a:ext>
              </a:extLst>
            </p:cNvPr>
            <p:cNvSpPr/>
            <p:nvPr/>
          </p:nvSpPr>
          <p:spPr>
            <a:xfrm>
              <a:off x="810592" y="2195459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C8F98B-CB44-4C5B-B3F9-5C6BDBB51677}"/>
                </a:ext>
              </a:extLst>
            </p:cNvPr>
            <p:cNvSpPr txBox="1"/>
            <p:nvPr/>
          </p:nvSpPr>
          <p:spPr>
            <a:xfrm>
              <a:off x="934473" y="233796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3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7ECB5E6D-DEB6-4D5E-8831-1E16B9B12D88}"/>
                </a:ext>
              </a:extLst>
            </p:cNvPr>
            <p:cNvSpPr/>
            <p:nvPr/>
          </p:nvSpPr>
          <p:spPr>
            <a:xfrm>
              <a:off x="1142076" y="2873867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B01A02FD-44FF-4B0A-997B-853D53D1FC62}"/>
                </a:ext>
              </a:extLst>
            </p:cNvPr>
            <p:cNvSpPr txBox="1"/>
            <p:nvPr/>
          </p:nvSpPr>
          <p:spPr bwMode="auto">
            <a:xfrm>
              <a:off x="1738853" y="2984354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19" name="Oval 38">
              <a:extLst>
                <a:ext uri="{FF2B5EF4-FFF2-40B4-BE49-F238E27FC236}">
                  <a16:creationId xmlns:a16="http://schemas.microsoft.com/office/drawing/2014/main" id="{2082DF2E-498D-4102-BA37-83963426BBCF}"/>
                </a:ext>
              </a:extLst>
            </p:cNvPr>
            <p:cNvSpPr/>
            <p:nvPr/>
          </p:nvSpPr>
          <p:spPr>
            <a:xfrm>
              <a:off x="810592" y="2843531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28F001-B2AC-4833-B0B7-0C12D832F226}"/>
                </a:ext>
              </a:extLst>
            </p:cNvPr>
            <p:cNvSpPr txBox="1"/>
            <p:nvPr/>
          </p:nvSpPr>
          <p:spPr>
            <a:xfrm>
              <a:off x="934473" y="2986042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4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E762FE22-35B9-49C0-BD23-162768A54A3D}"/>
                </a:ext>
              </a:extLst>
            </p:cNvPr>
            <p:cNvSpPr/>
            <p:nvPr/>
          </p:nvSpPr>
          <p:spPr>
            <a:xfrm>
              <a:off x="1142076" y="3521939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F561489B-1B5D-4CD6-9812-DB4B135851D0}"/>
                </a:ext>
              </a:extLst>
            </p:cNvPr>
            <p:cNvSpPr txBox="1"/>
            <p:nvPr/>
          </p:nvSpPr>
          <p:spPr bwMode="auto">
            <a:xfrm>
              <a:off x="1738853" y="3632426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textarea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태그의 기능과 사용법</a:t>
              </a:r>
            </a:p>
          </p:txBody>
        </p:sp>
        <p:sp>
          <p:nvSpPr>
            <p:cNvPr id="23" name="Oval 38">
              <a:extLst>
                <a:ext uri="{FF2B5EF4-FFF2-40B4-BE49-F238E27FC236}">
                  <a16:creationId xmlns:a16="http://schemas.microsoft.com/office/drawing/2014/main" id="{37E4633B-FEF2-463E-A370-99CBC1AA2B6C}"/>
                </a:ext>
              </a:extLst>
            </p:cNvPr>
            <p:cNvSpPr/>
            <p:nvPr/>
          </p:nvSpPr>
          <p:spPr>
            <a:xfrm>
              <a:off x="810592" y="3491603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725D7C-D471-4CCF-BF8D-8A9080BF1D24}"/>
                </a:ext>
              </a:extLst>
            </p:cNvPr>
            <p:cNvSpPr txBox="1"/>
            <p:nvPr/>
          </p:nvSpPr>
          <p:spPr>
            <a:xfrm>
              <a:off x="934473" y="3634114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5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3F3C8BBC-624C-4DB1-AF22-0B6BD948054D}"/>
                </a:ext>
              </a:extLst>
            </p:cNvPr>
            <p:cNvSpPr/>
            <p:nvPr/>
          </p:nvSpPr>
          <p:spPr>
            <a:xfrm>
              <a:off x="1142076" y="4198562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7" name="TextBox 12">
              <a:extLst>
                <a:ext uri="{FF2B5EF4-FFF2-40B4-BE49-F238E27FC236}">
                  <a16:creationId xmlns:a16="http://schemas.microsoft.com/office/drawing/2014/main" id="{AA90CB45-CAC1-478F-9EC4-BF01CA61A7F1}"/>
                </a:ext>
              </a:extLst>
            </p:cNvPr>
            <p:cNvSpPr txBox="1"/>
            <p:nvPr/>
          </p:nvSpPr>
          <p:spPr bwMode="auto">
            <a:xfrm>
              <a:off x="1738853" y="4309049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처리하기</a:t>
              </a:r>
            </a:p>
          </p:txBody>
        </p:sp>
        <p:sp>
          <p:nvSpPr>
            <p:cNvPr id="28" name="Oval 38">
              <a:extLst>
                <a:ext uri="{FF2B5EF4-FFF2-40B4-BE49-F238E27FC236}">
                  <a16:creationId xmlns:a16="http://schemas.microsoft.com/office/drawing/2014/main" id="{FCE101D7-9E17-4980-ABE2-4E815C380716}"/>
                </a:ext>
              </a:extLst>
            </p:cNvPr>
            <p:cNvSpPr/>
            <p:nvPr/>
          </p:nvSpPr>
          <p:spPr>
            <a:xfrm>
              <a:off x="810592" y="4168226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668B5F-921B-45D7-B37B-225BD1997438}"/>
                </a:ext>
              </a:extLst>
            </p:cNvPr>
            <p:cNvSpPr txBox="1"/>
            <p:nvPr/>
          </p:nvSpPr>
          <p:spPr>
            <a:xfrm>
              <a:off x="934473" y="4310737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6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6AAC9D84-6E9E-444E-8FB4-67EEB8A7F2B7}"/>
                </a:ext>
              </a:extLst>
            </p:cNvPr>
            <p:cNvSpPr/>
            <p:nvPr/>
          </p:nvSpPr>
          <p:spPr>
            <a:xfrm>
              <a:off x="1142076" y="4846634"/>
              <a:ext cx="7085340" cy="545759"/>
            </a:xfrm>
            <a:prstGeom prst="rect">
              <a:avLst/>
            </a:prstGeom>
            <a:solidFill>
              <a:srgbClr val="E2F1F0"/>
            </a:solidFill>
            <a:ln w="12700">
              <a:solidFill>
                <a:srgbClr val="40C4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065D36B8-17E5-404B-BF06-07390AA95AB5}"/>
                </a:ext>
              </a:extLst>
            </p:cNvPr>
            <p:cNvSpPr txBox="1"/>
            <p:nvPr/>
          </p:nvSpPr>
          <p:spPr bwMode="auto">
            <a:xfrm>
              <a:off x="1738853" y="4957121"/>
              <a:ext cx="6188110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base"/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쇼핑몰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 등록 페이지 만들기</a:t>
              </a:r>
            </a:p>
          </p:txBody>
        </p:sp>
        <p:sp>
          <p:nvSpPr>
            <p:cNvPr id="32" name="Oval 38">
              <a:extLst>
                <a:ext uri="{FF2B5EF4-FFF2-40B4-BE49-F238E27FC236}">
                  <a16:creationId xmlns:a16="http://schemas.microsoft.com/office/drawing/2014/main" id="{EC0B54C2-389F-4C14-AC17-B8022B738F6E}"/>
                </a:ext>
              </a:extLst>
            </p:cNvPr>
            <p:cNvSpPr/>
            <p:nvPr/>
          </p:nvSpPr>
          <p:spPr>
            <a:xfrm>
              <a:off x="810592" y="4816298"/>
              <a:ext cx="662971" cy="606399"/>
            </a:xfrm>
            <a:prstGeom prst="ellipse">
              <a:avLst/>
            </a:prstGeom>
            <a:solidFill>
              <a:srgbClr val="98D2D0"/>
            </a:solidFill>
            <a:ln w="12700">
              <a:solidFill>
                <a:schemeClr val="accent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45155A-C46B-4F89-ABAF-3587E5C2C5EA}"/>
                </a:ext>
              </a:extLst>
            </p:cNvPr>
            <p:cNvSpPr txBox="1"/>
            <p:nvPr/>
          </p:nvSpPr>
          <p:spPr>
            <a:xfrm>
              <a:off x="934473" y="4958809"/>
              <a:ext cx="41520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rgbClr val="17928F"/>
                  </a:solidFill>
                  <a:cs typeface="Arial" pitchFamily="34" charset="0"/>
                </a:rPr>
                <a:t>7</a:t>
              </a:r>
              <a:endParaRPr lang="ko-KR" altLang="en-US" sz="1600" b="1" dirty="0">
                <a:solidFill>
                  <a:srgbClr val="17928F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8F5A03F-F6C2-4A77-B692-AE0664F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0393F2-8B4C-4F90-B939-5AD7559E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3" y="948945"/>
            <a:ext cx="8191500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C97D86-012B-4D6C-B7E8-909C16883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1779543"/>
            <a:ext cx="83248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DB48B6-5C8F-48AA-B858-D02F28CF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40450" y="931818"/>
            <a:ext cx="8315325" cy="5715000"/>
            <a:chOff x="340450" y="931818"/>
            <a:chExt cx="8315325" cy="52109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61CE28D-1C10-4144-A671-2F98C053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1852" y="931818"/>
              <a:ext cx="8179008" cy="393734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23E4A1-FEF6-4F34-BC2C-AE4F90EE4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450" y="4869160"/>
              <a:ext cx="8315325" cy="1273602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268761"/>
            <a:ext cx="2664296" cy="1800199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5157192"/>
            <a:ext cx="2754724" cy="15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03E8436-76F0-4929-AA59-613AB05BF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9A7DFE-B6B0-4DD0-9FF7-623B5BC7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5" y="949149"/>
            <a:ext cx="820102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EB8088-2134-4FB9-A38A-8195A023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6" y="1738761"/>
            <a:ext cx="83534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5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C18AB9-5186-4916-91D3-F7306545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89620" y="952248"/>
            <a:ext cx="7010176" cy="5883304"/>
            <a:chOff x="289620" y="836712"/>
            <a:chExt cx="7010176" cy="588330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836712"/>
              <a:ext cx="6976268" cy="613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620" y="1484784"/>
              <a:ext cx="6301665" cy="5235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600321"/>
            <a:ext cx="2304256" cy="1903256"/>
          </a:xfrm>
        </p:spPr>
      </p:pic>
    </p:spTree>
    <p:extLst>
      <p:ext uri="{BB962C8B-B14F-4D97-AF65-F5344CB8AC3E}">
        <p14:creationId xmlns:p14="http://schemas.microsoft.com/office/powerpoint/2010/main" val="288443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95BFBF3-57E8-463A-BC39-9CA0B830E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7051806" cy="258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505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요청 파라미터의 전체 값 받기</a:t>
            </a:r>
            <a:endParaRPr lang="en-US" altLang="ko-KR" dirty="0"/>
          </a:p>
          <a:p>
            <a:pPr lvl="2"/>
            <a:r>
              <a:rPr lang="ko-KR" altLang="en-US" b="0" dirty="0"/>
              <a:t>요청 파라미터를 설정하지 않아도 모든 값을 전달받을 수 있음</a:t>
            </a:r>
            <a:endParaRPr lang="en-US" altLang="ko-KR" b="0" dirty="0"/>
          </a:p>
          <a:p>
            <a:pPr lvl="2"/>
            <a:r>
              <a:rPr lang="ko-KR" altLang="en-US" b="0" dirty="0"/>
              <a:t>텍스트 박스</a:t>
            </a:r>
            <a:r>
              <a:rPr lang="en-US" altLang="ko-KR" b="0" dirty="0"/>
              <a:t>, </a:t>
            </a:r>
            <a:r>
              <a:rPr lang="ko-KR" altLang="en-US" b="0" dirty="0"/>
              <a:t>라디오 버튼</a:t>
            </a:r>
            <a:r>
              <a:rPr lang="en-US" altLang="ko-KR" b="0" dirty="0"/>
              <a:t>, </a:t>
            </a:r>
            <a:r>
              <a:rPr lang="ko-KR" altLang="en-US" b="0" dirty="0" err="1"/>
              <a:t>드롭다운</a:t>
            </a:r>
            <a:r>
              <a:rPr lang="ko-KR" altLang="en-US" b="0" dirty="0"/>
              <a:t> 박스와 같은 다양한 유형에 대해 한 번에 </a:t>
            </a:r>
            <a:br>
              <a:rPr lang="en-US" altLang="ko-KR" b="0" dirty="0"/>
            </a:br>
            <a:r>
              <a:rPr lang="ko-KR" altLang="en-US" b="0" dirty="0"/>
              <a:t>폼 데이터를 전달받을 수 있음</a:t>
            </a:r>
            <a:endParaRPr lang="en-US" altLang="ko-KR" b="0" dirty="0"/>
          </a:p>
          <a:p>
            <a:pPr lvl="2"/>
            <a:endParaRPr lang="en-US" altLang="ko-KR" dirty="0"/>
          </a:p>
          <a:p>
            <a:r>
              <a:rPr lang="ko-KR" altLang="en-US" dirty="0"/>
              <a:t>폼 데이터의 일괄 처리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BBF91-12CC-469E-B27C-1F271DFE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815340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3B5636C-3818-48DE-9B60-0E00957F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9575" y="992277"/>
            <a:ext cx="8324850" cy="5594082"/>
            <a:chOff x="539552" y="188640"/>
            <a:chExt cx="8324850" cy="57606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8DF0D38-A5D7-4404-B917-84D3EA8C0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188640"/>
              <a:ext cx="8324850" cy="309679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010961-85C6-43D5-AA72-C5747A2F7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652" y="3207934"/>
              <a:ext cx="8286750" cy="27413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2817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16F53A5-B2DE-4C5D-AB0A-EC676AFC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8988F-2431-4BEC-A327-5C550651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1" y="1206021"/>
            <a:ext cx="8181975" cy="514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54E367-BD8F-4A88-A984-0685CB38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" y="2447925"/>
            <a:ext cx="83534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3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2B0B2D-F5B7-4AFB-94EE-39B6FDF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폼 데이터 처리하기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04812" y="1029916"/>
            <a:ext cx="8334375" cy="5518804"/>
            <a:chOff x="404812" y="1412776"/>
            <a:chExt cx="8334375" cy="55188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06C9A8C-A088-4D66-956F-2AA420EF8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412776"/>
              <a:ext cx="8334375" cy="94069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164C53F-5664-46D7-88CA-CE746FB28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326" y="2287319"/>
              <a:ext cx="8094840" cy="4644261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61" y="1870179"/>
            <a:ext cx="3350390" cy="1884581"/>
          </a:xfrm>
        </p:spPr>
      </p:pic>
    </p:spTree>
    <p:extLst>
      <p:ext uri="{BB962C8B-B14F-4D97-AF65-F5344CB8AC3E}">
        <p14:creationId xmlns:p14="http://schemas.microsoft.com/office/powerpoint/2010/main" val="302131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AC7F638-6E84-469E-9F9D-2A4EF806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021D5F-8D97-4F5F-8DE1-79308D8B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438275"/>
            <a:ext cx="8048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</a:p>
          <a:p>
            <a:pPr lvl="1"/>
            <a:r>
              <a:rPr lang="ko-KR" altLang="en-US" b="0" dirty="0"/>
              <a:t>사용자가 웹 브라우저를 통해 입력된 모든 데이터를 한 번에 웹 서버로 전송하는 양식</a:t>
            </a:r>
            <a:endParaRPr lang="en-US" altLang="ko-KR" b="0" dirty="0"/>
          </a:p>
          <a:p>
            <a:pPr lvl="2"/>
            <a:r>
              <a:rPr lang="ko-KR" altLang="en-US" b="0" dirty="0"/>
              <a:t>전송한 데이터는 웹 서버가 처리하고 처리 결과에 따라 다른 웹 페이지를 보여줌</a:t>
            </a:r>
            <a:endParaRPr lang="en-US" altLang="ko-KR" b="0" dirty="0"/>
          </a:p>
          <a:p>
            <a:pPr lvl="1"/>
            <a:r>
              <a:rPr lang="ko-KR" altLang="en-US" b="0" dirty="0"/>
              <a:t>사용자와 웹 애플리케이션이 상호 작용하는 중요한 기술 중 하나</a:t>
            </a:r>
            <a:endParaRPr lang="en-US" altLang="ko-KR" b="0" dirty="0"/>
          </a:p>
          <a:p>
            <a:pPr lvl="1"/>
            <a:r>
              <a:rPr lang="en-US" altLang="ko-KR" dirty="0"/>
              <a:t> </a:t>
            </a:r>
            <a:r>
              <a:rPr lang="ko-KR" altLang="en-US" b="0" dirty="0"/>
              <a:t>사용자가 어떤 내용을 원하는지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사항이 무엇인지 파악할 때 가장 많이 사용하는 웹 애플리케이션의 필수적인 요소</a:t>
            </a:r>
            <a:endParaRPr lang="en-US" altLang="ko-KR" b="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6CA2A96-A826-281B-F11A-401D00B47015}"/>
                  </a:ext>
                </a:extLst>
              </p14:cNvPr>
              <p14:cNvContentPartPr/>
              <p14:nvPr/>
            </p14:nvContentPartPr>
            <p14:xfrm>
              <a:off x="1789246" y="1487780"/>
              <a:ext cx="1611360" cy="986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6CA2A96-A826-281B-F11A-401D00B47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606" y="1379780"/>
                <a:ext cx="17190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CE8FE3D-77D9-F0F8-A3D7-E21BA1EB0F71}"/>
                  </a:ext>
                </a:extLst>
              </p14:cNvPr>
              <p14:cNvContentPartPr/>
              <p14:nvPr/>
            </p14:nvContentPartPr>
            <p14:xfrm>
              <a:off x="7120486" y="1536380"/>
              <a:ext cx="718920" cy="208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CE8FE3D-77D9-F0F8-A3D7-E21BA1EB0F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66486" y="1428740"/>
                <a:ext cx="8265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8D31A1A-8F2F-FE44-0A22-CF9F23EE823C}"/>
                  </a:ext>
                </a:extLst>
              </p14:cNvPr>
              <p14:cNvContentPartPr/>
              <p14:nvPr/>
            </p14:nvContentPartPr>
            <p14:xfrm>
              <a:off x="1030726" y="2187980"/>
              <a:ext cx="1207440" cy="118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8D31A1A-8F2F-FE44-0A22-CF9F23EE82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6726" y="2080340"/>
                <a:ext cx="13150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436BF16-0512-4A02-0BFB-94B6FAA21720}"/>
                  </a:ext>
                </a:extLst>
              </p14:cNvPr>
              <p14:cNvContentPartPr/>
              <p14:nvPr/>
            </p14:nvContentPartPr>
            <p14:xfrm>
              <a:off x="2723086" y="2159180"/>
              <a:ext cx="573120" cy="306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436BF16-0512-4A02-0BFB-94B6FAA217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69446" y="2051540"/>
                <a:ext cx="6807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A7C2838-D405-EF75-04CB-7A95E7E8E61A}"/>
                  </a:ext>
                </a:extLst>
              </p14:cNvPr>
              <p14:cNvContentPartPr/>
              <p14:nvPr/>
            </p14:nvContentPartPr>
            <p14:xfrm>
              <a:off x="3637846" y="2149100"/>
              <a:ext cx="257760" cy="4032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A7C2838-D405-EF75-04CB-7A95E7E8E6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83846" y="2041100"/>
                <a:ext cx="365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FB73A8B0-2F3B-E76B-1A1E-C598ACCE977E}"/>
                  </a:ext>
                </a:extLst>
              </p14:cNvPr>
              <p14:cNvContentPartPr/>
              <p14:nvPr/>
            </p14:nvContentPartPr>
            <p14:xfrm>
              <a:off x="6186646" y="2168900"/>
              <a:ext cx="1597680" cy="612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FB73A8B0-2F3B-E76B-1A1E-C598ACCE97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2646" y="2060900"/>
                <a:ext cx="17053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3DEE78A-17E2-6044-F18D-638FBAEF526B}"/>
                  </a:ext>
                </a:extLst>
              </p14:cNvPr>
              <p14:cNvContentPartPr/>
              <p14:nvPr/>
            </p14:nvContentPartPr>
            <p14:xfrm>
              <a:off x="3910366" y="2445020"/>
              <a:ext cx="891000" cy="8424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3DEE78A-17E2-6044-F18D-638FBAEF52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56366" y="2337020"/>
                <a:ext cx="998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CE5F3212-CCD6-7AAA-D3FB-CC2495611ABC}"/>
                  </a:ext>
                </a:extLst>
              </p14:cNvPr>
              <p14:cNvContentPartPr/>
              <p14:nvPr/>
            </p14:nvContentPartPr>
            <p14:xfrm>
              <a:off x="5320846" y="2898620"/>
              <a:ext cx="98208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CE5F3212-CCD6-7AAA-D3FB-CC2495611A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66846" y="2790980"/>
                <a:ext cx="1089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CEF2781-7E34-837F-C3F4-288D6C3359B9}"/>
                  </a:ext>
                </a:extLst>
              </p14:cNvPr>
              <p14:cNvContentPartPr/>
              <p14:nvPr/>
            </p14:nvContentPartPr>
            <p14:xfrm>
              <a:off x="3219526" y="2859740"/>
              <a:ext cx="100692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CEF2781-7E34-837F-C3F4-288D6C3359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65526" y="2751740"/>
                <a:ext cx="1114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3674235-DA97-7CB6-68A3-893C53A83A22}"/>
                  </a:ext>
                </a:extLst>
              </p14:cNvPr>
              <p14:cNvContentPartPr/>
              <p14:nvPr/>
            </p14:nvContentPartPr>
            <p14:xfrm>
              <a:off x="1993726" y="2878820"/>
              <a:ext cx="1390320" cy="691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3674235-DA97-7CB6-68A3-893C53A83A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40086" y="2771180"/>
                <a:ext cx="1497960" cy="2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758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08720"/>
            <a:ext cx="5430791" cy="429191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A81FE46F-02B9-4D88-994E-7D656955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020019"/>
            <a:ext cx="546693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3F66A7A-20FC-4AB4-BB9F-15D564FC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EE565-5F3E-4044-B859-85BC17BBE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44" y="932152"/>
            <a:ext cx="8201025" cy="504825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1" y="1556792"/>
            <a:ext cx="7835194" cy="5019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438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76A7D8-AFA7-42F1-A23C-1FC312A9D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5"/>
          <a:stretch/>
        </p:blipFill>
        <p:spPr>
          <a:xfrm>
            <a:off x="457200" y="1857374"/>
            <a:ext cx="8229600" cy="414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53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9AF97F-F427-4882-BD82-49CF7B1C0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052736"/>
            <a:ext cx="8401050" cy="54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34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B423449-4410-4C10-93C1-14B72A4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FF8EA-8028-4D33-997E-27F5D127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23862"/>
            <a:ext cx="7697291" cy="56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48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C4CB2D4-EA3F-46B3-9C24-BD1BA4F8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EF4996-800E-4A3D-8240-75404625D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57" y="1196752"/>
            <a:ext cx="84486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3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1F75D7F-DA9B-4BBD-A967-361CE6B715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2819" y="836712"/>
            <a:ext cx="8686800" cy="57150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b="0" dirty="0"/>
          </a:p>
          <a:p>
            <a:pPr lvl="1"/>
            <a:r>
              <a:rPr lang="en-US" altLang="ko-KR" b="1" dirty="0"/>
              <a:t>[</a:t>
            </a:r>
            <a:r>
              <a:rPr lang="ko-KR" altLang="en-US" b="1" dirty="0"/>
              <a:t>상품 데이터 접근 클래스 만들기</a:t>
            </a:r>
            <a:r>
              <a:rPr lang="en-US" altLang="ko-KR" b="1" dirty="0"/>
              <a:t>]</a:t>
            </a:r>
          </a:p>
          <a:p>
            <a:pPr lvl="2"/>
            <a:r>
              <a:rPr lang="ko-KR" altLang="en-US" b="0" dirty="0"/>
              <a:t>신규 상품 데이터를 저장하는 메소드 만들기</a:t>
            </a:r>
            <a:r>
              <a:rPr lang="en-US" altLang="ko-KR" b="0" dirty="0"/>
              <a:t>: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555134-6E82-4919-82F1-9CAB542C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0C517D-6B17-479F-9CA4-A762535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1406"/>
            <a:ext cx="8172450" cy="523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CE4741-3B5A-4AA1-9002-2393282C2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07" y="2546995"/>
            <a:ext cx="8353425" cy="428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8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23C6E30-7FA1-4B27-AF1E-2B46A4E93B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신규 상품 등록 처리 페이지 만들기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8F5028-7688-4915-913C-0CF8A05C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9A9E2C-3760-41D2-A4A6-62F9B674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68760"/>
            <a:ext cx="8467725" cy="2085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F7A9A5-45C3-43BE-A640-C28949F2F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84" y="3356401"/>
            <a:ext cx="72580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48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D3AA8A-5548-4853-B0D7-C34584A7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88" y="1124744"/>
            <a:ext cx="70961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4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46E9BEF-E1D3-46B5-BC50-999624FE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1C9F5-4C45-467F-BDF3-C447C6912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5481226"/>
            <a:ext cx="8372475" cy="1228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9B90B0-804F-483D-9B29-C82B0E7A1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10630"/>
            <a:ext cx="6743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8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A64010-C83F-4DD0-8AC0-C54EDEAE4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 데이터 처리 과정</a:t>
            </a:r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65A6DE7-AC95-41EA-95A0-719C0663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D1551F-247C-4363-9B3A-0D843417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3" y="1660220"/>
            <a:ext cx="8039373" cy="40010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786C28-89D7-E29F-100E-BA5B0D8C2684}"/>
                  </a:ext>
                </a:extLst>
              </p14:cNvPr>
              <p14:cNvContentPartPr/>
              <p14:nvPr/>
            </p14:nvContentPartPr>
            <p14:xfrm>
              <a:off x="7062526" y="3180500"/>
              <a:ext cx="865080" cy="907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786C28-89D7-E29F-100E-BA5B0D8C26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6406" y="3174380"/>
                <a:ext cx="87732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EA6A89-307A-64BE-4BFF-CE874FD219E0}"/>
                  </a:ext>
                </a:extLst>
              </p14:cNvPr>
              <p14:cNvContentPartPr/>
              <p14:nvPr/>
            </p14:nvContentPartPr>
            <p14:xfrm>
              <a:off x="4308886" y="3190580"/>
              <a:ext cx="897480" cy="8989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EA6A89-307A-64BE-4BFF-CE874FD219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2766" y="3184460"/>
                <a:ext cx="909720" cy="9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087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547CCB3-FC13-4066-B4F4-9EE680063B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목록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773093-951D-4602-95DA-95D7343A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4B403F-B4A5-491B-BF40-E9B99B66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412776"/>
            <a:ext cx="8372475" cy="3609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E1CB15-1168-4B2E-BDC5-0A623BF6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5529752"/>
            <a:ext cx="838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7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F509A3-FDBE-4A35-A14F-083D41480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상품 상세 정보 페이지 수정하기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CF57AD-5B4E-40E2-984F-8C45966E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[</a:t>
            </a:r>
            <a:r>
              <a:rPr lang="ko-KR" altLang="en-US" dirty="0"/>
              <a:t>웹 쇼핑몰</a:t>
            </a:r>
            <a:r>
              <a:rPr lang="en-US" altLang="ko-KR" dirty="0"/>
              <a:t>] </a:t>
            </a:r>
            <a:r>
              <a:rPr lang="ko-KR" altLang="en-US" dirty="0"/>
              <a:t>상품 등록 페이지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4AF3B4-A18D-4DD0-A2E3-C082DDA5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569993"/>
            <a:ext cx="84201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8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95BE24B-0E4B-48D7-B121-F46A9CA852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폼을 구성하는 태그의 종류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D7180D-0D77-4299-855A-0615C8FC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AC398D-E889-4DCB-BC6B-FA1973E6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916832"/>
            <a:ext cx="818197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1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다양한 정보를 입력하고 서로 전달할 때 사용하는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단독으로 쓰이지 않고 사용자가 다양한 정보를 입력하는 양식을 포함하는 최상위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2"/>
            <a:r>
              <a:rPr lang="ko-KR" altLang="en-US" b="0" dirty="0"/>
              <a:t>속성을 이용하여 폼 데이터를 전송할 때 어디로 보낼지</a:t>
            </a:r>
            <a:r>
              <a:rPr lang="en-US" altLang="ko-KR" b="0" dirty="0"/>
              <a:t>, </a:t>
            </a:r>
            <a:r>
              <a:rPr lang="ko-KR" altLang="en-US" b="0" dirty="0"/>
              <a:t>어떤 방식으로 보낼지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모든 속성은 필수가 아니라 선택적으로 사용</a:t>
            </a:r>
            <a:endParaRPr lang="en-US" altLang="ko-KR" b="0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4B453-1E8D-4A9E-AC35-A79DBD8C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92896"/>
            <a:ext cx="8248650" cy="12961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66F781-1038-4F91-8939-5CEC8335B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703930"/>
            <a:ext cx="6347308" cy="192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446E2E-59C8-42CF-830D-0C550D15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form </a:t>
            </a:r>
            <a:r>
              <a:rPr lang="ko-KR" altLang="en-US" dirty="0"/>
              <a:t>태그의 기능과 사용법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395536" y="1340768"/>
            <a:ext cx="8290445" cy="4124150"/>
            <a:chOff x="395536" y="1340768"/>
            <a:chExt cx="8290445" cy="41241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C98436C-14C0-4713-BBC7-13D162E99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150" y="1340768"/>
              <a:ext cx="8247831" cy="1478921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39"/>
            <a:stretch/>
          </p:blipFill>
          <p:spPr bwMode="auto">
            <a:xfrm>
              <a:off x="395536" y="2819399"/>
              <a:ext cx="8280920" cy="2645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CDA1F9E-2A21-B1ED-AD4F-C354040D9CFE}"/>
                  </a:ext>
                </a:extLst>
              </p14:cNvPr>
              <p14:cNvContentPartPr/>
              <p14:nvPr/>
            </p14:nvContentPartPr>
            <p14:xfrm>
              <a:off x="541126" y="3188060"/>
              <a:ext cx="6843960" cy="149148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CDA1F9E-2A21-B1ED-AD4F-C354040D9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006" y="3181940"/>
                <a:ext cx="6856200" cy="15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87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텍스트 입력이나 선택 등을 다양하게 할 수 있도록 공간을 만드는 태그</a:t>
            </a:r>
          </a:p>
          <a:p>
            <a:pPr lvl="1"/>
            <a:r>
              <a:rPr lang="ko-KR" altLang="en-US" b="0" dirty="0"/>
              <a:t>종료 태그 없이 단독으로 사용할 수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AE8CE-BE52-4C85-A54C-164AE94E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6" y="2497549"/>
            <a:ext cx="7488832" cy="6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1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b="0" dirty="0"/>
              <a:t>input </a:t>
            </a:r>
            <a:r>
              <a:rPr lang="ko-KR" altLang="en-US" b="0" dirty="0"/>
              <a:t>태그의 기본 속성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input </a:t>
            </a:r>
            <a:r>
              <a:rPr lang="ko-KR" altLang="en-US" dirty="0"/>
              <a:t>태그의 기능과 사용법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677372" cy="4782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EFD3D11-94CB-8683-0CB0-623364843549}"/>
                  </a:ext>
                </a:extLst>
              </p14:cNvPr>
              <p14:cNvContentPartPr/>
              <p14:nvPr/>
            </p14:nvContentPartPr>
            <p14:xfrm>
              <a:off x="10709686" y="4202180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EFD3D11-94CB-8683-0CB0-6233648435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03566" y="419606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2616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2251</TotalTime>
  <Words>599</Words>
  <Application>Microsoft Office PowerPoint</Application>
  <PresentationFormat>화면 슬라이드 쇼(4:3)</PresentationFormat>
  <Paragraphs>109</Paragraphs>
  <Slides>42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HY견고딕</vt:lpstr>
      <vt:lpstr>HY견명조</vt:lpstr>
      <vt:lpstr>HY헤드라인M</vt:lpstr>
      <vt:lpstr>돋움</vt:lpstr>
      <vt:lpstr>맑은 고딕</vt:lpstr>
      <vt:lpstr>휴먼둥근헤드라인</vt:lpstr>
      <vt:lpstr>Arial</vt:lpstr>
      <vt:lpstr>Wingdings</vt:lpstr>
      <vt:lpstr>1_마스터</vt:lpstr>
      <vt:lpstr>폼 태그 </vt:lpstr>
      <vt:lpstr>PowerPoint 프레젠테이션</vt:lpstr>
      <vt:lpstr>1. 폼 처리의 개요</vt:lpstr>
      <vt:lpstr>1. 폼 처리의 개요</vt:lpstr>
      <vt:lpstr>1. 폼 처리의 개요</vt:lpstr>
      <vt:lpstr>2. form 태그의 기능과 사용법</vt:lpstr>
      <vt:lpstr>2. form 태그의 기능과 사용법</vt:lpstr>
      <vt:lpstr>3. input 태그의 기능과 사용법</vt:lpstr>
      <vt:lpstr>3. input 태그의 기능과 사용법</vt:lpstr>
      <vt:lpstr>3. input 태그의 기능과 사용법</vt:lpstr>
      <vt:lpstr>3. input 태그의 기능과 사용법</vt:lpstr>
      <vt:lpstr>4. select 태그의 기능과 사용법</vt:lpstr>
      <vt:lpstr>4. select 태그의 기능과 사용법</vt:lpstr>
      <vt:lpstr>4. select 태그의 기능과 사용법</vt:lpstr>
      <vt:lpstr>5. textarea 태그의 기능과 사용법</vt:lpstr>
      <vt:lpstr>5. textarea 태그의 기능과 사용법</vt:lpstr>
      <vt:lpstr>5. textarea 태그의 기능과 사용법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6. 폼 데이터 처리하기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7. [웹 쇼핑몰] 상품 등록 페이지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SEUNG MIN PARK</cp:lastModifiedBy>
  <cp:revision>306</cp:revision>
  <dcterms:created xsi:type="dcterms:W3CDTF">2011-01-05T15:14:06Z</dcterms:created>
  <dcterms:modified xsi:type="dcterms:W3CDTF">2024-10-16T12:43:00Z</dcterms:modified>
</cp:coreProperties>
</file>