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877" r:id="rId3"/>
    <p:sldId id="878" r:id="rId4"/>
    <p:sldId id="915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916" r:id="rId20"/>
    <p:sldId id="894" r:id="rId21"/>
    <p:sldId id="895" r:id="rId22"/>
    <p:sldId id="896" r:id="rId23"/>
    <p:sldId id="897" r:id="rId24"/>
    <p:sldId id="898" r:id="rId25"/>
    <p:sldId id="899" r:id="rId26"/>
    <p:sldId id="917" r:id="rId27"/>
    <p:sldId id="900" r:id="rId28"/>
    <p:sldId id="901" r:id="rId29"/>
    <p:sldId id="902" r:id="rId30"/>
    <p:sldId id="903" r:id="rId31"/>
    <p:sldId id="904" r:id="rId32"/>
    <p:sldId id="905" r:id="rId33"/>
    <p:sldId id="906" r:id="rId34"/>
    <p:sldId id="907" r:id="rId35"/>
    <p:sldId id="908" r:id="rId36"/>
    <p:sldId id="909" r:id="rId37"/>
    <p:sldId id="910" r:id="rId38"/>
    <p:sldId id="911" r:id="rId39"/>
    <p:sldId id="912" r:id="rId40"/>
    <p:sldId id="913" r:id="rId41"/>
    <p:sldId id="914" r:id="rId42"/>
    <p:sldId id="275" r:id="rId43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79" d="100"/>
          <a:sy n="79" d="100"/>
        </p:scale>
        <p:origin x="1776" y="6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2024-10-18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8T02:08:05.9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2,'58'0,"98"-1,277 34,-351-20,-6 2,1-5,98 2,-152-12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8T02:08:09.4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58,'494'-17,"-337"5,35-4,-56 5,164 10,-141 3,1524-2,-1647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2:08:14.9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0 169 24575,'179'-14'0,"-18"1"0,-62 15 0,-51-1 0,60-4 0,-108 3 0,1 0 0,-1 0 0,0 0 0,1 0 0,-1 0 0,0 0 0,1 0 0,-1 0 0,0 0 0,1 0 0,-1 0 0,0-1 0,0 1 0,1 0 0,-1 0 0,0 0 0,1 0 0,-1-1 0,0 1 0,0 0 0,1 0 0,-1 0 0,0-1 0,0 1 0,0 0 0,1 0 0,-1-1 0,0 1 0,0 0 0,0 0 0,0-1 0,1 1 0,-1 0 0,0-1 0,-7-10 0,-21-12 0,23 20 0,-26-19 0,-2 2 0,-67-31 0,76 45 0,23 6 0,1 0 0,0 0 0,-1 0 0,1 0 0,-1 0 0,1 1 0,0-1 0,-1 0 0,1 0 0,0 0 0,-1 0 0,1 0 0,-1 1 0,1-1 0,0 0 0,-1 0 0,1 1 0,0-1 0,0 0 0,-1 0 0,1 1 0,0-1 0,0 0 0,-1 1 0,1-1 0,0 0 0,0 1 0,0-1 0,-1 1 0,1 1 0,1 0 0,-1 0 0,0 0 0,1 0 0,-1 0 0,1 0 0,-1 0 0,1 0 0,0 0 0,0-1 0,0 1 0,0 0 0,0 0 0,0-1 0,1 1 0,-1-1 0,2 2 0,13 14 0,1 0 0,1-2 0,1 0 0,0-1 0,26 15 0,-30-21 0,0 0 0,0-1 0,1-1 0,0 0 0,0-1 0,0-1 0,0-1 0,22 3 0,-36-6 0,36 5 0,-38-5 0,1 0 0,-1 1 0,0-1 0,0 0 0,1 0 0,-1 0 0,0 0 0,0 0 0,0 1 0,1-1 0,-1 0 0,0 0 0,0 0 0,0 1 0,1-1 0,-1 0 0,0 0 0,0 1 0,0-1 0,0 0 0,0 0 0,0 1 0,0-1 0,1 0 0,-1 0 0,0 1 0,0-1 0,0 0 0,0 1 0,0-1 0,0 0 0,0 0 0,0 1 0,-1-1 0,1 0 0,0 1 0,-16 14 0,-22 15-1365,20-14-5461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2:08:21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1 290 24575,'567'0'0,"-591"-2"0,0-1 0,0-1 0,1-1 0,-32-11 0,-12-3 0,65 18 0,-26-6 0,27 7 0,0-1 0,0 1 0,0 0 0,0-1 0,0 1 0,0 0 0,0-1 0,0 1 0,0-1 0,0 1 0,0-1 0,0 0 0,1 1 0,-1-1 0,0 0 0,0 0 0,1 0 0,-1 1 0,0-1 0,0-2 0,1 3 0,1-1 0,-1 1 0,1-1 0,-1 0 0,1 1 0,-1-1 0,1 1 0,-1 0 0,1-1 0,-1 1 0,1-1 0,0 1 0,-1 0 0,1 0 0,0-1 0,-1 1 0,1 0 0,0 0 0,-1 0 0,1-1 0,0 1 0,-1 0 0,2 0 0,22-1 0,-21 0 0,6 1 0,19-2 0,0 2 0,42 4 0,-63-4 0,0 2 0,1-1 0,-1 1 0,0 0 0,0 1 0,0-1 0,0 2 0,0-1 0,-1 1 0,1 0 0,-1 0 0,0 0 0,0 1 0,6 7 0,-11-11 0,0-1 0,0 1 0,0 0 0,0 0 0,0 0 0,0 1 0,-1-1 0,1 0 0,0 0 0,0 0 0,-1 0 0,1 1 0,-1-1 0,0 0 0,1 1 0,-1-1 0,0 0 0,1 1 0,-1-1 0,0 1 0,0-1 0,0 0 0,-1 1 0,1-1 0,0 0 0,-1 3 0,0-3 0,0 0 0,0-1 0,0 1 0,0-1 0,0 1 0,0-1 0,-1 1 0,1-1 0,0 1 0,0-1 0,0 0 0,-1 0 0,1 0 0,0 0 0,0 0 0,0 0 0,-1 0 0,1 0 0,0 0 0,0 0 0,-1-1 0,1 1 0,0 0 0,0-1 0,0 1 0,0-1 0,0 0 0,0 1 0,-2-2 0,-26-15 0,1-2 0,0 0 0,2-2 0,0 0 0,2-2 0,0-1 0,1-1 0,-28-42 0,48 64 0,0-1 0,1 0 0,-1 0 0,1 0 0,0 0 0,1 0 0,-1 0 0,1 0 0,-1 0 0,1-1 0,0 1 0,0-6 0,1 10 0,0 0 0,1-1 0,-1 1 0,0 0 0,0 0 0,0-1 0,0 1 0,1 0 0,-1 0 0,0 0 0,0-1 0,0 1 0,1 0 0,-1 0 0,0 0 0,0 0 0,1 0 0,-1 0 0,0-1 0,0 1 0,1 0 0,-1 0 0,0 0 0,0 0 0,1 0 0,-1 0 0,0 0 0,1 0 0,-1 0 0,0 0 0,0 0 0,1 0 0,-1 0 0,0 1 0,0-1 0,1 0 0,-1 0 0,0 0 0,0 0 0,1 0 0,-1 0 0,0 1 0,0-1 0,0 0 0,1 0 0,-1 0 0,0 1 0,0-1 0,0 0 0,0 0 0,1 1 0,14 11 0,-15-12 0,17 16 0,25 32 0,-29-31 0,1-1 0,0-1 0,21 17 0,1-6 0,-20-16 0,0 2 0,-1 0 0,0 1 0,14 17 0,-25-26 0,-1 1 0,1-1 0,-1 1 0,0 0 0,-1 0 0,1 0 0,-1 0 0,0 0 0,-1 0 0,1 1 0,-1-1 0,0 1 0,0-1 0,-1 1 0,1 0 0,-1-1 0,-1 1 0,1-1 0,-2 7 0,-2 4 0,0-1 0,-1 0 0,-1 0 0,0-1 0,-1 0 0,0 0 0,-1 0 0,-1-1 0,0 0 0,-17 17 0,21-28 0,5-11 0,5-11 0,5-13 0,-1-1 0,-2 1 0,4-41 0,-11 69 0,1 0 0,1 0 0,-1 1 0,1-1 0,0 0 0,0 0 0,5-8 0,-6 13 0,-1-1 0,0 1 0,0-1 0,1 1 0,-1 0 0,0-1 0,1 1 0,-1-1 0,1 1 0,-1 0 0,0-1 0,1 1 0,-1 0 0,1 0 0,-1-1 0,1 1 0,-1 0 0,1 0 0,-1 0 0,1-1 0,-1 1 0,1 0 0,-1 0 0,1 0 0,-1 0 0,1 0 0,-1 0 0,1 0 0,0 0 0,0 1 0,0 0 0,0 0 0,0 1 0,0-1 0,0 0 0,0 0 0,0 0 0,0 1 0,-1-1 0,1 0 0,-1 1 0,1-1 0,-1 0 0,1 1 0,-1-1 0,1 3 0,1 8 0,-1 0 0,0-1 0,0 1 0,-1 0 0,0 0 0,-1 0 0,-1-1 0,-5 23 0,6-29 0,-1 1 0,1-1 0,-1 1 0,0-1 0,-1 1 0,1-1 0,-1 0 0,0 0 0,0 0 0,-1-1 0,1 1 0,-1-1 0,0 1 0,0-1 0,-1-1 0,1 1 0,-1-1 0,0 1 0,-10 4 0,14-8 0,0 1 0,0-1 0,0 0 0,-1 1 0,1-1 0,0 0 0,0 0 0,-1 0 0,1 0 0,0 0 0,0 0 0,-1 0 0,1 0 0,0 0 0,0-1 0,-1 1 0,1 0 0,0-1 0,0 1 0,0-1 0,0 0 0,-1 1 0,0-2 0,0 0 0,1 1 0,-1-1 0,1 0 0,0 0 0,-1 0 0,1 0 0,0-1 0,0 1 0,0 0 0,0 0 0,0-4 0,-2-7 0,2 1 0,-1 0 0,2-22 0,0 30 0,0-7-341,1-1 0,0 1-1,3-13 1,3-1-6485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2:08:25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23 24575,'0'0'0,"1"0"0,0 0 0,0 0 0,-1 1 0,1-1 0,0 0 0,0 0 0,-1 1 0,1-1 0,0 1 0,-1-1 0,1 0 0,0 1 0,-1-1 0,1 1 0,-1 0 0,1-1 0,-1 1 0,1-1 0,-1 1 0,1 0 0,-1-1 0,0 1 0,1 0 0,-1-1 0,0 1 0,1 0 0,-1 0 0,0-1 0,0 1 0,0 0 0,0 0 0,0 0 0,0-1 0,0 1 0,0 0 0,0 1 0,-5 33 0,4-29 0,0-5 0,1 0 0,0 0 0,-1 0 0,1 0 0,0 1 0,0-1 0,0 0 0,0 0 0,0 0 0,0 0 0,0 0 0,0 0 0,0 1 0,0-1 0,0 0 0,1 0 0,-1 0 0,1 0 0,-1 0 0,1 0 0,-1 0 0,1 0 0,-1 0 0,1 0 0,0 0 0,-1-1 0,1 1 0,1 1 0,0-2 0,0 1 0,-1-1 0,1 0 0,0 0 0,-1 0 0,1 0 0,0-1 0,-1 1 0,1 0 0,0-1 0,-1 1 0,1-1 0,-1 1 0,1-1 0,-1 0 0,3-1 0,9-6 0,1-1 0,20-18 0,7-13 0,-26 24 0,-13 14 0,-5 4 0,-9 8 0,-1 0 0,0-1 0,-1 0 0,-17 8 0,-14 8 0,44-24 0,1 0 0,-1-1 0,0 1 0,0-1 0,0 1 0,1 0 0,-1-1 0,0 1 0,0-1 0,0 0 0,0 1 0,0-1 0,0 0 0,0 1 0,0-1 0,0 0 0,0 0 0,0 0 0,0 0 0,0 0 0,0 0 0,0 0 0,-1-1 0,1 0 0,1 0 0,0 1 0,0-1 0,0 0 0,0 0 0,-1 0 0,1 0 0,1 0 0,-1 0 0,0 0 0,0 0 0,0 0 0,0 0 0,1 0 0,-1 1 0,0-1 0,1 0 0,0-1 0,26-46 0,-27 47 0,3-4 0,11-17 0,-15 18 0,-9 11 0,-47 45 0,50-46 67,6-13-1499,3-7-5394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2024-10-18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/42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customXml" Target="../ink/ink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11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예외처리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75163" y="980728"/>
            <a:ext cx="8363545" cy="4464496"/>
            <a:chOff x="475164" y="980728"/>
            <a:chExt cx="7079644" cy="377914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23" y="980728"/>
              <a:ext cx="7056785" cy="3142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64" y="4005064"/>
              <a:ext cx="7056784" cy="754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732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967137"/>
            <a:ext cx="8210550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776593"/>
            <a:ext cx="83153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4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287" y="1052736"/>
            <a:ext cx="8353425" cy="4816620"/>
            <a:chOff x="395287" y="1052736"/>
            <a:chExt cx="8353425" cy="48166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7" y="1052736"/>
              <a:ext cx="8353425" cy="18097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287" y="2868981"/>
              <a:ext cx="8324850" cy="300037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62486"/>
            <a:ext cx="3914064" cy="1769085"/>
          </a:xfrm>
        </p:spPr>
      </p:pic>
    </p:spTree>
    <p:extLst>
      <p:ext uri="{BB962C8B-B14F-4D97-AF65-F5344CB8AC3E}">
        <p14:creationId xmlns:p14="http://schemas.microsoft.com/office/powerpoint/2010/main" val="425871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33" y="940285"/>
            <a:ext cx="8201025" cy="5143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19100" y="1628800"/>
            <a:ext cx="8305800" cy="4825020"/>
            <a:chOff x="419100" y="1370576"/>
            <a:chExt cx="8305800" cy="48250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00" y="1370576"/>
              <a:ext cx="8305800" cy="39719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100" y="5366921"/>
              <a:ext cx="8296275" cy="82867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247064"/>
            <a:ext cx="2568724" cy="1656184"/>
          </a:xfrm>
        </p:spPr>
      </p:pic>
    </p:spTree>
    <p:extLst>
      <p:ext uri="{BB962C8B-B14F-4D97-AF65-F5344CB8AC3E}">
        <p14:creationId xmlns:p14="http://schemas.microsoft.com/office/powerpoint/2010/main" val="264972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931818"/>
            <a:ext cx="8315325" cy="58483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51" y="1844824"/>
            <a:ext cx="3295238" cy="1142857"/>
          </a:xfrm>
        </p:spPr>
      </p:pic>
    </p:spTree>
    <p:extLst>
      <p:ext uri="{BB962C8B-B14F-4D97-AF65-F5344CB8AC3E}">
        <p14:creationId xmlns:p14="http://schemas.microsoft.com/office/powerpoint/2010/main" val="56379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4812" y="888955"/>
            <a:ext cx="8334375" cy="5800725"/>
            <a:chOff x="394225" y="763116"/>
            <a:chExt cx="8334375" cy="58007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5" y="763116"/>
              <a:ext cx="8334375" cy="46101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326" y="5373216"/>
              <a:ext cx="8258175" cy="119062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99" y="3552429"/>
            <a:ext cx="3406699" cy="1874007"/>
          </a:xfrm>
          <a:prstGeom prst="rect">
            <a:avLst/>
          </a:prstGeom>
        </p:spPr>
      </p:pic>
      <p:pic>
        <p:nvPicPr>
          <p:cNvPr id="2050" name="Picture 2" descr="D:\송미영jsp\2쇄수정\수정그림\p3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772817"/>
            <a:ext cx="2678839" cy="166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69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파일을 이용한 예외 처리</a:t>
            </a:r>
            <a:endParaRPr lang="en-US" altLang="ko-KR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파일을 통해 오류 상태와 오류 페이지를 보여주는 방법</a:t>
            </a:r>
            <a:endParaRPr lang="en-US" altLang="ko-KR" b="0" dirty="0"/>
          </a:p>
          <a:p>
            <a:pPr lvl="1"/>
            <a:r>
              <a:rPr lang="en-US" altLang="ko-KR" b="0" dirty="0"/>
              <a:t>&lt;error-page&gt;…&lt;/error-page&gt; </a:t>
            </a:r>
            <a:r>
              <a:rPr lang="ko-KR" altLang="en-US" b="0" dirty="0"/>
              <a:t>요소 내에 처리할 오류 코드나 오류 유형 및 </a:t>
            </a:r>
            <a:br>
              <a:rPr lang="en-US" altLang="ko-KR" b="0" dirty="0"/>
            </a:br>
            <a:r>
              <a:rPr lang="ko-KR" altLang="en-US" b="0" dirty="0"/>
              <a:t>오류 페이지를 호출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파일은 웹 애플리케이션의 </a:t>
            </a:r>
            <a:r>
              <a:rPr lang="en-US" altLang="ko-KR" b="0" dirty="0"/>
              <a:t>/WEB-INF/</a:t>
            </a:r>
            <a:r>
              <a:rPr lang="ko-KR" altLang="en-US" b="0" dirty="0"/>
              <a:t>폴더에 있어야 </a:t>
            </a:r>
            <a:r>
              <a:rPr lang="ko-KR" altLang="en-US" dirty="0"/>
              <a:t>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2463979"/>
            <a:ext cx="7848872" cy="13882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77072"/>
            <a:ext cx="6448425" cy="1885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907ECAD-5B3F-F8D7-FB18-C2FB47828581}"/>
                  </a:ext>
                </a:extLst>
              </p14:cNvPr>
              <p14:cNvContentPartPr/>
              <p14:nvPr/>
            </p14:nvContentPartPr>
            <p14:xfrm>
              <a:off x="3656926" y="1516580"/>
              <a:ext cx="389160" cy="302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907ECAD-5B3F-F8D7-FB18-C2FB478285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3286" y="1408940"/>
                <a:ext cx="4968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8B18C04-0DBA-4D9F-1687-C6EB72FAB59C}"/>
                  </a:ext>
                </a:extLst>
              </p14:cNvPr>
              <p14:cNvContentPartPr/>
              <p14:nvPr/>
            </p14:nvContentPartPr>
            <p14:xfrm>
              <a:off x="4445326" y="1535660"/>
              <a:ext cx="1136880" cy="208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8B18C04-0DBA-4D9F-1687-C6EB72FAB5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1326" y="1428020"/>
                <a:ext cx="1244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102E7EB-905D-F65D-2571-3384CB119481}"/>
                  </a:ext>
                </a:extLst>
              </p14:cNvPr>
              <p14:cNvContentPartPr/>
              <p14:nvPr/>
            </p14:nvContentPartPr>
            <p14:xfrm>
              <a:off x="1011286" y="2983580"/>
              <a:ext cx="260640" cy="997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102E7EB-905D-F65D-2571-3384CB1194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5166" y="2977460"/>
                <a:ext cx="2728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A87CEEB-EC94-E7D7-674A-1136BB22D054}"/>
                  </a:ext>
                </a:extLst>
              </p14:cNvPr>
              <p14:cNvContentPartPr/>
              <p14:nvPr/>
            </p14:nvContentPartPr>
            <p14:xfrm>
              <a:off x="991846" y="3192740"/>
              <a:ext cx="216000" cy="1976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A87CEEB-EC94-E7D7-674A-1136BB22D0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5726" y="3186620"/>
                <a:ext cx="2282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C5F6AE4-D19A-EF8B-FC74-66A503DA448B}"/>
                  </a:ext>
                </a:extLst>
              </p14:cNvPr>
              <p14:cNvContentPartPr/>
              <p14:nvPr/>
            </p14:nvContentPartPr>
            <p14:xfrm>
              <a:off x="1189846" y="3055580"/>
              <a:ext cx="66600" cy="428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C5F6AE4-D19A-EF8B-FC74-66A503DA44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3726" y="3049460"/>
                <a:ext cx="7884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31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오류 코드로 오류 페이지 호출하기</a:t>
            </a:r>
            <a:endParaRPr lang="en-US" altLang="ko-KR" dirty="0"/>
          </a:p>
          <a:p>
            <a:pPr lvl="1"/>
            <a:r>
              <a:rPr lang="ko-KR" altLang="en-US" b="0" dirty="0"/>
              <a:t>오류 코드는 웹 서버가 제공하는 기본 오류 페이지에 나타나는 </a:t>
            </a:r>
            <a:r>
              <a:rPr lang="en-US" altLang="ko-KR" b="0" dirty="0"/>
              <a:t>404, 500</a:t>
            </a:r>
            <a:r>
              <a:rPr lang="ko-KR" altLang="en-US" b="0" dirty="0"/>
              <a:t>과 </a:t>
            </a:r>
            <a:br>
              <a:rPr lang="en-US" altLang="ko-KR" b="0" dirty="0"/>
            </a:br>
            <a:r>
              <a:rPr lang="ko-KR" altLang="en-US" b="0" dirty="0"/>
              <a:t>같이 사용자의 요청이 올바르지 않을 때 출력되는 코드로 응답 상태 코드</a:t>
            </a:r>
            <a:br>
              <a:rPr lang="en-US" altLang="ko-KR" b="0" dirty="0"/>
            </a:br>
            <a:r>
              <a:rPr lang="ko-KR" altLang="en-US" b="0" dirty="0"/>
              <a:t>라고도 </a:t>
            </a:r>
            <a:r>
              <a:rPr lang="ko-KR" altLang="en-US" dirty="0"/>
              <a:t>함</a:t>
            </a:r>
            <a:r>
              <a:rPr lang="en-US" altLang="ko-KR" b="0" dirty="0"/>
              <a:t> 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발생하는 오류가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설정된 오류 코드와 일치하는 경우 오류 코드와 오류 페이지를 보여줌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en-US" altLang="ko-KR" dirty="0"/>
              <a:t>web.xml </a:t>
            </a:r>
            <a:r>
              <a:rPr lang="ko-KR" altLang="en-US" dirty="0"/>
              <a:t>파일에 오류 코드와 오류 페이지를 설정하는 형식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005064"/>
            <a:ext cx="82581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32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745429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75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8181665" cy="32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2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태그를 이용한 예외 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web.xml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이용한 예외처리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Try-catch-finally</a:t>
            </a:r>
            <a:r>
              <a:rPr lang="ko-KR" altLang="en-US" b="1" dirty="0">
                <a:latin typeface="맑은 고딕" panose="020B0503020000020004" pitchFamily="50" charset="-127"/>
              </a:rPr>
              <a:t>를 이용한 예외처리</a:t>
            </a: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DF00DCCC-102E-4145-BABA-D22898295518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303F313C-C501-479B-9D28-10531B623A7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예외 처리 페이지 처리하기</a:t>
            </a:r>
          </a:p>
        </p:txBody>
      </p:sp>
      <p:sp>
        <p:nvSpPr>
          <p:cNvPr id="22" name="Oval 38">
            <a:extLst>
              <a:ext uri="{FF2B5EF4-FFF2-40B4-BE49-F238E27FC236}">
                <a16:creationId xmlns:a16="http://schemas.microsoft.com/office/drawing/2014/main" id="{D68CA34E-6EE0-4926-ABBC-012D5C2B9515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1026EB-829B-4499-8EEA-C09E64B8D656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04" y="4554662"/>
            <a:ext cx="7606414" cy="18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8" y="1190332"/>
            <a:ext cx="8210550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75" y="1898402"/>
            <a:ext cx="83343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7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124744"/>
            <a:ext cx="8324850" cy="4791075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35" y="1615519"/>
            <a:ext cx="2876190" cy="1904762"/>
          </a:xfrm>
        </p:spPr>
      </p:pic>
    </p:spTree>
    <p:extLst>
      <p:ext uri="{BB962C8B-B14F-4D97-AF65-F5344CB8AC3E}">
        <p14:creationId xmlns:p14="http://schemas.microsoft.com/office/powerpoint/2010/main" val="306718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362950" cy="55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7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96752"/>
            <a:ext cx="8305800" cy="36004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132856"/>
            <a:ext cx="4032448" cy="1368152"/>
          </a:xfrm>
        </p:spPr>
      </p:pic>
    </p:spTree>
    <p:extLst>
      <p:ext uri="{BB962C8B-B14F-4D97-AF65-F5344CB8AC3E}">
        <p14:creationId xmlns:p14="http://schemas.microsoft.com/office/powerpoint/2010/main" val="401983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 유형으로 오류 페이지 호출하기</a:t>
            </a:r>
            <a:endParaRPr lang="en-US" altLang="ko-KR" dirty="0"/>
          </a:p>
          <a:p>
            <a:pPr lvl="1"/>
            <a:r>
              <a:rPr lang="ko-KR" altLang="en-US" b="0" dirty="0"/>
              <a:t>예외 유형에 따른 오류 페이지 호출 방법은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발생시키는 오류가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설정된 예외 유형과 일치하는 경우 예외 유형과 오류 페이지를 보여줌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en-US" altLang="ko-KR" dirty="0"/>
              <a:t>web.xml </a:t>
            </a:r>
            <a:r>
              <a:rPr lang="ko-KR" altLang="en-US" dirty="0"/>
              <a:t>파일에 예외 유형과 오류 페이지를 설정하는 형식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212976"/>
            <a:ext cx="82677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38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8" y="1344563"/>
            <a:ext cx="8350415" cy="42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5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2867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02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982555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1916832"/>
            <a:ext cx="82962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71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33774" y="908720"/>
            <a:ext cx="7771651" cy="4451692"/>
            <a:chOff x="533774" y="908720"/>
            <a:chExt cx="7771651" cy="445169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77" y="4456162"/>
              <a:ext cx="7737437" cy="904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74" y="908720"/>
              <a:ext cx="7771651" cy="3680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3751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980728"/>
            <a:ext cx="8334375" cy="571500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01" y="1772816"/>
            <a:ext cx="3114286" cy="1904762"/>
          </a:xfrm>
        </p:spPr>
      </p:pic>
    </p:spTree>
    <p:extLst>
      <p:ext uri="{BB962C8B-B14F-4D97-AF65-F5344CB8AC3E}">
        <p14:creationId xmlns:p14="http://schemas.microsoft.com/office/powerpoint/2010/main" val="82580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  <a:endParaRPr lang="en-US" altLang="ko-KR" dirty="0"/>
          </a:p>
          <a:p>
            <a:pPr lvl="1"/>
            <a:r>
              <a:rPr lang="ko-KR" altLang="en-US" b="0" dirty="0"/>
              <a:t>프로그램이 처리되는 동안 특정한 문제가 발생했을 때 처리를 중단하고 다른 처리를 하는 것으로 오류 처리라고도 함</a:t>
            </a:r>
            <a:endParaRPr lang="en-US" altLang="ko-KR" b="0" dirty="0"/>
          </a:p>
          <a:p>
            <a:pPr lvl="1"/>
            <a:r>
              <a:rPr lang="ko-KR" altLang="en-US" b="0" dirty="0"/>
              <a:t>웹 사이트를 이용하다가 주소를 잘못 입력하면 오류 페이지를 보게 됨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웹 서버가 제공하는 오류 페이지로 해당 페이지에 발생한 오류</a:t>
            </a:r>
            <a:r>
              <a:rPr lang="en-US" altLang="ko-KR" b="0" dirty="0"/>
              <a:t>, </a:t>
            </a:r>
            <a:r>
              <a:rPr lang="ko-KR" altLang="en-US" b="0" dirty="0"/>
              <a:t>디렉터리 구조</a:t>
            </a:r>
            <a:r>
              <a:rPr lang="en-US" altLang="ko-KR" b="0" dirty="0"/>
              <a:t>, </a:t>
            </a:r>
            <a:r>
              <a:rPr lang="ko-KR" altLang="en-US" b="0" dirty="0" err="1"/>
              <a:t>톰캣</a:t>
            </a:r>
            <a:r>
              <a:rPr lang="ko-KR" altLang="en-US" b="0" dirty="0"/>
              <a:t> 버전 등의 정보가 나타나 있기 때문에 웹 보안이 취약하여 쉽게 해킹 당할 수 있음</a:t>
            </a:r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0" dirty="0"/>
          </a:p>
          <a:p>
            <a:pPr lvl="1"/>
            <a:endParaRPr lang="en-US" altLang="ko-KR" b="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예외 처리의 개요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8" y="3284984"/>
            <a:ext cx="5976664" cy="22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web.xml </a:t>
            </a:r>
            <a:r>
              <a:rPr lang="ko-KR" altLang="en-US" b="0" dirty="0"/>
              <a:t>파일을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268760"/>
            <a:ext cx="8296275" cy="35242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3" y="2178504"/>
            <a:ext cx="4392488" cy="1394512"/>
          </a:xfrm>
        </p:spPr>
      </p:pic>
    </p:spTree>
    <p:extLst>
      <p:ext uri="{BB962C8B-B14F-4D97-AF65-F5344CB8AC3E}">
        <p14:creationId xmlns:p14="http://schemas.microsoft.com/office/powerpoint/2010/main" val="3177060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try-catch-finally</a:t>
            </a:r>
          </a:p>
          <a:p>
            <a:pPr lvl="1"/>
            <a:r>
              <a:rPr lang="ko-KR" altLang="en-US" b="0" dirty="0"/>
              <a:t>자바의 예외 처리 구문으로 </a:t>
            </a:r>
            <a:r>
              <a:rPr lang="ko-KR" altLang="en-US" b="0" dirty="0" err="1"/>
              <a:t>스크립틀릿</a:t>
            </a:r>
            <a:r>
              <a:rPr lang="ko-KR" altLang="en-US" b="0" dirty="0"/>
              <a:t> 태그에 작성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ko-KR" altLang="en-US" b="0" dirty="0"/>
          </a:p>
          <a:p>
            <a:pPr lvl="1"/>
            <a:r>
              <a:rPr lang="en-US" altLang="ko-KR" b="0" dirty="0"/>
              <a:t>try </a:t>
            </a:r>
            <a:r>
              <a:rPr lang="ko-KR" altLang="en-US" b="0" dirty="0"/>
              <a:t>구문에는 예외가 발생할 수 있는 코드를 작성하고</a:t>
            </a:r>
            <a:r>
              <a:rPr lang="en-US" altLang="ko-KR" b="0" dirty="0"/>
              <a:t>, catch </a:t>
            </a:r>
            <a:r>
              <a:rPr lang="ko-KR" altLang="en-US" b="0" dirty="0"/>
              <a:t>구문에는 오류가 </a:t>
            </a:r>
            <a:r>
              <a:rPr lang="ko-KR" altLang="en-US" b="0" dirty="0" err="1"/>
              <a:t>발생할수</a:t>
            </a:r>
            <a:r>
              <a:rPr lang="ko-KR" altLang="en-US" b="0" dirty="0"/>
              <a:t> 있는 예외 사항을 예측하여 오류를 처리하는 코드를 작성</a:t>
            </a:r>
            <a:endParaRPr lang="en-US" altLang="ko-KR" b="0" dirty="0"/>
          </a:p>
          <a:p>
            <a:pPr lvl="1"/>
            <a:r>
              <a:rPr lang="en-US" altLang="ko-KR" b="0" dirty="0"/>
              <a:t>finally </a:t>
            </a:r>
            <a:r>
              <a:rPr lang="ko-KR" altLang="en-US" b="0" dirty="0"/>
              <a:t>구문에는 </a:t>
            </a:r>
            <a:r>
              <a:rPr lang="en-US" altLang="ko-KR" b="0" dirty="0"/>
              <a:t>try </a:t>
            </a:r>
            <a:r>
              <a:rPr lang="ko-KR" altLang="en-US" b="0" dirty="0"/>
              <a:t>구문이 실행된 후 실행할 코드를 작성하는데 이는 생략 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en-US" altLang="ko-KR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1772816"/>
            <a:ext cx="7704856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38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83568" y="982493"/>
            <a:ext cx="7740784" cy="5688632"/>
            <a:chOff x="359608" y="1052736"/>
            <a:chExt cx="7020704" cy="499321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714" y="1052736"/>
              <a:ext cx="6989598" cy="1275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608" y="2233439"/>
              <a:ext cx="7020704" cy="3812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9561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65" y="931818"/>
            <a:ext cx="818197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65243"/>
            <a:ext cx="8324850" cy="47625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17" y="2161028"/>
            <a:ext cx="2809524" cy="1904762"/>
          </a:xfrm>
        </p:spPr>
      </p:pic>
    </p:spTree>
    <p:extLst>
      <p:ext uri="{BB962C8B-B14F-4D97-AF65-F5344CB8AC3E}">
        <p14:creationId xmlns:p14="http://schemas.microsoft.com/office/powerpoint/2010/main" val="1202087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149" y="931818"/>
            <a:ext cx="7993275" cy="5746169"/>
            <a:chOff x="395011" y="-315416"/>
            <a:chExt cx="8353701" cy="723523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7" y="-315416"/>
              <a:ext cx="8353425" cy="67151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011" y="6357848"/>
              <a:ext cx="8305800" cy="561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9744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4. try-catch-finally</a:t>
            </a:r>
            <a:r>
              <a:rPr lang="ko-KR" altLang="en-US" b="0" dirty="0"/>
              <a:t>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196752"/>
            <a:ext cx="8267700" cy="419100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905" y="1772816"/>
            <a:ext cx="2554527" cy="1656184"/>
          </a:xfrm>
        </p:spPr>
      </p:pic>
    </p:spTree>
    <p:extLst>
      <p:ext uri="{BB962C8B-B14F-4D97-AF65-F5344CB8AC3E}">
        <p14:creationId xmlns:p14="http://schemas.microsoft.com/office/powerpoint/2010/main" val="95010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412776"/>
            <a:ext cx="81153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0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4892230" cy="346679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636912"/>
            <a:ext cx="506695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62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오류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96253"/>
            <a:ext cx="8162925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634808" cy="43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0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보기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85741"/>
            <a:ext cx="8277225" cy="2238375"/>
          </a:xfrm>
          <a:prstGeom prst="rect">
            <a:avLst/>
          </a:prstGeom>
        </p:spPr>
      </p:pic>
      <p:pic>
        <p:nvPicPr>
          <p:cNvPr id="6" name="내용 개체 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3538510"/>
            <a:ext cx="4032448" cy="28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25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1" indent="-342900">
              <a:lnSpc>
                <a:spcPct val="100000"/>
              </a:lnSpc>
              <a:buClr>
                <a:srgbClr val="5A8DDC"/>
              </a:buClr>
              <a:buFont typeface="Wingdings" pitchFamily="2" charset="2"/>
              <a:buChar char="v"/>
            </a:pPr>
            <a:r>
              <a:rPr lang="ko-KR" altLang="en-US" sz="2200" b="1" dirty="0"/>
              <a:t>예외 처리</a:t>
            </a:r>
            <a:endParaRPr lang="en-US" altLang="ko-KR" sz="2200" b="1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웹 애플리케이션 실행 도중에 발생할 수 있는 오류에 대비한 예외 처리 코드를 작성하여 비정상적인 종료를 막을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예외 처리 방법의 종류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예외 처리의 개요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68960"/>
            <a:ext cx="73818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92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추가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5848"/>
            <a:ext cx="820102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348880"/>
            <a:ext cx="8286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98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오류 페이지 작성하기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b="0" dirty="0"/>
              <a:t>예외 처리 페이지 만들기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10" y="1196752"/>
            <a:ext cx="6736804" cy="496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31" y="4258719"/>
            <a:ext cx="3125766" cy="21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호출하기</a:t>
            </a:r>
            <a:endParaRPr lang="en-US" altLang="ko-KR" dirty="0"/>
          </a:p>
          <a:p>
            <a:pPr lvl="1"/>
            <a:r>
              <a:rPr lang="en-US" altLang="ko-KR" b="0" dirty="0" err="1"/>
              <a:t>errorPage</a:t>
            </a:r>
            <a:r>
              <a:rPr lang="en-US" altLang="ko-KR" b="0" dirty="0"/>
              <a:t> </a:t>
            </a:r>
            <a:r>
              <a:rPr lang="ko-KR" altLang="en-US" b="0" dirty="0"/>
              <a:t>속성</a:t>
            </a:r>
            <a:endParaRPr lang="en-US" altLang="ko-KR" b="0" dirty="0"/>
          </a:p>
          <a:p>
            <a:pPr lvl="2"/>
            <a:r>
              <a:rPr lang="ko-KR" altLang="en-US" b="0" dirty="0"/>
              <a:t>오류 페이지를 호출하는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속성</a:t>
            </a:r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b="0" dirty="0"/>
          </a:p>
          <a:p>
            <a:pPr lvl="2"/>
            <a:endParaRPr lang="ko-KR" altLang="en-US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페이지가 실행되는 도중에 오류가 발생하면 웹 서버의 기본 오류 페이지를 대신하여 </a:t>
            </a:r>
            <a:r>
              <a:rPr lang="en-US" altLang="ko-KR" b="0" dirty="0" err="1"/>
              <a:t>errorPage</a:t>
            </a:r>
            <a:r>
              <a:rPr lang="en-US" altLang="ko-KR" b="0" dirty="0"/>
              <a:t> </a:t>
            </a:r>
            <a:r>
              <a:rPr lang="ko-KR" altLang="en-US" b="0" dirty="0"/>
              <a:t>속성에 설정한 페이지가 오류 페이지로 호출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132856"/>
            <a:ext cx="8248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2867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6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8" y="962862"/>
            <a:ext cx="82200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59742"/>
            <a:ext cx="82962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7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03770"/>
            <a:ext cx="8324850" cy="351472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61132"/>
            <a:ext cx="2866667" cy="1142857"/>
          </a:xfrm>
        </p:spPr>
      </p:pic>
    </p:spTree>
    <p:extLst>
      <p:ext uri="{BB962C8B-B14F-4D97-AF65-F5344CB8AC3E}">
        <p14:creationId xmlns:p14="http://schemas.microsoft.com/office/powerpoint/2010/main" val="285387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만들기</a:t>
            </a:r>
            <a:endParaRPr lang="en-US" altLang="ko-KR" dirty="0"/>
          </a:p>
          <a:p>
            <a:pPr lvl="1"/>
            <a:r>
              <a:rPr lang="en-US" altLang="ko-KR" b="0" dirty="0" err="1"/>
              <a:t>isErrorPage</a:t>
            </a:r>
            <a:r>
              <a:rPr lang="en-US" altLang="ko-KR" b="0" dirty="0"/>
              <a:t> </a:t>
            </a:r>
            <a:r>
              <a:rPr lang="ko-KR" altLang="en-US" b="0" dirty="0"/>
              <a:t>속성</a:t>
            </a:r>
            <a:endParaRPr lang="en-US" altLang="ko-KR" b="0" dirty="0"/>
          </a:p>
          <a:p>
            <a:pPr lvl="2"/>
            <a:r>
              <a:rPr lang="ko-KR" altLang="en-US" b="0" dirty="0"/>
              <a:t>현재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오류 페이지로 호출하는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속성</a:t>
            </a:r>
          </a:p>
          <a:p>
            <a:pPr lvl="2"/>
            <a:r>
              <a:rPr lang="ko-KR" altLang="en-US" b="0" dirty="0"/>
              <a:t>이때 오류 페이지에서 </a:t>
            </a:r>
            <a:r>
              <a:rPr lang="en-US" altLang="ko-KR" b="0" dirty="0"/>
              <a:t>exception </a:t>
            </a:r>
            <a:r>
              <a:rPr lang="ko-KR" altLang="en-US" b="0" dirty="0"/>
              <a:t>내장 객체를 사용할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이용한 예외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492896"/>
            <a:ext cx="824865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55" y="3399846"/>
            <a:ext cx="83248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60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424</TotalTime>
  <Words>708</Words>
  <Application>Microsoft Office PowerPoint</Application>
  <PresentationFormat>화면 슬라이드 쇼(4:3)</PresentationFormat>
  <Paragraphs>120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HY견고딕</vt:lpstr>
      <vt:lpstr>HY견명조</vt:lpstr>
      <vt:lpstr>HY헤드라인M</vt:lpstr>
      <vt:lpstr>돋움</vt:lpstr>
      <vt:lpstr>맑은 고딕</vt:lpstr>
      <vt:lpstr>휴먼둥근헤드라인</vt:lpstr>
      <vt:lpstr>Arial</vt:lpstr>
      <vt:lpstr>Wingdings</vt:lpstr>
      <vt:lpstr>1_마스터</vt:lpstr>
      <vt:lpstr>예외처리</vt:lpstr>
      <vt:lpstr>PowerPoint 프레젠테이션</vt:lpstr>
      <vt:lpstr>1. 예외 처리의 개요</vt:lpstr>
      <vt:lpstr>1. 예외 처리의 개요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2. page 디렉티브 태그를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3. web.xml 파일을 이용한 예외 처리</vt:lpstr>
      <vt:lpstr>4. try-catch-finally를 이용한 예외 처리</vt:lpstr>
      <vt:lpstr>4. try-catch-finally를 이용한 예외 처리</vt:lpstr>
      <vt:lpstr>4. try-catch-finally를 이용한 예외 처리</vt:lpstr>
      <vt:lpstr>4. try-catch-finally를 이용한 예외 처리</vt:lpstr>
      <vt:lpstr>4. try-catch-finally를 이용한 예외 처리</vt:lpstr>
      <vt:lpstr>5. [웹 쇼핑몰] 예외 처리 페이지 만들기</vt:lpstr>
      <vt:lpstr>5. [웹 쇼핑몰] 예외 처리 페이지 만들기</vt:lpstr>
      <vt:lpstr>5. [웹 쇼핑몰] 예외 처리 페이지 만들기</vt:lpstr>
      <vt:lpstr>5. [웹 쇼핑몰] 예외 처리 페이지 만들기</vt:lpstr>
      <vt:lpstr>5. [웹 쇼핑몰] 예외 처리 페이지 만들기</vt:lpstr>
      <vt:lpstr>5. [웹 쇼핑몰] 예외 처리 페이지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SEUNG MIN PARK</cp:lastModifiedBy>
  <cp:revision>317</cp:revision>
  <dcterms:created xsi:type="dcterms:W3CDTF">2011-01-05T15:14:06Z</dcterms:created>
  <dcterms:modified xsi:type="dcterms:W3CDTF">2024-10-18T03:23:46Z</dcterms:modified>
</cp:coreProperties>
</file>