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19983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fr-FR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400" b="0" strike="noStrike" spc="-1">
                <a:solidFill>
                  <a:srgbClr val="DBF5F9"/>
                </a:solidFill>
                <a:latin typeface="Source Sans Pro"/>
              </a:rPr>
              <a:t>&lt;date/heure&gt;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DBF5F9"/>
                </a:solidFill>
                <a:latin typeface="Source Sans Pro"/>
              </a:rPr>
              <a:t>&lt;pied de page&gt;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DDCC7BB-8339-47B4-8E77-F1FB193387A9}" type="slidenum">
              <a:rPr lang="fr-FR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fr-FR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fr-FR" sz="8000" b="0" strike="noStrike" spc="-1">
                <a:solidFill>
                  <a:srgbClr val="04617B"/>
                </a:solidFill>
                <a:latin typeface="Source Sans Pro Light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DBF5F9"/>
                </a:solidFill>
                <a:latin typeface="Source Sans Pro"/>
              </a:rPr>
              <a:t>Cliquez pour éditer le format du plan de texte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fr-FR" sz="2200" b="0" strike="noStrike" spc="-1">
                <a:solidFill>
                  <a:srgbClr val="DBF5F9"/>
                </a:solidFill>
                <a:latin typeface="Source Sans Pro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DBF5F9"/>
                </a:solidFill>
                <a:latin typeface="Source Sans Pro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DBF5F9"/>
                </a:solidFill>
                <a:latin typeface="Source Sans Pro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DBF5F9"/>
                </a:solidFill>
                <a:latin typeface="Source Sans Pro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DBF5F9"/>
                </a:solidFill>
                <a:latin typeface="Source Sans Pro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DBF5F9"/>
                </a:solidFill>
                <a:latin typeface="Source Sans Pro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Cliquez pour éditer le format du texte-titre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4617B"/>
                </a:solidFill>
                <a:latin typeface="Source Sans Pro"/>
              </a:rPr>
              <a:t>Cliquez pour éditer le format du plan de texte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4617B"/>
                </a:solidFill>
                <a:latin typeface="Source Sans Pro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Septième niveau de plan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400" b="0" strike="noStrike" spc="-1">
                <a:solidFill>
                  <a:srgbClr val="484848"/>
                </a:solidFill>
                <a:latin typeface="Source Sans Pro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484848"/>
                </a:solidFill>
                <a:latin typeface="Source Sans Pro"/>
              </a:rPr>
              <a:t>&lt;pied de page&gt;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D6D35AE-16DE-4868-844F-2147288E0750}" type="slidenum">
              <a:rPr lang="fr-FR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fr-FR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 fontScale="59000"/>
          </a:bodyPr>
          <a:lstStyle/>
          <a:p>
            <a:r>
              <a:rPr lang="fr-FR" sz="6000" b="0" strike="noStrike" spc="-1">
                <a:solidFill>
                  <a:srgbClr val="04617B"/>
                </a:solidFill>
                <a:latin typeface="Source Sans Pro Light"/>
              </a:rPr>
              <a:t>Cliquez pour éditer le format du texte-titre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4617B"/>
                </a:solidFill>
                <a:latin typeface="Source Sans Pro"/>
              </a:rPr>
              <a:t>Cliquez pour éditer le format du plan de texte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4617B"/>
                </a:solidFill>
                <a:latin typeface="Source Sans Pro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4617B"/>
                </a:solidFill>
                <a:latin typeface="Source Sans Pro"/>
              </a:rPr>
              <a:t>Septième niveau de plan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400" b="0" strike="noStrike" spc="-1">
                <a:solidFill>
                  <a:srgbClr val="484848"/>
                </a:solidFill>
                <a:latin typeface="Source Sans Pro"/>
              </a:rPr>
              <a:t>&lt;date/heure&gt;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484848"/>
                </a:solidFill>
                <a:latin typeface="Source Sans Pro"/>
              </a:rPr>
              <a:t>&lt;pied de page&gt;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D2C8F2D-89E2-488B-B8A5-9B0E6CBF4833}" type="slidenum">
              <a:rPr lang="fr-FR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fr-FR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1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99760" y="1769040"/>
            <a:ext cx="10798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99760" y="6887160"/>
            <a:ext cx="27954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103280" y="6887160"/>
            <a:ext cx="38030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8602920" y="6887160"/>
            <a:ext cx="27954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91D1143-CD84-4A51-9472-68F81384A2EB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b-data/credit_sco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1000"/>
          </a:bodyPr>
          <a:lstStyle/>
          <a:p>
            <a:r>
              <a:rPr lang="fr-FR" sz="8000" b="0" strike="noStrike" spc="-1">
                <a:solidFill>
                  <a:srgbClr val="04617B"/>
                </a:solidFill>
                <a:latin typeface="Source Sans Pro Light"/>
              </a:rPr>
              <a:t>Prêts à dépenser</a:t>
            </a:r>
            <a:br/>
            <a:br/>
            <a:r>
              <a:rPr lang="fr-FR" sz="8000" b="0" strike="noStrike" spc="-1">
                <a:solidFill>
                  <a:srgbClr val="04617B"/>
                </a:solidFill>
                <a:latin typeface="Source Sans Pro Light"/>
              </a:rPr>
              <a:t>Scoring de risque de défaut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Optimisation du modèle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580320" y="74759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Le modèle sélectionné (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LGBMClassifier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) est ensuite optimisé sur les 200.000 clients du jeu de données (le jeu de validation reste de côté), en effectuant des cross-validation 10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Point de départ: les paramètres optimisés à l'issue de la sélection du modèle</a:t>
            </a: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spc="-1" dirty="0">
                <a:solidFill>
                  <a:srgbClr val="04617B"/>
                </a:solidFill>
                <a:latin typeface="Source Sans Pro light"/>
              </a:rPr>
              <a:t>ETAPES: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1 – Suppression des variables à importance nulle (reste 122 variables sur plus de 200)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2 – Nouvelle optimisation des paramètres en constituant pour chacun une courbe représentant la ROC AUC, la PR AUC et les temps d'entrainement et de prédiction, par exemple pour la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max_depth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: 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1872000" y="4367880"/>
            <a:ext cx="8445600" cy="290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Optimisation du modèle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576000" y="-360000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3 – Optimisation des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imputers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pour les variables numériques continues, ordinales et catégorielles: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3"/>
          <a:stretch/>
        </p:blipFill>
        <p:spPr>
          <a:xfrm>
            <a:off x="1590480" y="2772360"/>
            <a:ext cx="6895800" cy="105696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198"/>
          <p:cNvPicPr/>
          <p:nvPr/>
        </p:nvPicPr>
        <p:blipFill>
          <a:blip r:embed="rId4"/>
          <a:stretch/>
        </p:blipFill>
        <p:spPr>
          <a:xfrm>
            <a:off x="1440000" y="5616000"/>
            <a:ext cx="7048080" cy="837720"/>
          </a:xfrm>
          <a:prstGeom prst="rect">
            <a:avLst/>
          </a:prstGeom>
          <a:ln w="0">
            <a:noFill/>
          </a:ln>
        </p:spPr>
      </p:pic>
      <p:pic>
        <p:nvPicPr>
          <p:cNvPr id="200" name="Picture 199"/>
          <p:cNvPicPr/>
          <p:nvPr/>
        </p:nvPicPr>
        <p:blipFill>
          <a:blip r:embed="rId5"/>
          <a:stretch/>
        </p:blipFill>
        <p:spPr>
          <a:xfrm>
            <a:off x="1440000" y="3960000"/>
            <a:ext cx="7095600" cy="149508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1512000" y="3204000"/>
            <a:ext cx="6930720" cy="3600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1476000" y="4176000"/>
            <a:ext cx="7059600" cy="3600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1440000" y="6048000"/>
            <a:ext cx="7002720" cy="3600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Optimisation du modèle</a:t>
            </a:r>
          </a:p>
        </p:txBody>
      </p:sp>
      <p:sp>
        <p:nvSpPr>
          <p:cNvPr id="205" name="TextShape 2"/>
          <p:cNvSpPr txBox="1"/>
          <p:nvPr/>
        </p:nvSpPr>
        <p:spPr>
          <a:xfrm>
            <a:off x="576000" y="-360000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4 – Optimisation des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transformers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pour les variables numériques continues: pour chaque variable on mesure l'amélioration des performances en appliquant un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PowerTransformer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, un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QuantilePerformer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, un KbinsDiscretizer10, un KbinsDiscretizer50, un KbinsDiscretizer100. On mesure l'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amérioration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en sommant le gain ou la perte sur les ROC AUC et PR AUC. </a:t>
            </a: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26 variables sont ainsi transformées, dont: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06" name="Picture 205"/>
          <p:cNvPicPr/>
          <p:nvPr/>
        </p:nvPicPr>
        <p:blipFill>
          <a:blip r:embed="rId3"/>
          <a:stretch/>
        </p:blipFill>
        <p:spPr>
          <a:xfrm>
            <a:off x="3888000" y="3516840"/>
            <a:ext cx="4038120" cy="281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Optimisation du modèle</a:t>
            </a:r>
          </a:p>
        </p:txBody>
      </p:sp>
      <p:sp>
        <p:nvSpPr>
          <p:cNvPr id="208" name="TextShape 2"/>
          <p:cNvSpPr txBox="1"/>
          <p:nvPr/>
        </p:nvSpPr>
        <p:spPr>
          <a:xfrm>
            <a:off x="504000" y="2232000"/>
            <a:ext cx="10836000" cy="102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5 –Pour les variables numériques, le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meuilleur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scaler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par défaut est le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MinMaxScaler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3600000" y="4464000"/>
            <a:ext cx="3466800" cy="292392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209"/>
          <p:cNvPicPr/>
          <p:nvPr/>
        </p:nvPicPr>
        <p:blipFill>
          <a:blip r:embed="rId4"/>
          <a:stretch/>
        </p:blipFill>
        <p:spPr>
          <a:xfrm>
            <a:off x="1872000" y="2731680"/>
            <a:ext cx="6629040" cy="122832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1872000" y="2988000"/>
            <a:ext cx="6663600" cy="3600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TextShape 4"/>
          <p:cNvSpPr txBox="1"/>
          <p:nvPr/>
        </p:nvSpPr>
        <p:spPr>
          <a:xfrm>
            <a:off x="504000" y="4032360"/>
            <a:ext cx="10836000" cy="102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puis optimisation des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scalers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pour chaque variables numériques, comme précédemment: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5"/>
          <a:stretch/>
        </p:blipFill>
        <p:spPr>
          <a:xfrm>
            <a:off x="3712320" y="4992480"/>
            <a:ext cx="3390480" cy="184752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213"/>
          <p:cNvPicPr/>
          <p:nvPr/>
        </p:nvPicPr>
        <p:blipFill>
          <a:blip r:embed="rId6"/>
          <a:stretch/>
        </p:blipFill>
        <p:spPr>
          <a:xfrm>
            <a:off x="3600000" y="6840000"/>
            <a:ext cx="3609720" cy="6570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14"/>
          <p:cNvPicPr/>
          <p:nvPr/>
        </p:nvPicPr>
        <p:blipFill>
          <a:blip r:embed="rId7"/>
          <a:stretch/>
        </p:blipFill>
        <p:spPr>
          <a:xfrm>
            <a:off x="7030800" y="4896000"/>
            <a:ext cx="266400" cy="194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Optimisation du modèle</a:t>
            </a:r>
          </a:p>
        </p:txBody>
      </p:sp>
      <p:sp>
        <p:nvSpPr>
          <p:cNvPr id="217" name="TextShape 2"/>
          <p:cNvSpPr txBox="1"/>
          <p:nvPr/>
        </p:nvSpPr>
        <p:spPr>
          <a:xfrm>
            <a:off x="504000" y="2149920"/>
            <a:ext cx="10836000" cy="11898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6 – Optimisation des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encoders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, l'encoder par défaut étant l'ordinal encoder. Les gains en passant au One Hot encoder étant faibles et sur peu de variables, on conserve l'ordinal encoder pour toutes les variables catégorielles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3"/>
          <a:stretch/>
        </p:blipFill>
        <p:spPr>
          <a:xfrm>
            <a:off x="3566880" y="3086280"/>
            <a:ext cx="2943000" cy="1580760"/>
          </a:xfrm>
          <a:prstGeom prst="rect">
            <a:avLst/>
          </a:prstGeom>
          <a:ln w="0">
            <a:noFill/>
          </a:ln>
        </p:spPr>
      </p:pic>
      <p:sp>
        <p:nvSpPr>
          <p:cNvPr id="219" name="TextShape 3"/>
          <p:cNvSpPr txBox="1"/>
          <p:nvPr/>
        </p:nvSpPr>
        <p:spPr>
          <a:xfrm>
            <a:off x="504000" y="5148360"/>
            <a:ext cx="10836000" cy="102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7 – Enfin, des stratégies d'over et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under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sampling ont été testées, sans gain de performance, mais avec un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alongement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des temps d'entrainement. Aucun over/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under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sampling n'est donc appliqué au jeu de données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Métriques finales</a:t>
            </a:r>
          </a:p>
        </p:txBody>
      </p:sp>
      <p:sp>
        <p:nvSpPr>
          <p:cNvPr id="221" name="TextShape 2"/>
          <p:cNvSpPr txBox="1"/>
          <p:nvPr/>
        </p:nvSpPr>
        <p:spPr>
          <a:xfrm>
            <a:off x="504000" y="1944000"/>
            <a:ext cx="10836000" cy="102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>
                <a:solidFill>
                  <a:srgbClr val="04617B"/>
                </a:solidFill>
                <a:latin typeface="Source Sans Pro light"/>
              </a:rPr>
              <a:t>Le tableau suivant représente l'évolution des métriques sur les jeux de test (moyenne des corss validation)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22" name="Picture 221"/>
          <p:cNvPicPr/>
          <p:nvPr/>
        </p:nvPicPr>
        <p:blipFill>
          <a:blip r:embed="rId3"/>
          <a:stretch/>
        </p:blipFill>
        <p:spPr>
          <a:xfrm>
            <a:off x="1368000" y="3024000"/>
            <a:ext cx="9228240" cy="300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Modèle final</a:t>
            </a:r>
          </a:p>
        </p:txBody>
      </p:sp>
      <p:pic>
        <p:nvPicPr>
          <p:cNvPr id="224" name="Picture 223"/>
          <p:cNvPicPr/>
          <p:nvPr/>
        </p:nvPicPr>
        <p:blipFill>
          <a:blip r:embed="rId3"/>
          <a:stretch/>
        </p:blipFill>
        <p:spPr>
          <a:xfrm>
            <a:off x="3844440" y="1921320"/>
            <a:ext cx="7819560" cy="4990680"/>
          </a:xfrm>
          <a:prstGeom prst="rect">
            <a:avLst/>
          </a:prstGeom>
          <a:ln w="0">
            <a:noFill/>
          </a:ln>
        </p:spPr>
      </p:pic>
      <p:sp>
        <p:nvSpPr>
          <p:cNvPr id="225" name="TextShape 2"/>
          <p:cNvSpPr txBox="1"/>
          <p:nvPr/>
        </p:nvSpPr>
        <p:spPr>
          <a:xfrm>
            <a:off x="288000" y="2217600"/>
            <a:ext cx="4104000" cy="361332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>
                <a:solidFill>
                  <a:srgbClr val="04617B"/>
                </a:solidFill>
                <a:latin typeface="Source Sans Pro light"/>
              </a:rPr>
              <a:t>Le modèle final est: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LGBMClassifier(max_depth=7, 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                       </a:t>
            </a:r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learning_rate=0.125, 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                       </a:t>
            </a:r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num_leaves=8, 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                       </a:t>
            </a:r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min_child_samples=300, 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                       </a:t>
            </a:r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subsample_for_bin=25000, 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                       </a:t>
            </a:r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n_estimators=300, 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                       </a:t>
            </a:r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n_jobs=-1)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Il est intégré dans un pipeline qui contient 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les scalers, encoders et transformers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2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Il est entraîné sur l'ensemble du jeu d'entrainement après avoir mesuré les métriques sur le jeu de validation</a:t>
            </a: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Métriques finales</a:t>
            </a:r>
          </a:p>
        </p:txBody>
      </p:sp>
      <p:sp>
        <p:nvSpPr>
          <p:cNvPr id="227" name="TextShape 2"/>
          <p:cNvSpPr txBox="1"/>
          <p:nvPr/>
        </p:nvSpPr>
        <p:spPr>
          <a:xfrm>
            <a:off x="504000" y="1944000"/>
            <a:ext cx="10836000" cy="102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Les courbes suivantes représentent les ROC AUC et PR AUC sur le jeu de validation (100 000 lignes)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28" name="Picture 227"/>
          <p:cNvPicPr/>
          <p:nvPr/>
        </p:nvPicPr>
        <p:blipFill>
          <a:blip r:embed="rId3"/>
          <a:stretch/>
        </p:blipFill>
        <p:spPr>
          <a:xfrm>
            <a:off x="1471320" y="2736000"/>
            <a:ext cx="9040680" cy="460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Métriques finales</a:t>
            </a:r>
          </a:p>
        </p:txBody>
      </p:sp>
      <p:sp>
        <p:nvSpPr>
          <p:cNvPr id="230" name="TextShape 2"/>
          <p:cNvSpPr txBox="1"/>
          <p:nvPr/>
        </p:nvSpPr>
        <p:spPr>
          <a:xfrm>
            <a:off x="360000" y="1556640"/>
            <a:ext cx="11196000" cy="1368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Les graphiques suivants représentent les moyennes des ROC AUC PR AUC sur 10000 train-test split (80-20) sur le jeu de données entier (300.000 lignes)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ROC AUC: 0.7818                                                                                                          PR AUC: 0.27659 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514080" y="2556000"/>
            <a:ext cx="5101920" cy="259200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231"/>
          <p:cNvPicPr/>
          <p:nvPr/>
        </p:nvPicPr>
        <p:blipFill>
          <a:blip r:embed="rId4"/>
          <a:stretch/>
        </p:blipFill>
        <p:spPr>
          <a:xfrm>
            <a:off x="6120000" y="2487240"/>
            <a:ext cx="5369400" cy="274608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32"/>
          <p:cNvPicPr/>
          <p:nvPr/>
        </p:nvPicPr>
        <p:blipFill>
          <a:blip r:embed="rId5"/>
          <a:stretch/>
        </p:blipFill>
        <p:spPr>
          <a:xfrm>
            <a:off x="3528000" y="5184000"/>
            <a:ext cx="4594320" cy="229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Interprétabilité du modèle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360000" y="1448640"/>
            <a:ext cx="11196000" cy="1368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>
                <a:solidFill>
                  <a:srgbClr val="04617B"/>
                </a:solidFill>
                <a:latin typeface="Source Sans Pro light"/>
              </a:rPr>
              <a:t>Pour interpréter le modèle, on utilise les feature importances, le premier diagramme représente les 122 features et le second les 20 features les plus importantes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360000" y="2304000"/>
            <a:ext cx="5640840" cy="2752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236"/>
          <p:cNvPicPr/>
          <p:nvPr/>
        </p:nvPicPr>
        <p:blipFill>
          <a:blip r:embed="rId4"/>
          <a:stretch/>
        </p:blipFill>
        <p:spPr>
          <a:xfrm>
            <a:off x="3289320" y="2889000"/>
            <a:ext cx="8688240" cy="423972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1728000" y="2664000"/>
            <a:ext cx="4272840" cy="360000"/>
          </a:xfrm>
          <a:prstGeom prst="rect">
            <a:avLst/>
          </a:prstGeom>
          <a:noFill/>
          <a:ln w="36000">
            <a:solidFill>
              <a:srgbClr val="193300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4"/>
          <p:cNvSpPr/>
          <p:nvPr/>
        </p:nvSpPr>
        <p:spPr>
          <a:xfrm>
            <a:off x="6120000" y="2781000"/>
            <a:ext cx="1368000" cy="20700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Sommaire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864000" y="1348560"/>
            <a:ext cx="10739520" cy="46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5500" lnSpcReduction="10000"/>
          </a:bodyPr>
          <a:lstStyle/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Présentation de la problématique</a:t>
            </a: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Analyse exploratoire et </a:t>
            </a:r>
            <a:r>
              <a:rPr lang="fr-FR" sz="3200" b="0" strike="noStrike" spc="-1" dirty="0" err="1">
                <a:solidFill>
                  <a:srgbClr val="04617B"/>
                </a:solidFill>
                <a:latin typeface="Source Sans Pro light"/>
              </a:rPr>
              <a:t>feature</a:t>
            </a: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 engineering</a:t>
            </a: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Sélection d'un modèle de </a:t>
            </a:r>
            <a:r>
              <a:rPr lang="fr-FR" sz="3200" b="0" strike="noStrike" spc="-1" dirty="0" err="1">
                <a:solidFill>
                  <a:srgbClr val="04617B"/>
                </a:solidFill>
                <a:latin typeface="Source Sans Pro light"/>
              </a:rPr>
              <a:t>scoring</a:t>
            </a: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Description du modèle sélectionné</a:t>
            </a: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Présentation du </a:t>
            </a:r>
            <a:r>
              <a:rPr lang="fr-FR" sz="3200" b="0" strike="noStrike" spc="-1" dirty="0" err="1">
                <a:solidFill>
                  <a:srgbClr val="04617B"/>
                </a:solidFill>
                <a:latin typeface="Source Sans Pro light"/>
              </a:rPr>
              <a:t>dashboard</a:t>
            </a: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4617B"/>
                </a:solidFill>
                <a:latin typeface="Source Sans Pro light"/>
              </a:rPr>
              <a:t>Présentation de l'architecture web</a:t>
            </a:r>
            <a:endParaRPr lang="fr-FR" sz="32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Interprétabilité du modèle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360000" y="1556640"/>
            <a:ext cx="11196000" cy="2016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Pour les variables les plus importantes, on représente graphiquement la distribution de la classe positive en pourcentage selon la valeur de la variable.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Pour les variables numériques continues (qui sont les plus importantes), on effectue un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kbins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en mettant 1000 client dans chaque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bins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Cela permet, pour un client donné, d'avoir une idée des variables qui influencent le plus le score.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3"/>
          <a:stretch/>
        </p:blipFill>
        <p:spPr>
          <a:xfrm>
            <a:off x="787320" y="3348000"/>
            <a:ext cx="4828680" cy="369540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242"/>
          <p:cNvPicPr/>
          <p:nvPr/>
        </p:nvPicPr>
        <p:blipFill>
          <a:blip r:embed="rId4"/>
          <a:stretch/>
        </p:blipFill>
        <p:spPr>
          <a:xfrm>
            <a:off x="6120000" y="3348000"/>
            <a:ext cx="4800240" cy="369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Calibrage</a:t>
            </a:r>
          </a:p>
        </p:txBody>
      </p:sp>
      <p:sp>
        <p:nvSpPr>
          <p:cNvPr id="245" name="TextShape 2"/>
          <p:cNvSpPr txBox="1"/>
          <p:nvPr/>
        </p:nvSpPr>
        <p:spPr>
          <a:xfrm>
            <a:off x="360000" y="2581920"/>
            <a:ext cx="11196000" cy="15498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2200" b="0" strike="noStrike" spc="-1">
                <a:solidFill>
                  <a:srgbClr val="04617B"/>
                </a:solidFill>
                <a:latin typeface="Source Sans Pro light"/>
              </a:rPr>
              <a:t>Calibrer consiste à fixer un seuil de scoring à partir duquel les clients seront considérés en risque de défaut</a:t>
            </a:r>
            <a:endParaRPr lang="fr-FR" sz="2200" b="0" strike="noStrike" spc="-1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2200" b="0" strike="noStrike" spc="-1">
                <a:solidFill>
                  <a:srgbClr val="04617B"/>
                </a:solidFill>
                <a:latin typeface="Source Sans Pro light"/>
              </a:rPr>
              <a:t>Etant donné qu'en réalité 8% des clients ont eu un défaut de paiements, le seuil retenu est celui donnant 8% de clients en risque de défaut</a:t>
            </a:r>
            <a:endParaRPr lang="fr-FR" sz="2200" b="0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Dashboard – Sélection client</a:t>
            </a:r>
          </a:p>
        </p:txBody>
      </p:sp>
      <p:sp>
        <p:nvSpPr>
          <p:cNvPr id="247" name="TextShape 2"/>
          <p:cNvSpPr txBox="1"/>
          <p:nvPr/>
        </p:nvSpPr>
        <p:spPr>
          <a:xfrm>
            <a:off x="360000" y="1448640"/>
            <a:ext cx="11196000" cy="1368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2200" b="0" strike="noStrike" spc="-1">
                <a:solidFill>
                  <a:srgbClr val="04617B"/>
                </a:solidFill>
                <a:latin typeface="Source Sans Pro light"/>
              </a:rPr>
              <a:t>Le client est sélectionnable à gauche du dashboard avec sont identifiant:</a:t>
            </a:r>
            <a:endParaRPr lang="fr-FR" sz="22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48" name="Picture 247"/>
          <p:cNvPicPr/>
          <p:nvPr/>
        </p:nvPicPr>
        <p:blipFill>
          <a:blip r:embed="rId3"/>
          <a:stretch/>
        </p:blipFill>
        <p:spPr>
          <a:xfrm>
            <a:off x="2088000" y="2448000"/>
            <a:ext cx="8575200" cy="467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Dashboard – Sélection seuil</a:t>
            </a:r>
          </a:p>
        </p:txBody>
      </p:sp>
      <p:sp>
        <p:nvSpPr>
          <p:cNvPr id="250" name="TextShape 2"/>
          <p:cNvSpPr txBox="1"/>
          <p:nvPr/>
        </p:nvSpPr>
        <p:spPr>
          <a:xfrm>
            <a:off x="360000" y="1448640"/>
            <a:ext cx="11196000" cy="1368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22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Le seuil de score au delà duquel le client sera considéré comme à risque est sélectionnable en utilisant un </a:t>
            </a:r>
            <a:r>
              <a:rPr lang="fr-FR" sz="22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slider</a:t>
            </a:r>
            <a:r>
              <a:rPr lang="fr-FR" sz="22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. Par défaut il est positionné au niveau qui donne 8% de clients à risque</a:t>
            </a:r>
            <a:endParaRPr lang="fr-FR" sz="22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2232000" y="2736000"/>
            <a:ext cx="7673040" cy="413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Dashboard – Visualisation seuil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180000" y="938520"/>
            <a:ext cx="5112000" cy="68792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endParaRPr lang="fr-FR" sz="22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Selon le seuil sélectionné, l'approche est: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agressive (beaucoup de clients à risque)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modérée (entre 6,5% et 9,5%)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risquée pour la banque (peu de clients à risque)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Deux graphiques permettent d'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interprèter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le seuil sélectionné: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le premier représente en bleu les pourcentages de défaut prédits en fonction du seuil sélectionné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le second représente en bleu les pourcentages des personnes réellement à risque qui sont prédites comme étant à risque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Dans les deux graphiques, la droite orange représente le pourcentage pour le seuil sélectionné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Dans le premier graphique, la courbe rouge représente le pourcentage réel de clients à risque.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54" name="Picture 253"/>
          <p:cNvPicPr/>
          <p:nvPr/>
        </p:nvPicPr>
        <p:blipFill>
          <a:blip r:embed="rId3"/>
          <a:stretch/>
        </p:blipFill>
        <p:spPr>
          <a:xfrm>
            <a:off x="5220000" y="1688400"/>
            <a:ext cx="5776920" cy="543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Dashboard – Visualisation risque client</a:t>
            </a:r>
          </a:p>
        </p:txBody>
      </p:sp>
      <p:sp>
        <p:nvSpPr>
          <p:cNvPr id="256" name="TextShape 2"/>
          <p:cNvSpPr txBox="1"/>
          <p:nvPr/>
        </p:nvSpPr>
        <p:spPr>
          <a:xfrm>
            <a:off x="360000" y="3480120"/>
            <a:ext cx="3888000" cy="1368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Ensuite le dashbord montre, pour le client sélectionné, le score et le risque de défaut en fonction du seuil sélectionné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57" name="Picture 256"/>
          <p:cNvPicPr/>
          <p:nvPr/>
        </p:nvPicPr>
        <p:blipFill>
          <a:blip r:embed="rId3"/>
          <a:stretch/>
        </p:blipFill>
        <p:spPr>
          <a:xfrm>
            <a:off x="5976000" y="2882520"/>
            <a:ext cx="5171760" cy="20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Dashboard – Visualisation informations client</a:t>
            </a:r>
          </a:p>
        </p:txBody>
      </p:sp>
      <p:sp>
        <p:nvSpPr>
          <p:cNvPr id="259" name="TextShape 2"/>
          <p:cNvSpPr txBox="1"/>
          <p:nvPr/>
        </p:nvSpPr>
        <p:spPr>
          <a:xfrm>
            <a:off x="288000" y="1728000"/>
            <a:ext cx="9288000" cy="136836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Les informations du client sont énumérées par ordre d'importance pour le modèle.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Les variables sans importance ne sont pas montrées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Les variables issues du feature engineering sont montrées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60" name="Picture 259"/>
          <p:cNvPicPr/>
          <p:nvPr/>
        </p:nvPicPr>
        <p:blipFill>
          <a:blip r:embed="rId3"/>
          <a:stretch/>
        </p:blipFill>
        <p:spPr>
          <a:xfrm>
            <a:off x="987840" y="3672000"/>
            <a:ext cx="8372160" cy="206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Dashboard – Influence des variables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216000" y="1847160"/>
            <a:ext cx="4260960" cy="48488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Enfin, pour chacune des 11 variables les plus importantes on représente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la courbe des pourcentage de défaut réels en fonction de la variable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horizontalement le taux réel de défaut (8%)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- verticalement la valeur de la variable pour le client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Si la droite verticale orange coupe la courbe bleue au dessus de la droite horizontale rouge, cela indique que le client est à risque selon cette variable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5438520" y="1512000"/>
            <a:ext cx="5145480" cy="59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Déploiement sur le Web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216000" y="1739160"/>
            <a:ext cx="9936000" cy="48488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Le modèle et le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dashboard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sont déployés sur AWS EC2.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Le modèle est accessible depuis une URL qui ouvre une page html permettant de lancer à distance le modèle sur le jeu de données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application_test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(et autres tables). Les résultats sont enregistrés pour être mis à disposition du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dashboard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et de l'API.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L'API, accessible par une URL, retourne pour un client donné le score et le risque de défaut sous format JSON.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Le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dashboard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est accessible via l'URL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Déploiement sur le Web – Lancement du modèle</a:t>
            </a:r>
          </a:p>
        </p:txBody>
      </p:sp>
      <p:sp>
        <p:nvSpPr>
          <p:cNvPr id="267" name="TextShape 2"/>
          <p:cNvSpPr txBox="1"/>
          <p:nvPr/>
        </p:nvSpPr>
        <p:spPr>
          <a:xfrm>
            <a:off x="177840" y="1775160"/>
            <a:ext cx="6336000" cy="17528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On peut lancer le modèle sur le jeu de données complet ou (pour la démonstration) sur un jeu de 200 clients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Un code fourni par email est à saisir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Une fois le scoring effectué, un lien donne l'accès au dashboard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68" name="Picture 267"/>
          <p:cNvPicPr/>
          <p:nvPr/>
        </p:nvPicPr>
        <p:blipFill>
          <a:blip r:embed="rId3"/>
          <a:stretch/>
        </p:blipFill>
        <p:spPr>
          <a:xfrm>
            <a:off x="1227960" y="3752640"/>
            <a:ext cx="9212040" cy="301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Rappel de la problématique</a:t>
            </a:r>
          </a:p>
        </p:txBody>
      </p:sp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6596280" y="1845930"/>
            <a:ext cx="4491720" cy="252468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68"/>
          <p:cNvPicPr/>
          <p:nvPr/>
        </p:nvPicPr>
        <p:blipFill>
          <a:blip r:embed="rId4"/>
          <a:stretch/>
        </p:blipFill>
        <p:spPr>
          <a:xfrm>
            <a:off x="355320" y="1773930"/>
            <a:ext cx="2524680" cy="2524680"/>
          </a:xfrm>
          <a:prstGeom prst="rect">
            <a:avLst/>
          </a:prstGeom>
          <a:ln w="0">
            <a:noFill/>
          </a:ln>
        </p:spPr>
      </p:pic>
      <p:sp>
        <p:nvSpPr>
          <p:cNvPr id="170" name="Line 2"/>
          <p:cNvSpPr/>
          <p:nvPr/>
        </p:nvSpPr>
        <p:spPr>
          <a:xfrm>
            <a:off x="2592000" y="2858610"/>
            <a:ext cx="4004280" cy="36000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3780000" y="1647210"/>
            <a:ext cx="1764000" cy="17154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Demandent un prêt à la consommation</a:t>
            </a:r>
          </a:p>
        </p:txBody>
      </p:sp>
      <p:sp>
        <p:nvSpPr>
          <p:cNvPr id="172" name="TextShape 4"/>
          <p:cNvSpPr txBox="1"/>
          <p:nvPr/>
        </p:nvSpPr>
        <p:spPr>
          <a:xfrm>
            <a:off x="3780000" y="2727570"/>
            <a:ext cx="1764000" cy="17154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RISQUE DE DEFAUT DE PAIEMENT?</a:t>
            </a:r>
          </a:p>
        </p:txBody>
      </p:sp>
      <p:sp>
        <p:nvSpPr>
          <p:cNvPr id="173" name="TextShape 5"/>
          <p:cNvSpPr txBox="1"/>
          <p:nvPr/>
        </p:nvSpPr>
        <p:spPr>
          <a:xfrm>
            <a:off x="936000" y="5064716"/>
            <a:ext cx="9936000" cy="17154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Données disponibles: 300.000 clients avec leurs informations personnelles, leurs historiques de crédit auprès de la banque et auprès d'autres institutions financières</a:t>
            </a: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 algn="ctr"/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ETANT DONNE UN CLIENT QUI FAIT UNE DEMANDE DE PRET, QUEL EST SON RISQUE DE DEFAUT DE PAIEMENT COMPTE TENU DE LA CONNAISSANCE DE L'HISTORIQUE SUR 300.000 CLIENTS?</a:t>
            </a:r>
          </a:p>
          <a:p>
            <a:pPr algn="ctr"/>
            <a:endParaRPr lang="fr-FR" sz="1600" spc="-1" dirty="0">
              <a:solidFill>
                <a:srgbClr val="04617B"/>
              </a:solidFill>
              <a:latin typeface="Source Sans Pro"/>
            </a:endParaRPr>
          </a:p>
          <a:p>
            <a:pPr algn="ctr"/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RISQUE DE DEFAUT</a:t>
            </a:r>
          </a:p>
          <a:p>
            <a:pPr algn="ctr"/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=</a:t>
            </a:r>
          </a:p>
          <a:p>
            <a:pPr algn="ctr"/>
            <a:r>
              <a:rPr lang="fr-FR" sz="1600" spc="-1" dirty="0">
                <a:solidFill>
                  <a:srgbClr val="04617B"/>
                </a:solidFill>
                <a:latin typeface="Source Sans Pro"/>
              </a:rPr>
              <a:t>SCORING</a:t>
            </a:r>
          </a:p>
          <a:p>
            <a:pPr algn="ctr"/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=</a:t>
            </a:r>
          </a:p>
          <a:p>
            <a:pPr algn="ctr"/>
            <a:r>
              <a:rPr lang="fr-FR" sz="1600" spc="-1" dirty="0">
                <a:solidFill>
                  <a:srgbClr val="04617B"/>
                </a:solidFill>
                <a:latin typeface="Source Sans Pro"/>
              </a:rPr>
              <a:t>PROBABILITE QU’IL FASSE DEFAUT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Déploiement sur le Web – Retour de l'API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1905840" y="1775160"/>
            <a:ext cx="9110160" cy="17528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L'API est accessible via une URL, sur une page web ou via une commande CURL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71" name="Picture 270"/>
          <p:cNvPicPr/>
          <p:nvPr/>
        </p:nvPicPr>
        <p:blipFill>
          <a:blip r:embed="rId3"/>
          <a:stretch/>
        </p:blipFill>
        <p:spPr>
          <a:xfrm>
            <a:off x="2435760" y="5396400"/>
            <a:ext cx="6924240" cy="72360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271"/>
          <p:cNvPicPr/>
          <p:nvPr/>
        </p:nvPicPr>
        <p:blipFill>
          <a:blip r:embed="rId4"/>
          <a:stretch/>
        </p:blipFill>
        <p:spPr>
          <a:xfrm>
            <a:off x="3672000" y="3312000"/>
            <a:ext cx="3733560" cy="15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Déploiement sur le Web – Architecture</a:t>
            </a:r>
          </a:p>
        </p:txBody>
      </p:sp>
      <p:sp>
        <p:nvSpPr>
          <p:cNvPr id="274" name="CustomShape 2"/>
          <p:cNvSpPr/>
          <p:nvPr/>
        </p:nvSpPr>
        <p:spPr>
          <a:xfrm>
            <a:off x="1152000" y="2196000"/>
            <a:ext cx="2232000" cy="432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 algn="ctr"/>
            <a:endParaRPr lang="fr-FR" sz="2200" b="0" strike="noStrike" spc="-1">
              <a:solidFill>
                <a:srgbClr val="04617B"/>
              </a:solidFill>
              <a:latin typeface="Source Sans Pro"/>
            </a:endParaRPr>
          </a:p>
          <a:p>
            <a:pPr algn="ctr"/>
            <a:r>
              <a:rPr lang="fr-FR" sz="2200" b="0" strike="noStrike" spc="-1">
                <a:solidFill>
                  <a:srgbClr val="04617B"/>
                </a:solidFill>
                <a:latin typeface="Source Sans Pro"/>
              </a:rPr>
              <a:t>EC2</a:t>
            </a:r>
          </a:p>
          <a:p>
            <a:pPr algn="ctr"/>
            <a:endParaRPr lang="fr-FR" sz="2200" b="0" strike="noStrike" spc="-1">
              <a:solidFill>
                <a:srgbClr val="04617B"/>
              </a:solidFill>
              <a:latin typeface="Source Sans Pro"/>
            </a:endParaRPr>
          </a:p>
          <a:p>
            <a:pPr algn="ctr"/>
            <a:r>
              <a:rPr lang="fr-FR" sz="2200" b="0" strike="noStrike" spc="-1">
                <a:solidFill>
                  <a:srgbClr val="04617B"/>
                </a:solidFill>
                <a:latin typeface="Source Sans Pro"/>
              </a:rPr>
              <a:t>nginx</a:t>
            </a:r>
          </a:p>
          <a:p>
            <a:pPr algn="ctr"/>
            <a:r>
              <a:rPr lang="fr-FR" sz="2200" b="0" strike="noStrike" spc="-1">
                <a:solidFill>
                  <a:srgbClr val="04617B"/>
                </a:solidFill>
                <a:latin typeface="Source Sans Pro"/>
              </a:rPr>
              <a:t>gunicorm</a:t>
            </a:r>
          </a:p>
          <a:p>
            <a:pPr algn="ctr"/>
            <a:r>
              <a:rPr lang="fr-FR" sz="2200" b="0" strike="noStrike" spc="-1">
                <a:solidFill>
                  <a:srgbClr val="04617B"/>
                </a:solidFill>
                <a:latin typeface="Source Sans Pro"/>
              </a:rPr>
              <a:t>Flask</a:t>
            </a:r>
          </a:p>
          <a:p>
            <a:pPr algn="ctr"/>
            <a:r>
              <a:rPr lang="fr-FR" sz="2200" b="0" strike="noStrike" spc="-1">
                <a:solidFill>
                  <a:srgbClr val="04617B"/>
                </a:solidFill>
                <a:latin typeface="Source Sans Pro"/>
              </a:rPr>
              <a:t>Streamlit</a:t>
            </a:r>
          </a:p>
          <a:p>
            <a:pPr algn="ctr"/>
            <a:endParaRPr lang="fr-FR" sz="2200" b="0" strike="noStrike" spc="-1">
              <a:solidFill>
                <a:srgbClr val="04617B"/>
              </a:solidFill>
              <a:latin typeface="Source Sans Pro"/>
            </a:endParaRPr>
          </a:p>
        </p:txBody>
      </p:sp>
      <p:sp>
        <p:nvSpPr>
          <p:cNvPr id="275" name="Line 3"/>
          <p:cNvSpPr/>
          <p:nvPr/>
        </p:nvSpPr>
        <p:spPr>
          <a:xfrm flipH="1">
            <a:off x="3384000" y="2700000"/>
            <a:ext cx="3888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4"/>
          <p:cNvSpPr txBox="1"/>
          <p:nvPr/>
        </p:nvSpPr>
        <p:spPr>
          <a:xfrm>
            <a:off x="3888000" y="2313000"/>
            <a:ext cx="2147040" cy="30708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13.37.98.86:8080</a:t>
            </a:r>
          </a:p>
        </p:txBody>
      </p:sp>
      <p:sp>
        <p:nvSpPr>
          <p:cNvPr id="277" name="Line 5"/>
          <p:cNvSpPr/>
          <p:nvPr/>
        </p:nvSpPr>
        <p:spPr>
          <a:xfrm>
            <a:off x="3456000" y="3096000"/>
            <a:ext cx="3888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8" name="Picture 277"/>
          <p:cNvPicPr/>
          <p:nvPr/>
        </p:nvPicPr>
        <p:blipFill>
          <a:blip r:embed="rId3"/>
          <a:stretch/>
        </p:blipFill>
        <p:spPr>
          <a:xfrm>
            <a:off x="7776000" y="2196000"/>
            <a:ext cx="1732680" cy="1234440"/>
          </a:xfrm>
          <a:prstGeom prst="rect">
            <a:avLst/>
          </a:prstGeom>
          <a:ln w="0">
            <a:noFill/>
          </a:ln>
        </p:spPr>
      </p:pic>
      <p:sp>
        <p:nvSpPr>
          <p:cNvPr id="279" name="Line 6"/>
          <p:cNvSpPr/>
          <p:nvPr/>
        </p:nvSpPr>
        <p:spPr>
          <a:xfrm flipH="1">
            <a:off x="3384360" y="4212360"/>
            <a:ext cx="3888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TextShape 7"/>
          <p:cNvSpPr txBox="1"/>
          <p:nvPr/>
        </p:nvSpPr>
        <p:spPr>
          <a:xfrm>
            <a:off x="3744360" y="3618000"/>
            <a:ext cx="4391640" cy="7218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13.37.98.86:8080/100001</a:t>
            </a:r>
          </a:p>
        </p:txBody>
      </p:sp>
      <p:sp>
        <p:nvSpPr>
          <p:cNvPr id="281" name="Line 8"/>
          <p:cNvSpPr/>
          <p:nvPr/>
        </p:nvSpPr>
        <p:spPr>
          <a:xfrm>
            <a:off x="3456360" y="4608360"/>
            <a:ext cx="3888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9"/>
          <p:cNvSpPr/>
          <p:nvPr/>
        </p:nvSpPr>
        <p:spPr>
          <a:xfrm flipH="1">
            <a:off x="3384360" y="5616360"/>
            <a:ext cx="3888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Line 10"/>
          <p:cNvSpPr/>
          <p:nvPr/>
        </p:nvSpPr>
        <p:spPr>
          <a:xfrm>
            <a:off x="3456360" y="5976360"/>
            <a:ext cx="3888000" cy="0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11"/>
          <p:cNvSpPr txBox="1"/>
          <p:nvPr/>
        </p:nvSpPr>
        <p:spPr>
          <a:xfrm>
            <a:off x="3888360" y="5229360"/>
            <a:ext cx="2147040" cy="30708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13.37.98.86:8501</a:t>
            </a:r>
          </a:p>
        </p:txBody>
      </p:sp>
      <p:sp>
        <p:nvSpPr>
          <p:cNvPr id="285" name="TextShape 12"/>
          <p:cNvSpPr txBox="1"/>
          <p:nvPr/>
        </p:nvSpPr>
        <p:spPr>
          <a:xfrm>
            <a:off x="3384000" y="2714760"/>
            <a:ext cx="1256760" cy="36828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000" b="0" strike="noStrike" spc="-1">
                <a:solidFill>
                  <a:srgbClr val="04617B"/>
                </a:solidFill>
                <a:latin typeface="Source Sans Pro"/>
              </a:rPr>
              <a:t>Lance le modèle </a:t>
            </a:r>
          </a:p>
          <a:p>
            <a:r>
              <a:rPr lang="fr-FR" sz="1000" b="0" strike="noStrike" spc="-1">
                <a:solidFill>
                  <a:srgbClr val="04617B"/>
                </a:solidFill>
                <a:latin typeface="Source Sans Pro"/>
              </a:rPr>
              <a:t>sur tous les clients</a:t>
            </a:r>
          </a:p>
        </p:txBody>
      </p:sp>
      <p:sp>
        <p:nvSpPr>
          <p:cNvPr id="286" name="TextShape 13"/>
          <p:cNvSpPr txBox="1"/>
          <p:nvPr/>
        </p:nvSpPr>
        <p:spPr>
          <a:xfrm>
            <a:off x="3384360" y="4227120"/>
            <a:ext cx="1343880" cy="36828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000" b="0" strike="noStrike" spc="-1">
                <a:solidFill>
                  <a:srgbClr val="04617B"/>
                </a:solidFill>
                <a:latin typeface="Source Sans Pro"/>
              </a:rPr>
              <a:t>Retourne le scoring </a:t>
            </a:r>
          </a:p>
          <a:p>
            <a:r>
              <a:rPr lang="fr-FR" sz="1000" b="0" strike="noStrike" spc="-1">
                <a:solidFill>
                  <a:srgbClr val="04617B"/>
                </a:solidFill>
                <a:latin typeface="Source Sans Pro"/>
              </a:rPr>
              <a:t>du client demandé</a:t>
            </a:r>
          </a:p>
        </p:txBody>
      </p:sp>
      <p:sp>
        <p:nvSpPr>
          <p:cNvPr id="287" name="TextShape 14"/>
          <p:cNvSpPr txBox="1"/>
          <p:nvPr/>
        </p:nvSpPr>
        <p:spPr>
          <a:xfrm>
            <a:off x="3384360" y="5668920"/>
            <a:ext cx="1442880" cy="22032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000" b="0" strike="noStrike" spc="-1">
                <a:solidFill>
                  <a:srgbClr val="04617B"/>
                </a:solidFill>
                <a:latin typeface="Source Sans Pro"/>
              </a:rPr>
              <a:t>Renvoie le dashboard</a:t>
            </a:r>
          </a:p>
        </p:txBody>
      </p:sp>
      <p:pic>
        <p:nvPicPr>
          <p:cNvPr id="288" name="Picture 287"/>
          <p:cNvPicPr/>
          <p:nvPr/>
        </p:nvPicPr>
        <p:blipFill>
          <a:blip r:embed="rId4"/>
          <a:stretch/>
        </p:blipFill>
        <p:spPr>
          <a:xfrm>
            <a:off x="7638120" y="5220000"/>
            <a:ext cx="2729880" cy="136800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288"/>
          <p:cNvPicPr/>
          <p:nvPr/>
        </p:nvPicPr>
        <p:blipFill>
          <a:blip r:embed="rId5"/>
          <a:stretch/>
        </p:blipFill>
        <p:spPr>
          <a:xfrm>
            <a:off x="7642440" y="3672000"/>
            <a:ext cx="3085560" cy="127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Code sur GitHub</a:t>
            </a:r>
          </a:p>
        </p:txBody>
      </p:sp>
      <p:sp>
        <p:nvSpPr>
          <p:cNvPr id="291" name="TextShape 2"/>
          <p:cNvSpPr txBox="1"/>
          <p:nvPr/>
        </p:nvSpPr>
        <p:spPr>
          <a:xfrm>
            <a:off x="249840" y="1152000"/>
            <a:ext cx="9110160" cy="17528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 code est disponible sur github: </a:t>
            </a:r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  <a:hlinkClick r:id="rId3"/>
              </a:rPr>
              <a:t>https://github.com/pyb-data/credit_scoring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Les 5 notebooks contiennent les étapes de l'analyse des données à l'entrainement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>
                <a:solidFill>
                  <a:srgbClr val="04617B"/>
                </a:solidFill>
                <a:latin typeface="Source Sans Pro light"/>
                <a:ea typeface="FreeSans"/>
              </a:rPr>
              <a:t>le fichier projet_7.zip contient le code à déployer sur AWS EC2</a:t>
            </a:r>
            <a:endParaRPr lang="fr-FR" sz="1600" b="0" strike="noStrike" spc="-1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292" name="Picture 291"/>
          <p:cNvPicPr/>
          <p:nvPr/>
        </p:nvPicPr>
        <p:blipFill>
          <a:blip r:embed="rId4"/>
          <a:stretch/>
        </p:blipFill>
        <p:spPr>
          <a:xfrm>
            <a:off x="648000" y="2605320"/>
            <a:ext cx="9982800" cy="481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Limites et améliorations</a:t>
            </a:r>
          </a:p>
        </p:txBody>
      </p:sp>
      <p:sp>
        <p:nvSpPr>
          <p:cNvPr id="294" name="TextShape 2"/>
          <p:cNvSpPr txBox="1"/>
          <p:nvPr/>
        </p:nvSpPr>
        <p:spPr>
          <a:xfrm>
            <a:off x="389215" y="907143"/>
            <a:ext cx="10739520" cy="46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Limite: il y aura toujours un nombre non négligeable de clients à risque non identifié comme tel et il faut diminuer le seuil de </a:t>
            </a:r>
            <a:r>
              <a:rPr lang="fr-FR" sz="14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scoring</a:t>
            </a: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pour en capturer le plus possible, avec l'inconvénient de classer un trop grand nombre de client à risque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Améliorations possibles au niveau du </a:t>
            </a:r>
            <a:r>
              <a:rPr lang="fr-FR" sz="14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dashboard</a:t>
            </a: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:</a:t>
            </a:r>
          </a:p>
          <a:p>
            <a:pPr marL="108000">
              <a:lnSpc>
                <a:spcPct val="100000"/>
              </a:lnSpc>
              <a:buClr>
                <a:srgbClr val="04617B"/>
              </a:buClr>
              <a:buSzPct val="45000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Mettre des graphiques dynamiques (qui indiquent des valeurs quand on déplace le curseur)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Lissage des courbes d'interprétation du modèle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Donner la possibilité de sélectionner une ou plusieurs variables pour interpréter le modèle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Inclure les variables catégorielles dans les variables sélectionnables pour interpréter le modèle (aucune ne fait partie des 11 plus importantes variables)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Donner le choix de faire le </a:t>
            </a:r>
            <a:r>
              <a:rPr lang="fr-FR" sz="14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scoring</a:t>
            </a: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avec ou sans les variables externes (EXT_SOURCE 1, 2 et 3)</a:t>
            </a:r>
            <a:endParaRPr lang="fr-FR" sz="1400" spc="-1" dirty="0">
              <a:solidFill>
                <a:srgbClr val="04617B"/>
              </a:solidFill>
              <a:latin typeface="Source Sans Pro"/>
              <a:ea typeface="FreeSans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Améliorations possibles au niveau de l'API:</a:t>
            </a: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Donner la possibilité via l'API de sélectionner un groupe de client selon divers critères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Améliorations possibles au niveau du modèle:</a:t>
            </a:r>
          </a:p>
          <a:p>
            <a:pPr marL="432000" indent="-324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Tester un réseau de neurones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Tester les options avancée de </a:t>
            </a:r>
            <a:r>
              <a:rPr lang="fr-FR" sz="14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XGBoost</a:t>
            </a: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(telle que l'</a:t>
            </a:r>
            <a:r>
              <a:rPr lang="fr-FR" sz="14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early</a:t>
            </a: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 </a:t>
            </a:r>
            <a:r>
              <a:rPr lang="fr-FR" sz="1400" b="0" strike="noStrike" spc="-1" dirty="0" err="1">
                <a:solidFill>
                  <a:srgbClr val="04617B"/>
                </a:solidFill>
                <a:latin typeface="Source Sans Pro light"/>
                <a:ea typeface="FreeSans"/>
              </a:rPr>
              <a:t>stoping</a:t>
            </a:r>
            <a:r>
              <a:rPr lang="fr-FR" sz="1400" b="0" strike="noStrike" spc="-1" dirty="0">
                <a:solidFill>
                  <a:srgbClr val="04617B"/>
                </a:solidFill>
                <a:latin typeface="Source Sans Pro light"/>
                <a:ea typeface="FreeSans"/>
              </a:rPr>
              <a:t>)</a:t>
            </a:r>
            <a:endParaRPr lang="fr-FR" sz="14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Données disponibles</a:t>
            </a:r>
          </a:p>
        </p:txBody>
      </p:sp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2776680" y="1633680"/>
            <a:ext cx="8887320" cy="5705280"/>
          </a:xfrm>
          <a:prstGeom prst="rect">
            <a:avLst/>
          </a:prstGeom>
          <a:ln w="0"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180000" y="1368000"/>
            <a:ext cx="3852000" cy="17154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Un jeu de 300.000 clients avec leurs infos personnelles et l'information d'un défaut effectif, ainsi qu'un jeu de 45.000 clients sans information d'un défaut de paiement</a:t>
            </a:r>
          </a:p>
        </p:txBody>
      </p:sp>
      <p:sp>
        <p:nvSpPr>
          <p:cNvPr id="177" name="TextShape 3"/>
          <p:cNvSpPr txBox="1"/>
          <p:nvPr/>
        </p:nvSpPr>
        <p:spPr>
          <a:xfrm>
            <a:off x="144000" y="3312360"/>
            <a:ext cx="2632680" cy="17154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Les informations sur les crédits antérieurs auprès de la banque (previous application) et auprès d'autres banques (bureau)</a:t>
            </a:r>
          </a:p>
        </p:txBody>
      </p:sp>
      <p:sp>
        <p:nvSpPr>
          <p:cNvPr id="178" name="TextShape 4"/>
          <p:cNvSpPr txBox="1"/>
          <p:nvPr/>
        </p:nvSpPr>
        <p:spPr>
          <a:xfrm>
            <a:off x="175320" y="5832000"/>
            <a:ext cx="2632680" cy="171540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>
                <a:solidFill>
                  <a:srgbClr val="04617B"/>
                </a:solidFill>
                <a:latin typeface="Source Sans Pro"/>
              </a:rPr>
              <a:t>Les informations sur les échéanciers des crédits antérieurs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9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Un problème d'imbalanced classification</a:t>
            </a:r>
          </a:p>
        </p:txBody>
      </p:sp>
      <p:pic>
        <p:nvPicPr>
          <p:cNvPr id="180" name="Picture 179"/>
          <p:cNvPicPr/>
          <p:nvPr/>
        </p:nvPicPr>
        <p:blipFill>
          <a:blip r:embed="rId3"/>
          <a:stretch/>
        </p:blipFill>
        <p:spPr>
          <a:xfrm>
            <a:off x="6912000" y="1876680"/>
            <a:ext cx="4343040" cy="4819320"/>
          </a:xfrm>
          <a:prstGeom prst="rect">
            <a:avLst/>
          </a:prstGeom>
          <a:ln w="0"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468000" y="1558520"/>
            <a:ext cx="5724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8% des clients ont connu un risque de défaut par le passé</a:t>
            </a: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Il s'agit donc d'un problème de classification avec des classes fortement déséquilibrées</a:t>
            </a: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Pour traiter ce type de problème, on calcule une probabilité de risque de défaut, appelée "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"/>
              </a:rPr>
              <a:t>scoring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"</a:t>
            </a: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Une fois les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"/>
              </a:rPr>
              <a:t>scoring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 calculés, on détermine un seuil au delà duquel un client sera effectivement considéré comme à risque de défaut</a:t>
            </a: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La métrique classique pour la classification, l'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"/>
              </a:rPr>
              <a:t>accuracy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, n'est pas pertinente pour les problèmes d'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"/>
              </a:rPr>
              <a:t>imbalanced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 classification, on utilisera deux métriques: la courbe PR et la courbe ROC</a:t>
            </a:r>
          </a:p>
          <a:p>
            <a:endParaRPr lang="fr-FR" sz="1600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La courbe ROC est pertinente pour les problèmes de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"/>
              </a:rPr>
              <a:t>scoring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endParaRPr lang="fr-FR" sz="1600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La courbe PB est pertinente pour les problèmes d’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"/>
              </a:rPr>
              <a:t>imbalanced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 classification</a:t>
            </a:r>
          </a:p>
          <a:p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La fonction de perte utilisée pour l'entrainement reste la métrique classique pour les tâches de classification: la LOG-LOSS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Analyse des données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684000" y="1584360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L'exploration des données a consisté en: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123"/>
              </a:spcAft>
            </a:pP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Une analyse des corrélations entre variables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: La suppression de variables corrélées entraine une diminution des performances du modèle sélectionné, elles sont donc conservées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123"/>
              </a:spcAft>
            </a:pP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Une analyse des </a:t>
            </a:r>
            <a:r>
              <a:rPr lang="fr-FR" sz="1600" b="1" strike="noStrike" spc="-1" dirty="0" err="1">
                <a:solidFill>
                  <a:srgbClr val="04617B"/>
                </a:solidFill>
                <a:latin typeface="Source Sans Pro light"/>
              </a:rPr>
              <a:t>outliers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: Les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outliers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sont nombreux sur plusieurs variables, la suppression d'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outliers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entraine donc une importante perte de données. Or il s'avère que le modèle choisi n'est pas impacté par les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outliers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. Les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outliers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sont donc conservés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123"/>
              </a:spcAft>
            </a:pP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La création de nouvelles variables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(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feature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engineering): Quelques nouvelles variables sont créées (voir slide suivant), elles améliorent légèrement les performances du modèle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La suppressions de lignes non pertinentes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</a:t>
            </a: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pour l'entraînement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: Quelques lignes sont supprimées dans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previous_application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(lignes avec FLAG_LAST_APPL_PER_CONTRACT != Y ou avec NAME_CONTRACT_STATS != 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Approved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','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Refused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', ainsi que dans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installment_payment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(lignes avec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AMT_installment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= 0)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52000" y="1116000"/>
            <a:ext cx="10512720" cy="117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3000"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Analyse et préparation des données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Feature engineering</a:t>
            </a:r>
          </a:p>
        </p:txBody>
      </p:sp>
      <p:sp>
        <p:nvSpPr>
          <p:cNvPr id="186" name="TextShape 3"/>
          <p:cNvSpPr txBox="1"/>
          <p:nvPr/>
        </p:nvSpPr>
        <p:spPr>
          <a:xfrm>
            <a:off x="684000" y="1584000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Quelques exemples de variables créée pour la classification: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spcAft>
                <a:spcPts val="1406"/>
              </a:spcAft>
            </a:pP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Ecart entre les montants et échéances réels et attendus</a:t>
            </a:r>
            <a:r>
              <a:rPr lang="fr-FR" sz="1500" b="0" i="1" strike="noStrike" spc="-1" dirty="0">
                <a:solidFill>
                  <a:srgbClr val="04617B"/>
                </a:solidFill>
                <a:latin typeface="Source Sans Pro light"/>
              </a:rPr>
              <a:t>: 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Quatre variables sont créées, donnant la moyenne des écarts positifs et négatifs entre les montants et les échéances réels et attendus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spcAft>
                <a:spcPts val="1406"/>
              </a:spcAft>
            </a:pP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Nombre de crédits passés</a:t>
            </a:r>
            <a:r>
              <a:rPr lang="fr-FR" sz="1500" b="0" i="1" strike="noStrike" spc="-1" dirty="0">
                <a:solidFill>
                  <a:srgbClr val="04617B"/>
                </a:solidFill>
                <a:latin typeface="Source Sans Pro light"/>
              </a:rPr>
              <a:t>: 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On créé des variables indiquant le nombre de crédits déjà actifs, remboursés et refusés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spcAft>
                <a:spcPts val="1406"/>
              </a:spcAft>
            </a:pP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Fréquence des crédits passés</a:t>
            </a:r>
            <a:r>
              <a:rPr lang="fr-FR" sz="1500" b="0" i="1" strike="noStrike" spc="-1" dirty="0">
                <a:solidFill>
                  <a:srgbClr val="04617B"/>
                </a:solidFill>
                <a:latin typeface="Source Sans Pro light"/>
              </a:rPr>
              <a:t>: 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On créé une variable qui donne le nombre de jours moyen entre deux crédits passés (soit auprès de  l'entreprise, soit auprès d'une autre institution financière)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500" b="1" strike="noStrike" spc="-1" dirty="0" err="1">
                <a:solidFill>
                  <a:srgbClr val="04617B"/>
                </a:solidFill>
                <a:latin typeface="Source Sans Pro light"/>
              </a:rPr>
              <a:t>Contract</a:t>
            </a: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 </a:t>
            </a:r>
            <a:r>
              <a:rPr lang="fr-FR" sz="1500" b="1" strike="noStrike" spc="-1" dirty="0" err="1">
                <a:solidFill>
                  <a:srgbClr val="04617B"/>
                </a:solidFill>
                <a:latin typeface="Source Sans Pro light"/>
              </a:rPr>
              <a:t>status</a:t>
            </a: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 de </a:t>
            </a:r>
            <a:r>
              <a:rPr lang="fr-FR" sz="1500" b="1" strike="noStrike" spc="-1" dirty="0" err="1">
                <a:solidFill>
                  <a:srgbClr val="04617B"/>
                </a:solidFill>
                <a:latin typeface="Source Sans Pro light"/>
              </a:rPr>
              <a:t>previous</a:t>
            </a: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 application</a:t>
            </a:r>
            <a:r>
              <a:rPr lang="fr-FR" sz="1500" b="0" i="1" strike="noStrike" spc="-1" dirty="0">
                <a:solidFill>
                  <a:srgbClr val="04617B"/>
                </a:solidFill>
                <a:latin typeface="Source Sans Pro light"/>
              </a:rPr>
              <a:t>:  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remplacé par </a:t>
            </a:r>
            <a:r>
              <a:rPr lang="fr-FR" sz="1500" b="0" strike="noStrike" spc="-1" dirty="0" err="1">
                <a:solidFill>
                  <a:srgbClr val="04617B"/>
                </a:solidFill>
                <a:latin typeface="Source Sans Pro light"/>
              </a:rPr>
              <a:t>contract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 </a:t>
            </a:r>
            <a:r>
              <a:rPr lang="fr-FR" sz="1500" b="0" strike="noStrike" spc="-1" dirty="0" err="1">
                <a:solidFill>
                  <a:srgbClr val="04617B"/>
                </a:solidFill>
                <a:latin typeface="Source Sans Pro light"/>
              </a:rPr>
              <a:t>status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 de la dernière ligne correspondante dans </a:t>
            </a:r>
            <a:r>
              <a:rPr lang="fr-FR" sz="1500" b="0" strike="noStrike" spc="-1" dirty="0" err="1">
                <a:solidFill>
                  <a:srgbClr val="04617B"/>
                </a:solidFill>
                <a:latin typeface="Source Sans Pro light"/>
              </a:rPr>
              <a:t>Pos_cash_balance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 ou dans </a:t>
            </a:r>
            <a:r>
              <a:rPr lang="fr-FR" sz="1500" b="0" strike="noStrike" spc="-1" dirty="0" err="1">
                <a:solidFill>
                  <a:srgbClr val="04617B"/>
                </a:solidFill>
                <a:latin typeface="Source Sans Pro light"/>
              </a:rPr>
              <a:t>Credit_card_balance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Champs requêtes</a:t>
            </a:r>
            <a:r>
              <a:rPr lang="fr-FR" sz="1500" b="0" i="1" strike="noStrike" spc="-1" dirty="0">
                <a:solidFill>
                  <a:srgbClr val="04617B"/>
                </a:solidFill>
                <a:latin typeface="Source Sans Pro light"/>
              </a:rPr>
              <a:t>: 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ils sont additionnés (ex: jour = jour ; semaine = jour + semaine; mois = mois + semaine + jour)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500" b="1" strike="noStrike" spc="-1" dirty="0">
                <a:solidFill>
                  <a:srgbClr val="04617B"/>
                </a:solidFill>
                <a:latin typeface="Source Sans Pro light"/>
              </a:rPr>
              <a:t>Champs documents</a:t>
            </a:r>
            <a:r>
              <a:rPr lang="fr-FR" sz="1500" b="0" i="1" strike="noStrike" spc="-1" dirty="0">
                <a:solidFill>
                  <a:srgbClr val="04617B"/>
                </a:solidFill>
                <a:latin typeface="Source Sans Pro light"/>
              </a:rPr>
              <a:t>: </a:t>
            </a:r>
            <a:r>
              <a:rPr lang="fr-FR" sz="1500" b="0" strike="noStrike" spc="-1" dirty="0">
                <a:solidFill>
                  <a:srgbClr val="04617B"/>
                </a:solidFill>
                <a:latin typeface="Source Sans Pro light"/>
              </a:rPr>
              <a:t>Il y a plusieurs flags documents qui indiquent si un document donné a été fourni par le client. On créé une variable qui donne le nombre de documents fournis par le client.</a:t>
            </a: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5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Préparation des données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684000" y="1584720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La préparation des données consiste en: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- la </a:t>
            </a: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suppression de lignes non pertinentes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(voir analyse de données)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- la </a:t>
            </a: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création de nouvelles variables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(voir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feature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engineering)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- la </a:t>
            </a: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gestion de valeurs manquantes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: valeurs XNA et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unknown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remplacées par nan dans tous les fichiers. La gestion effective des valeurs manquantes est faite ultérieurement dans un pipeline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- la </a:t>
            </a:r>
            <a:r>
              <a:rPr lang="fr-FR" sz="1600" b="1" strike="noStrike" spc="-1" dirty="0">
                <a:solidFill>
                  <a:srgbClr val="04617B"/>
                </a:solidFill>
                <a:latin typeface="Source Sans Pro light"/>
              </a:rPr>
              <a:t>remontée des données des fichiers de niveau inférieur au niveau supérieur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en appliquant pour chaque client la moyenne sur les variables numériques et le mode sur les variables catégorielles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fr-FR" sz="6000" b="0" strike="noStrike" spc="-1">
                <a:solidFill>
                  <a:srgbClr val="FFFFFF"/>
                </a:solidFill>
                <a:latin typeface="Source Sans Pro Light"/>
              </a:rPr>
              <a:t>Sélection du modèle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576000" y="612000"/>
            <a:ext cx="10836000" cy="5705640"/>
          </a:xfrm>
          <a:prstGeom prst="rect">
            <a:avLst/>
          </a:prstGeom>
          <a:noFill/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Six modèles basés sur des arbres de décision ont été comparés afin de sélectionner celui présentant les meilleurs performances.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strike="noStrike" spc="-1" dirty="0">
                <a:solidFill>
                  <a:srgbClr val="04617B"/>
                </a:solidFill>
                <a:latin typeface="Source Sans Pro"/>
              </a:rPr>
              <a:t>ETAPES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"/>
              </a:rPr>
              <a:t>:</a:t>
            </a: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1 – Mise de côté d'un jeu de validation représentant 33% du jeu d'entrainement complet (100.000 lignes)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2 – Constitution d'un jeu de données restreint à 100000 lignes et 50 variables (union des 30 meilleures variables pour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XGBoost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et </a:t>
            </a:r>
            <a:r>
              <a:rPr lang="fr-FR" sz="1600" b="0" strike="noStrike" spc="-1" dirty="0" err="1">
                <a:solidFill>
                  <a:srgbClr val="04617B"/>
                </a:solidFill>
                <a:latin typeface="Source Sans Pro light"/>
              </a:rPr>
              <a:t>Random</a:t>
            </a: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 Forest)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3 – Optimisation des paramètres sur chacun des modèles en cross validation 3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4 – Sélection du modèle présentant les meilleures métriques (ROC et PR AUC) sur le jeu de test ainsi que les meilleures performances en terme de temps d'entraînement et de prédiction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r>
              <a:rPr lang="fr-FR" sz="1600" b="0" strike="noStrike" spc="-1" dirty="0">
                <a:solidFill>
                  <a:srgbClr val="04617B"/>
                </a:solidFill>
                <a:latin typeface="Source Sans Pro light"/>
              </a:rPr>
              <a:t>5 – Le modèle sélectionné est le LGBM classifier</a:t>
            </a:r>
            <a:endParaRPr lang="fr-FR" sz="1600" b="0" strike="noStrike" spc="-1" dirty="0">
              <a:solidFill>
                <a:srgbClr val="04617B"/>
              </a:solidFill>
              <a:latin typeface="Source Sans Pro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3"/>
          <a:stretch/>
        </p:blipFill>
        <p:spPr>
          <a:xfrm>
            <a:off x="2160000" y="5544000"/>
            <a:ext cx="6714720" cy="174276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2088000" y="6552000"/>
            <a:ext cx="6786720" cy="36000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2259</Words>
  <Application>Microsoft Office PowerPoint</Application>
  <PresentationFormat>Custom</PresentationFormat>
  <Paragraphs>219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Source Sans Pro</vt:lpstr>
      <vt:lpstr>Source Sans Pro light</vt:lpstr>
      <vt:lpstr>Source Sans Pro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Pierre-Yves Bescon</cp:lastModifiedBy>
  <cp:revision>99</cp:revision>
  <dcterms:created xsi:type="dcterms:W3CDTF">2020-05-20T10:48:57Z</dcterms:created>
  <dcterms:modified xsi:type="dcterms:W3CDTF">2021-08-31T18:10:33Z</dcterms:modified>
  <dc:language>fr-FR</dc:language>
</cp:coreProperties>
</file>