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2"/>
  </p:notesMasterIdLst>
  <p:sldIdLst>
    <p:sldId id="256" r:id="rId2"/>
    <p:sldId id="257" r:id="rId3"/>
    <p:sldId id="268" r:id="rId4"/>
    <p:sldId id="270" r:id="rId5"/>
    <p:sldId id="267" r:id="rId6"/>
    <p:sldId id="258" r:id="rId7"/>
    <p:sldId id="266" r:id="rId8"/>
    <p:sldId id="259" r:id="rId9"/>
    <p:sldId id="274" r:id="rId10"/>
    <p:sldId id="275" r:id="rId11"/>
    <p:sldId id="269" r:id="rId12"/>
    <p:sldId id="260" r:id="rId13"/>
    <p:sldId id="264" r:id="rId14"/>
    <p:sldId id="265" r:id="rId15"/>
    <p:sldId id="263" r:id="rId16"/>
    <p:sldId id="261" r:id="rId17"/>
    <p:sldId id="262" r:id="rId18"/>
    <p:sldId id="271" r:id="rId19"/>
    <p:sldId id="272" r:id="rId20"/>
    <p:sldId id="273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  <p:embeddedFont>
      <p:font typeface="Helvetica Neue Light" panose="02000403000000020004" pitchFamily="2" charset="0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2"/>
    <p:restoredTop sz="85704"/>
  </p:normalViewPr>
  <p:slideViewPr>
    <p:cSldViewPr snapToGrid="0">
      <p:cViewPr varScale="1">
        <p:scale>
          <a:sx n="140" d="100"/>
          <a:sy n="140" d="100"/>
        </p:scale>
        <p:origin x="29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672815798_0_5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gd67281579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gd672815798_0_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1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71" b="1983"/>
          <a:stretch/>
        </p:blipFill>
        <p:spPr>
          <a:xfrm>
            <a:off x="457200" y="0"/>
            <a:ext cx="79057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1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6" t="23991" r="4771" b="1983"/>
          <a:stretch/>
        </p:blipFill>
        <p:spPr>
          <a:xfrm>
            <a:off x="457200" y="0"/>
            <a:ext cx="79057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CD6C85-53E3-2044-ADF4-03D62F96F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234" y="1280478"/>
            <a:ext cx="7886700" cy="9937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727E-F17D-4C4C-9966-613E9C28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7A776-DAF9-8246-AFC6-9748CB5D3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971C-0977-2940-9FFE-29B3D207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CA1E-80C7-DF40-89EB-BA2F740A553F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4555-9FBF-7948-B258-CFB59A1B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6182A-88B0-3F40-AB3D-AB9B04DC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BC7E-80CA-2A49-91DD-E4C06794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3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C1C9F-E25C-AD43-A6B4-766720477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9DD0C-CFC5-EE48-85EA-A05FA2167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ECD12-996B-5B4D-95AB-C42850B1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CA1E-80C7-DF40-89EB-BA2F740A553F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F5F10-494C-4A4B-B58D-552E3A12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C6C58-46A8-1C4A-AC21-F7D2617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BC7E-80CA-2A49-91DD-E4C06794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32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8232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5D0F9-C84E-7F46-B746-E8AFDBCBD99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 lIns="91440" rIns="45720"/>
          <a:lstStyle>
            <a:lvl1pPr marL="514350" indent="-285750">
              <a:buFont typeface="Arial" panose="020B0604020202020204" pitchFamily="34" charset="0"/>
              <a:buChar char="•"/>
              <a:defRPr/>
            </a:lvl1pPr>
            <a:lvl2pPr marL="914400" indent="-326390">
              <a:buFont typeface="Courier New" panose="02070309020205020404" pitchFamily="49" charset="0"/>
              <a:buChar char="o"/>
              <a:defRPr/>
            </a:lvl2pPr>
            <a:lvl4pPr>
              <a:buSzPct val="100000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8A938-DA15-9B47-8520-F5CCE93B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1CCE4-7D1A-8F4A-BCDF-97A51B57AA07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32D27-2A10-DC48-AAF6-5289D2CF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F1C3-2413-2847-A605-DFE906DA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8C24-A43C-0846-9854-B8AA7BEB55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1EFF5E8-4CB1-5845-B8B9-6C05C3B3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1197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D548-522F-E84A-B3A3-089C0372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EBAB94-889E-9847-B2E1-EDC2C3D2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CA1E-80C7-DF40-89EB-BA2F740A553F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D4A11-725A-AE49-9CD1-8B0F3CB7A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49FC6-AD3F-C542-838C-5609A8F4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BC7E-80CA-2A49-91DD-E4C067940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EFAE84-C051-2440-AC8F-D74FACA09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599" y="863123"/>
            <a:ext cx="4393200" cy="19313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C924E2E-0E91-3E43-82F1-94B82114B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2" y="863123"/>
            <a:ext cx="4410340" cy="19313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3CDD3D-5324-0147-9976-E62D64DA067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11145" y="2859899"/>
            <a:ext cx="4393200" cy="1931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05EEF4B-B8BE-C84C-B76A-89278A7D9EA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56748" y="2859899"/>
            <a:ext cx="4410340" cy="1931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351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30C6-43C0-D740-9C4A-CED3A59F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0A628-ED0C-D346-A0FF-EC0948CAB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732FA-2410-7140-851B-BF964CA6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00" y="4951180"/>
            <a:ext cx="6563376" cy="137319"/>
          </a:xfrm>
        </p:spPr>
        <p:txBody>
          <a:bodyPr/>
          <a:lstStyle>
            <a:lvl1pPr algn="l">
              <a:defRPr sz="9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2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5;p14">
            <a:extLst>
              <a:ext uri="{FF2B5EF4-FFF2-40B4-BE49-F238E27FC236}">
                <a16:creationId xmlns:a16="http://schemas.microsoft.com/office/drawing/2014/main" id="{AAF2C5E7-F23F-8944-9A54-94261D86173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CEC19-33E2-FD4B-8085-6DFCAD52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3C3B5-71AD-154A-9F14-1AF5BB544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1EBFA-DCB4-B849-9850-F4A1A464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CA1E-80C7-DF40-89EB-BA2F740A553F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9B19B-23F4-A04C-93F4-1D2E48C7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03C1D-F9FD-4147-9400-6A146637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BC7E-80CA-2A49-91DD-E4C06794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FBE8-03D5-454D-A044-C8447418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B8259-A40A-1648-9784-0A6587B14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599" y="883159"/>
            <a:ext cx="4393201" cy="37491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D4501-6FDA-504E-A5BE-5695887F5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2" y="883159"/>
            <a:ext cx="3867148" cy="37491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9A6A6-E535-A74F-97B9-5D468390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CA1E-80C7-DF40-89EB-BA2F740A553F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8A378-7770-564F-BB1E-5EB9D7F0D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8AEB4-92D5-0F4F-BDA5-78A1D98E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BC7E-80CA-2A49-91DD-E4C06794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F86EF-B5AA-EF4E-84F6-C3183514B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600" y="873824"/>
            <a:ext cx="4412251" cy="3866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349D9-052E-D840-B6D7-9F88DFAEA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600" y="1265482"/>
            <a:ext cx="4412251" cy="3205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5E675-2F72-A242-AAA3-33256151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CA1E-80C7-DF40-89EB-BA2F740A553F}" type="datetimeFigureOut">
              <a:rPr lang="en-US" smtClean="0"/>
              <a:t>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3153E-A92C-6646-A189-FE9FADF9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F00BC5-D7EA-494E-B6AD-84FD5DD4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BC7E-80CA-2A49-91DD-E4C0679404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A128BFD-1F65-6442-8BD1-4DE3D00E9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00" y="55001"/>
            <a:ext cx="8824390" cy="7039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7DCC41E-1EE2-8A4C-B5F4-5CDC4E52D49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72000" y="873824"/>
            <a:ext cx="4355102" cy="3866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5C8AE25-1418-2E44-9272-DF827E881B2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72000" y="1265482"/>
            <a:ext cx="4355102" cy="3205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692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11E3-6997-7540-835D-C06EEF09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4EE05-07E9-8E4C-BDFB-CAA07BB9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CA1E-80C7-DF40-89EB-BA2F740A553F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19FDA-8648-494F-8160-02983CA0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555F4-2E1C-DD4A-8563-10C681D8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BC7E-80CA-2A49-91DD-E4C06794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8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69F286-B726-6F42-93D7-41FF1666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CA1E-80C7-DF40-89EB-BA2F740A553F}" type="datetimeFigureOut">
              <a:rPr lang="en-US" smtClean="0"/>
              <a:t>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4F6FA-0290-BF40-BABD-292142F8C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40E0A-5F21-614B-B81C-D98B8741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BC7E-80CA-2A49-91DD-E4C06794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A1E8-1136-4941-B244-CAA8F390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BEEC3-84B9-4D43-98A8-D6F733AC7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162F2-9C7A-8344-BC40-C2632B992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CAF85-3E9C-7844-AEAF-3949D65C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CA1E-80C7-DF40-89EB-BA2F740A553F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0F394-9152-544E-B122-CD8A0D46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AC5A7-8ED8-F14A-B3D3-973A4914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BC7E-80CA-2A49-91DD-E4C06794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0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44E2-8169-9740-A857-8E853A30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BA15F8-CA94-5E48-ABF9-ACA1D47A1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CBEAB-B1CD-4F4A-83E2-136BB6D00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A4495-06AC-3643-85A2-8010019A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CA1E-80C7-DF40-89EB-BA2F740A553F}" type="datetimeFigureOut">
              <a:rPr lang="en-US" smtClean="0"/>
              <a:t>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0CEF2-0FFE-1C41-A7C1-8920ED38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082A0-908B-2E4A-A5E3-880EA792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BC7E-80CA-2A49-91DD-E4C06794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7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3B614-8EA0-944A-9632-F290A0DA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00" y="55001"/>
            <a:ext cx="8824390" cy="703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089D1-726A-7F44-947D-243A86CC7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600" y="836739"/>
            <a:ext cx="8824390" cy="3871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93D95-EC8F-8E42-8ED8-A3B90A546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ACA1E-80C7-DF40-89EB-BA2F740A553F}" type="datetimeFigureOut">
              <a:rPr lang="en-US" smtClean="0"/>
              <a:t>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7CE9E-04CF-3B45-9D48-5005A2712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BD67F-2F2C-7245-853B-AA21E80E5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8BC7E-80CA-2A49-91DD-E4C0679404C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52;p13" descr="_Plaid-Digital_FINAL-NEW.png">
            <a:extLst>
              <a:ext uri="{FF2B5EF4-FFF2-40B4-BE49-F238E27FC236}">
                <a16:creationId xmlns:a16="http://schemas.microsoft.com/office/drawing/2014/main" id="{489D8A66-B160-FE46-B671-028840F39DBF}"/>
              </a:ext>
            </a:extLst>
          </p:cNvPr>
          <p:cNvPicPr preferRelativeResize="0"/>
          <p:nvPr userDrawn="1"/>
        </p:nvPicPr>
        <p:blipFill rotWithShape="1">
          <a:blip r:embed="rId16">
            <a:alphaModFix/>
          </a:blip>
          <a:srcRect l="59550" t="20879" r="39887" b="2889"/>
          <a:stretch/>
        </p:blipFill>
        <p:spPr>
          <a:xfrm rot="5400000">
            <a:off x="3314699" y="1526667"/>
            <a:ext cx="45719" cy="66751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0;p13">
            <a:extLst>
              <a:ext uri="{FF2B5EF4-FFF2-40B4-BE49-F238E27FC236}">
                <a16:creationId xmlns:a16="http://schemas.microsoft.com/office/drawing/2014/main" id="{91ABFB1B-93E5-B145-90BE-9EF36C55518E}"/>
              </a:ext>
            </a:extLst>
          </p:cNvPr>
          <p:cNvSpPr txBox="1"/>
          <p:nvPr userDrawn="1"/>
        </p:nvSpPr>
        <p:spPr>
          <a:xfrm>
            <a:off x="8534400" y="100340"/>
            <a:ext cx="507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sz="1100" b="0" i="0" u="none" strike="noStrike" cap="non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D630F8-0E5A-374D-8FFC-CC13C085FB57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6754375" y="4772533"/>
            <a:ext cx="2188541" cy="19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3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68" r:id="rId13"/>
    <p:sldLayoutId id="214748368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00000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ybamm-team/liionpac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21"/>
          <p:cNvCxnSpPr/>
          <p:nvPr/>
        </p:nvCxnSpPr>
        <p:spPr>
          <a:xfrm>
            <a:off x="2214179" y="2985033"/>
            <a:ext cx="548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21"/>
          <p:cNvSpPr txBox="1"/>
          <p:nvPr/>
        </p:nvSpPr>
        <p:spPr>
          <a:xfrm>
            <a:off x="2107532" y="1797762"/>
            <a:ext cx="6964279" cy="67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Pack modeling with </a:t>
            </a:r>
            <a:r>
              <a:rPr lang="en" sz="35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liionpack</a:t>
            </a:r>
            <a:endParaRPr sz="3500" dirty="0"/>
          </a:p>
        </p:txBody>
      </p:sp>
      <p:sp>
        <p:nvSpPr>
          <p:cNvPr id="96" name="Google Shape;96;p21"/>
          <p:cNvSpPr txBox="1"/>
          <p:nvPr/>
        </p:nvSpPr>
        <p:spPr>
          <a:xfrm>
            <a:off x="2107532" y="3602459"/>
            <a:ext cx="6464968" cy="59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Valentin Sulzer</a:t>
            </a:r>
            <a:endParaRPr sz="1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7E76-2288-E649-9BAE-E6CC8201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(4p1s)</a:t>
            </a:r>
          </a:p>
        </p:txBody>
      </p:sp>
      <p:pic>
        <p:nvPicPr>
          <p:cNvPr id="7" name="Content Placeholder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B36D4C86-DB82-FB44-BC9F-CF4127AF5E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188" y="1117884"/>
            <a:ext cx="4392612" cy="3279206"/>
          </a:xfrm>
        </p:spPr>
      </p:pic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40FF5CA6-146D-E14F-B70A-DD040024A8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314020"/>
            <a:ext cx="3867150" cy="2886934"/>
          </a:xfrm>
        </p:spPr>
      </p:pic>
    </p:spTree>
    <p:extLst>
      <p:ext uri="{BB962C8B-B14F-4D97-AF65-F5344CB8AC3E}">
        <p14:creationId xmlns:p14="http://schemas.microsoft.com/office/powerpoint/2010/main" val="384527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127CFF-BDF2-A748-BDD3-AAF0E8DA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Examples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FB0336-E398-3A49-B598-8707D5978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4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39A3-5D7D-9D4A-86B4-CDE477FE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597A-3CF9-7549-952C-129E4166A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40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C3DE-5178-3D47-A87C-AB847C89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initial SOCs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1EF5F-462E-9041-B310-AFEBA8AA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19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7FA2-9527-684B-87B9-D5A87BE5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CFF0C-BE76-E14F-A558-2B93B8EF6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39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C740-EEB3-C049-BEA3-564410E9A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packs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2037-86BF-ED44-BD1D-2CB52CA8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63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E63C-D0C4-A542-A5DC-C69CA605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Degradation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43A3-08C5-034F-A8C8-DF0A62AB1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37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1DE2-AEF9-5A4F-9D18-61711291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locations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1B0F0-0AAE-0F44-B4A2-1B01459250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543FA0-FD57-F049-BA48-31052DB730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38CDB-20CC-5B49-BAD1-91FDE458EBE9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954D47-C158-DF4E-BA86-B36A8D7EC8B1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10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64A95F9-EF6A-534F-A670-5F0ED8AA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93D337-A8E2-0B4B-A4DA-9D004363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dask</a:t>
            </a:r>
            <a:r>
              <a:rPr lang="en-US" dirty="0"/>
              <a:t> or ray for solving </a:t>
            </a:r>
            <a:r>
              <a:rPr lang="en-US" dirty="0" err="1"/>
              <a:t>PyBaMM</a:t>
            </a:r>
            <a:r>
              <a:rPr lang="en-US" dirty="0"/>
              <a:t> cell models in parallel on clusters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E7DDF-C5E8-CB4C-A2DA-4529F9AAC371}"/>
              </a:ext>
            </a:extLst>
          </p:cNvPr>
          <p:cNvSpPr txBox="1"/>
          <p:nvPr/>
        </p:nvSpPr>
        <p:spPr>
          <a:xfrm>
            <a:off x="600336" y="1286696"/>
            <a:ext cx="3759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32 parallel, 20 series (~1.6 kWh simulated)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8D1F33-C60E-B24F-BEA4-AB5A0EC38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36" y="1633367"/>
            <a:ext cx="3759362" cy="28215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C65686-DBB6-AD4D-A887-598F29AF9EFB}"/>
              </a:ext>
            </a:extLst>
          </p:cNvPr>
          <p:cNvSpPr txBox="1"/>
          <p:nvPr/>
        </p:nvSpPr>
        <p:spPr>
          <a:xfrm>
            <a:off x="1581373" y="4420195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MacBook Pro laptop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FA2CD-CB29-A749-A590-17ECB74BEAE6}"/>
              </a:ext>
            </a:extLst>
          </p:cNvPr>
          <p:cNvSpPr txBox="1"/>
          <p:nvPr/>
        </p:nvSpPr>
        <p:spPr>
          <a:xfrm>
            <a:off x="4672584" y="1286696"/>
            <a:ext cx="4007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400 parallel, 125 series (~250 kWh simulated)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1AFD1C-10C2-FB4B-8D3C-E36DF8B0E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584" y="1590178"/>
            <a:ext cx="3759362" cy="28215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0CC335-E0C4-D04E-A024-1FEFFCE58F5C}"/>
              </a:ext>
            </a:extLst>
          </p:cNvPr>
          <p:cNvSpPr txBox="1"/>
          <p:nvPr/>
        </p:nvSpPr>
        <p:spPr>
          <a:xfrm>
            <a:off x="5718647" y="4351616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CADES cloud 80 vCPU</a:t>
            </a:r>
          </a:p>
        </p:txBody>
      </p:sp>
    </p:spTree>
    <p:extLst>
      <p:ext uri="{BB962C8B-B14F-4D97-AF65-F5344CB8AC3E}">
        <p14:creationId xmlns:p14="http://schemas.microsoft.com/office/powerpoint/2010/main" val="1954640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64A95F9-EF6A-534F-A670-5F0ED8AA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93D337-A8E2-0B4B-A4DA-9D004363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02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1B96-101D-B24F-80A7-A6A328BF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9B124-AB3B-8048-8EDA-5DD76DA84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Understanding, optimizing, and managing large packs is crucial to achieve battery cost and efficiency targets</a:t>
            </a:r>
          </a:p>
          <a:p>
            <a:r>
              <a:rPr lang="en-US" b="1" dirty="0" err="1">
                <a:solidFill>
                  <a:srgbClr val="C00000"/>
                </a:solidFill>
              </a:rPr>
              <a:t>Liionpack</a:t>
            </a:r>
            <a:r>
              <a:rPr lang="en-US" b="1" dirty="0"/>
              <a:t>: </a:t>
            </a:r>
            <a:r>
              <a:rPr lang="en-US" dirty="0"/>
              <a:t>A Python package for simulating packs of batteries with </a:t>
            </a:r>
            <a:r>
              <a:rPr lang="en-US" dirty="0" err="1"/>
              <a:t>PyBaMM</a:t>
            </a:r>
            <a:endParaRPr lang="en-US" dirty="0"/>
          </a:p>
          <a:p>
            <a:r>
              <a:rPr lang="en-US" dirty="0"/>
              <a:t>Open-source at </a:t>
            </a:r>
            <a:r>
              <a:rPr lang="en-US" dirty="0">
                <a:hlinkClick r:id="rId2"/>
              </a:rPr>
              <a:t>https://github.com/pybamm-team/liionpack</a:t>
            </a:r>
            <a:r>
              <a:rPr lang="en-US" dirty="0"/>
              <a:t> </a:t>
            </a:r>
          </a:p>
          <a:p>
            <a:r>
              <a:rPr lang="en-US" dirty="0"/>
              <a:t>Works with </a:t>
            </a:r>
            <a:r>
              <a:rPr lang="en-US" b="1" dirty="0">
                <a:solidFill>
                  <a:srgbClr val="C00000"/>
                </a:solidFill>
              </a:rPr>
              <a:t>any</a:t>
            </a:r>
            <a:r>
              <a:rPr lang="en-US" dirty="0"/>
              <a:t> </a:t>
            </a:r>
            <a:r>
              <a:rPr lang="en-US" dirty="0" err="1"/>
              <a:t>PyBaMM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Different parameter sets</a:t>
            </a:r>
          </a:p>
          <a:p>
            <a:pPr lvl="1"/>
            <a:r>
              <a:rPr lang="en-US" dirty="0"/>
              <a:t>Thermal models</a:t>
            </a:r>
          </a:p>
          <a:p>
            <a:pPr lvl="1"/>
            <a:r>
              <a:rPr lang="en-US" dirty="0"/>
              <a:t>Degradation models</a:t>
            </a:r>
          </a:p>
          <a:p>
            <a:pPr lvl="1"/>
            <a:r>
              <a:rPr lang="en-US" dirty="0"/>
              <a:t>…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255AF25-AC90-A24A-B4B7-E60837AED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2" t="3580" r="58942" b="37179"/>
          <a:stretch/>
        </p:blipFill>
        <p:spPr bwMode="auto">
          <a:xfrm>
            <a:off x="6288750" y="2377440"/>
            <a:ext cx="1926375" cy="181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2DA3D1-BC90-4D4D-824B-D8DD05254105}"/>
              </a:ext>
            </a:extLst>
          </p:cNvPr>
          <p:cNvSpPr txBox="1"/>
          <p:nvPr/>
        </p:nvSpPr>
        <p:spPr>
          <a:xfrm>
            <a:off x="5910817" y="4228222"/>
            <a:ext cx="268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Inspired by Tom Tranter’s work on jellyroll modeling</a:t>
            </a:r>
          </a:p>
        </p:txBody>
      </p:sp>
    </p:spTree>
    <p:extLst>
      <p:ext uri="{BB962C8B-B14F-4D97-AF65-F5344CB8AC3E}">
        <p14:creationId xmlns:p14="http://schemas.microsoft.com/office/powerpoint/2010/main" val="3326611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C58C-82CC-5D41-829C-AAAA4FD5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01F72-BB18-9247-80EE-A15D46BC5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670" y="758952"/>
            <a:ext cx="2912168" cy="387178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Tom Tranter</a:t>
            </a:r>
            <a:r>
              <a:rPr lang="en-US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Robert Timms,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Ferran</a:t>
            </a:r>
            <a:r>
              <a:rPr lang="en-US" dirty="0"/>
              <a:t> </a:t>
            </a:r>
            <a:r>
              <a:rPr lang="en-US" dirty="0" err="1"/>
              <a:t>Brosa-Planella</a:t>
            </a:r>
            <a:r>
              <a:rPr lang="en-US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Gavin Wiggins,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Srikanth Allu,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Vikrant </a:t>
            </a:r>
            <a:r>
              <a:rPr lang="en-US" dirty="0" err="1"/>
              <a:t>Karra</a:t>
            </a:r>
            <a:r>
              <a:rPr lang="en-US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Priyanshu</a:t>
            </a:r>
            <a:r>
              <a:rPr lang="en-US" dirty="0"/>
              <a:t> Agarwal, </a:t>
            </a:r>
            <a:r>
              <a:rPr lang="en-US" dirty="0" err="1"/>
              <a:t>Saransh</a:t>
            </a:r>
            <a:r>
              <a:rPr lang="en-US" dirty="0"/>
              <a:t> Chopra,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Dan Brett,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Paul Shearing</a:t>
            </a:r>
          </a:p>
        </p:txBody>
      </p:sp>
      <p:pic>
        <p:nvPicPr>
          <p:cNvPr id="3074" name="Picture 2" descr="Avatar">
            <a:extLst>
              <a:ext uri="{FF2B5EF4-FFF2-40B4-BE49-F238E27FC236}">
                <a16:creationId xmlns:a16="http://schemas.microsoft.com/office/drawing/2014/main" id="{2E706605-54E8-604C-9817-F5EFAE9DF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44" y="830871"/>
            <a:ext cx="1324582" cy="132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0E598529-222A-4A45-92E8-C5298A6FC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40" y="360660"/>
            <a:ext cx="1281216" cy="128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3C3DAA6-846A-5C46-A114-DDAE3F85D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557" y="2620054"/>
            <a:ext cx="1189599" cy="118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1D6730F9-4A20-0745-9C0D-95011B436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5535"/>
            <a:ext cx="1399843" cy="91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>
            <a:extLst>
              <a:ext uri="{FF2B5EF4-FFF2-40B4-BE49-F238E27FC236}">
                <a16:creationId xmlns:a16="http://schemas.microsoft.com/office/drawing/2014/main" id="{D11E8B45-B76A-3D47-9831-780154D80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14622"/>
            <a:ext cx="2759481" cy="8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A0319EB5-6F9A-C747-8B4B-A2BF6FE36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60" y="374990"/>
            <a:ext cx="2735054" cy="79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D51E965F-8A29-6149-879B-08A976205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64" r="-2" b="11336"/>
          <a:stretch/>
        </p:blipFill>
        <p:spPr bwMode="auto">
          <a:xfrm>
            <a:off x="6144848" y="1630168"/>
            <a:ext cx="2912167" cy="82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D392544-6AB2-5A4A-9CD8-D746C0B125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26760" y="3854072"/>
            <a:ext cx="2912168" cy="70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9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BC7125-0A70-C649-AC8B-9B341846C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4799" y="926607"/>
            <a:ext cx="1868440" cy="386651"/>
          </a:xfrm>
        </p:spPr>
        <p:txBody>
          <a:bodyPr>
            <a:normAutofit/>
          </a:bodyPr>
          <a:lstStyle/>
          <a:p>
            <a:pPr algn="l"/>
            <a:r>
              <a:rPr lang="en-US" sz="1600" b="0" dirty="0"/>
              <a:t>Four cells in parallel</a:t>
            </a:r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88F9D80C-9ADF-DA40-BFC1-55120732EB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5799" y="1265238"/>
            <a:ext cx="3826440" cy="320675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2FA523-73D4-6F44-A12A-D3D759FBD82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283200" y="574632"/>
            <a:ext cx="3414201" cy="703951"/>
          </a:xfrm>
        </p:spPr>
        <p:txBody>
          <a:bodyPr>
            <a:noAutofit/>
          </a:bodyPr>
          <a:lstStyle/>
          <a:p>
            <a:r>
              <a:rPr lang="en-US" sz="1600" b="0" dirty="0"/>
              <a:t>Simulated current through each cell </a:t>
            </a:r>
          </a:p>
          <a:p>
            <a:r>
              <a:rPr lang="en-US" sz="1600" b="0" dirty="0"/>
              <a:t>(CC charge / rest / CC discharge / rest)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E8B7D62B-4971-8E4E-9A70-D2F06A55AD59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4601480" y="1265238"/>
            <a:ext cx="4295553" cy="3206750"/>
          </a:xfr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BEFEF475-5DB4-E941-89A7-E99BCB0E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example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2E65AA-A905-D348-BF17-10204A4F068B}"/>
              </a:ext>
            </a:extLst>
          </p:cNvPr>
          <p:cNvSpPr/>
          <p:nvPr/>
        </p:nvSpPr>
        <p:spPr>
          <a:xfrm>
            <a:off x="3342640" y="1706880"/>
            <a:ext cx="721360" cy="102616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4C6A0D-2046-FE4F-8597-4E5DB51C0290}"/>
              </a:ext>
            </a:extLst>
          </p:cNvPr>
          <p:cNvSpPr txBox="1"/>
          <p:nvPr/>
        </p:nvSpPr>
        <p:spPr>
          <a:xfrm>
            <a:off x="3565591" y="1968510"/>
            <a:ext cx="91082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1 cell</a:t>
            </a:r>
          </a:p>
          <a:p>
            <a:r>
              <a:rPr lang="en-US" sz="1200" dirty="0">
                <a:solidFill>
                  <a:srgbClr val="C00000"/>
                </a:solidFill>
              </a:rPr>
              <a:t>(</a:t>
            </a:r>
            <a:r>
              <a:rPr lang="en-US" sz="1200" dirty="0" err="1">
                <a:solidFill>
                  <a:srgbClr val="C00000"/>
                </a:solidFill>
              </a:rPr>
              <a:t>PyBaMM</a:t>
            </a:r>
            <a:r>
              <a:rPr lang="en-US" sz="12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92669A-B535-3F41-94D8-66CB9F6591E2}"/>
              </a:ext>
            </a:extLst>
          </p:cNvPr>
          <p:cNvSpPr/>
          <p:nvPr/>
        </p:nvSpPr>
        <p:spPr>
          <a:xfrm>
            <a:off x="2737940" y="1717040"/>
            <a:ext cx="614859" cy="102616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5CB1B4-9C5C-E44B-A1E6-E29378066331}"/>
              </a:ext>
            </a:extLst>
          </p:cNvPr>
          <p:cNvSpPr/>
          <p:nvPr/>
        </p:nvSpPr>
        <p:spPr>
          <a:xfrm>
            <a:off x="2016581" y="1727200"/>
            <a:ext cx="721360" cy="102616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8F2761-2D12-4C41-872C-0E5421690DDA}"/>
              </a:ext>
            </a:extLst>
          </p:cNvPr>
          <p:cNvSpPr/>
          <p:nvPr/>
        </p:nvSpPr>
        <p:spPr>
          <a:xfrm>
            <a:off x="1305379" y="1727200"/>
            <a:ext cx="721360" cy="102616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6ED6EF6A-C524-3344-87B2-CA3D0C66C59F}"/>
              </a:ext>
            </a:extLst>
          </p:cNvPr>
          <p:cNvSpPr/>
          <p:nvPr/>
        </p:nvSpPr>
        <p:spPr>
          <a:xfrm>
            <a:off x="4205651" y="2442567"/>
            <a:ext cx="412418" cy="690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0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127CFF-BDF2-A748-BDD3-AAF0E8DA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FB0336-E398-3A49-B598-8707D5978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6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D5A6-5231-1D4E-9DB0-F1D90706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00" y="68254"/>
            <a:ext cx="8824390" cy="703951"/>
          </a:xfrm>
        </p:spPr>
        <p:txBody>
          <a:bodyPr/>
          <a:lstStyle/>
          <a:p>
            <a:r>
              <a:rPr lang="en-US" dirty="0"/>
              <a:t>Solution overview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3963EC6-4F1D-814E-973C-B050872DA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3389" y="758952"/>
            <a:ext cx="5014443" cy="387191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F54D2D-0576-0E4A-B970-80558B8B594F}"/>
              </a:ext>
            </a:extLst>
          </p:cNvPr>
          <p:cNvSpPr/>
          <p:nvPr/>
        </p:nvSpPr>
        <p:spPr>
          <a:xfrm>
            <a:off x="3738881" y="833120"/>
            <a:ext cx="914400" cy="543080"/>
          </a:xfrm>
          <a:prstGeom prst="rect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51FE8DE3-3580-4041-B6E3-22025B3CA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0" y="811254"/>
            <a:ext cx="3441984" cy="564946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08587B7D-4151-9F4D-8DAA-43B1FB78C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00" y="1430788"/>
            <a:ext cx="3441984" cy="160923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B191AAB-CAE1-524E-9857-113A21AD590C}"/>
              </a:ext>
            </a:extLst>
          </p:cNvPr>
          <p:cNvSpPr/>
          <p:nvPr/>
        </p:nvSpPr>
        <p:spPr>
          <a:xfrm>
            <a:off x="3738881" y="1524547"/>
            <a:ext cx="914400" cy="555604"/>
          </a:xfrm>
          <a:prstGeom prst="rect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D9E463-72FC-3B44-B819-F47C4FA82921}"/>
              </a:ext>
            </a:extLst>
          </p:cNvPr>
          <p:cNvSpPr/>
          <p:nvPr/>
        </p:nvSpPr>
        <p:spPr>
          <a:xfrm>
            <a:off x="3738881" y="2454190"/>
            <a:ext cx="914400" cy="543080"/>
          </a:xfrm>
          <a:prstGeom prst="rect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7ED4FD3F-2761-EA4E-AA70-896BAB03F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00" y="3075360"/>
            <a:ext cx="3441984" cy="684054"/>
          </a:xfrm>
          <a:prstGeom prst="rect">
            <a:avLst/>
          </a:prstGeom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E37D6A4C-95E3-1C4C-936D-96D911619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992" y="2725730"/>
            <a:ext cx="2743200" cy="1727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25FB2A9-14B8-784E-B3EA-13A2CD518BB3}"/>
              </a:ext>
            </a:extLst>
          </p:cNvPr>
          <p:cNvSpPr/>
          <p:nvPr/>
        </p:nvSpPr>
        <p:spPr>
          <a:xfrm>
            <a:off x="4982966" y="2352782"/>
            <a:ext cx="3674865" cy="2198670"/>
          </a:xfrm>
          <a:prstGeom prst="rect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BBE332-DD85-9A4F-B903-FB2BB7DF120F}"/>
              </a:ext>
            </a:extLst>
          </p:cNvPr>
          <p:cNvSpPr/>
          <p:nvPr/>
        </p:nvSpPr>
        <p:spPr>
          <a:xfrm>
            <a:off x="3738881" y="3193660"/>
            <a:ext cx="1244084" cy="573641"/>
          </a:xfrm>
          <a:prstGeom prst="rect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17" grpId="1" animBg="1"/>
      <p:bldP spid="18" grpId="0" animBg="1"/>
      <p:bldP spid="18" grpId="1" animBg="1"/>
      <p:bldP spid="23" grpId="1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7C84-7BCB-7348-838A-41278083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representation</a:t>
            </a:r>
          </a:p>
        </p:txBody>
      </p:sp>
      <p:pic>
        <p:nvPicPr>
          <p:cNvPr id="11" name="Content Placeholder 10" descr="Text&#10;&#10;Description automatically generated with low confidence">
            <a:extLst>
              <a:ext uri="{FF2B5EF4-FFF2-40B4-BE49-F238E27FC236}">
                <a16:creationId xmlns:a16="http://schemas.microsoft.com/office/drawing/2014/main" id="{03958EB9-7826-7942-9179-12F3611171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9868" y="882650"/>
            <a:ext cx="4119252" cy="3749675"/>
          </a:xfrm>
        </p:spPr>
      </p:pic>
      <p:pic>
        <p:nvPicPr>
          <p:cNvPr id="13" name="Content Placeholder 12" descr="A picture containing table&#10;&#10;Description automatically generated">
            <a:extLst>
              <a:ext uri="{FF2B5EF4-FFF2-40B4-BE49-F238E27FC236}">
                <a16:creationId xmlns:a16="http://schemas.microsoft.com/office/drawing/2014/main" id="{97AFEE11-9A97-5047-B54A-8348C15290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9380" t="2935" r="25721" b="2867"/>
          <a:stretch/>
        </p:blipFill>
        <p:spPr>
          <a:xfrm>
            <a:off x="4704878" y="0"/>
            <a:ext cx="2681442" cy="4744088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7BC0E75-2353-2A4D-85A3-A0773F491F20}"/>
              </a:ext>
            </a:extLst>
          </p:cNvPr>
          <p:cNvSpPr/>
          <p:nvPr/>
        </p:nvSpPr>
        <p:spPr>
          <a:xfrm>
            <a:off x="477520" y="1808666"/>
            <a:ext cx="3566161" cy="121920"/>
          </a:xfrm>
          <a:prstGeom prst="rect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7047A-A8F2-9440-9F86-A2F8DD68A85B}"/>
              </a:ext>
            </a:extLst>
          </p:cNvPr>
          <p:cNvSpPr/>
          <p:nvPr/>
        </p:nvSpPr>
        <p:spPr>
          <a:xfrm>
            <a:off x="477520" y="2734310"/>
            <a:ext cx="3566160" cy="121920"/>
          </a:xfrm>
          <a:prstGeom prst="rect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B4561F-DE6F-2248-A29F-81F50DB0DADB}"/>
              </a:ext>
            </a:extLst>
          </p:cNvPr>
          <p:cNvSpPr/>
          <p:nvPr/>
        </p:nvSpPr>
        <p:spPr>
          <a:xfrm>
            <a:off x="477519" y="4118610"/>
            <a:ext cx="3566161" cy="121920"/>
          </a:xfrm>
          <a:prstGeom prst="rect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DF38AC-7EC4-DE44-A33E-C399772AC214}"/>
              </a:ext>
            </a:extLst>
          </p:cNvPr>
          <p:cNvSpPr/>
          <p:nvPr/>
        </p:nvSpPr>
        <p:spPr>
          <a:xfrm>
            <a:off x="4724651" y="270944"/>
            <a:ext cx="618962" cy="4063609"/>
          </a:xfrm>
          <a:prstGeom prst="rect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F71AD5-99EB-1B42-8F08-9960096A532E}"/>
              </a:ext>
            </a:extLst>
          </p:cNvPr>
          <p:cNvSpPr/>
          <p:nvPr/>
        </p:nvSpPr>
        <p:spPr>
          <a:xfrm>
            <a:off x="5323840" y="2612075"/>
            <a:ext cx="618962" cy="811845"/>
          </a:xfrm>
          <a:prstGeom prst="rect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8293F0-0973-E443-B63F-1D5FA11B2111}"/>
              </a:ext>
            </a:extLst>
          </p:cNvPr>
          <p:cNvSpPr/>
          <p:nvPr/>
        </p:nvSpPr>
        <p:spPr>
          <a:xfrm>
            <a:off x="5862320" y="1352867"/>
            <a:ext cx="618962" cy="811845"/>
          </a:xfrm>
          <a:prstGeom prst="rect">
            <a:avLst/>
          </a:pr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2642E62E-9191-2E41-8DBC-E2D38F43F339}"/>
              </a:ext>
            </a:extLst>
          </p:cNvPr>
          <p:cNvSpPr/>
          <p:nvPr/>
        </p:nvSpPr>
        <p:spPr>
          <a:xfrm>
            <a:off x="7061200" y="406976"/>
            <a:ext cx="325120" cy="9458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1941DA-2262-934B-AA84-9EF4ABAF075C}"/>
                  </a:ext>
                </a:extLst>
              </p:cNvPr>
              <p:cNvSpPr txBox="1"/>
              <p:nvPr/>
            </p:nvSpPr>
            <p:spPr>
              <a:xfrm>
                <a:off x="7386320" y="413589"/>
                <a:ext cx="1575078" cy="95410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Cell 5: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(extracted from</a:t>
                </a:r>
              </a:p>
              <a:p>
                <a:r>
                  <a:rPr lang="en-US" dirty="0" err="1"/>
                  <a:t>PyBaMM</a:t>
                </a:r>
                <a:r>
                  <a:rPr lang="en-US" dirty="0"/>
                  <a:t> model)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1941DA-2262-934B-AA84-9EF4ABAF0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320" y="413589"/>
                <a:ext cx="1575078" cy="954107"/>
              </a:xfrm>
              <a:prstGeom prst="rect">
                <a:avLst/>
              </a:prstGeom>
              <a:blipFill>
                <a:blip r:embed="rId4"/>
                <a:stretch>
                  <a:fillRect l="-1587" t="-1299" b="-389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51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9DD3-FA7E-EC49-ADFC-9408160E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Nodal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A7365-6CD6-444D-8620-B5F8AB81D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00" y="836738"/>
            <a:ext cx="8824390" cy="4060381"/>
          </a:xfrm>
        </p:spPr>
        <p:txBody>
          <a:bodyPr>
            <a:normAutofit/>
          </a:bodyPr>
          <a:lstStyle/>
          <a:p>
            <a:r>
              <a:rPr lang="en-US" dirty="0"/>
              <a:t>“Kirchhoff’s circuit laws for algorithms”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Modified Nodal Analysis: write these in the form </a:t>
            </a:r>
            <a:r>
              <a:rPr lang="en-US" b="1" dirty="0"/>
              <a:t>Ax=b </a:t>
            </a:r>
            <a:r>
              <a:rPr lang="en-US" dirty="0"/>
              <a:t>(solve for </a:t>
            </a:r>
            <a:r>
              <a:rPr lang="en-US" b="1" dirty="0"/>
              <a:t>x</a:t>
            </a:r>
            <a:r>
              <a:rPr lang="en-US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23F5BC-AFDB-4B42-B267-85585C73D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275" y="1503163"/>
            <a:ext cx="2280920" cy="221871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FDFF8D-9E6D-7344-9924-ACC30B49D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592" y="1499376"/>
            <a:ext cx="2540000" cy="22225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6E0750-D402-C643-ADB7-9497FA502632}"/>
              </a:ext>
            </a:extLst>
          </p:cNvPr>
          <p:cNvSpPr txBox="1"/>
          <p:nvPr/>
        </p:nvSpPr>
        <p:spPr>
          <a:xfrm>
            <a:off x="1770277" y="1208523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Kirchhoff’s current law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22F9A8-0A26-EB49-9D33-F90D62CD79C5}"/>
              </a:ext>
            </a:extLst>
          </p:cNvPr>
          <p:cNvSpPr txBox="1"/>
          <p:nvPr/>
        </p:nvSpPr>
        <p:spPr>
          <a:xfrm>
            <a:off x="0" y="4897119"/>
            <a:ext cx="45821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en.wikipedia.org</a:t>
            </a:r>
            <a:r>
              <a:rPr lang="en-US" sz="800" dirty="0"/>
              <a:t>/wiki/Kirchhoff%27s_circuit_laws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897DD7-E784-EF4B-B98A-526974BA90F3}"/>
                  </a:ext>
                </a:extLst>
              </p:cNvPr>
              <p:cNvSpPr txBox="1"/>
              <p:nvPr/>
            </p:nvSpPr>
            <p:spPr>
              <a:xfrm>
                <a:off x="1322475" y="3783542"/>
                <a:ext cx="28825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Total current in = Total current out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897DD7-E784-EF4B-B98A-526974BA9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75" y="3783542"/>
                <a:ext cx="2882520" cy="523220"/>
              </a:xfrm>
              <a:prstGeom prst="rect">
                <a:avLst/>
              </a:prstGeom>
              <a:blipFill>
                <a:blip r:embed="rId4"/>
                <a:stretch>
                  <a:fillRect l="-439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2A06-533D-9942-95BB-AE3BBB8DF633}"/>
                  </a:ext>
                </a:extLst>
              </p:cNvPr>
              <p:cNvSpPr txBox="1"/>
              <p:nvPr/>
            </p:nvSpPr>
            <p:spPr>
              <a:xfrm>
                <a:off x="4785923" y="3783542"/>
                <a:ext cx="3188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Sum of voltages around a loop is zero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2A06-533D-9942-95BB-AE3BBB8DF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923" y="3783542"/>
                <a:ext cx="3188693" cy="523220"/>
              </a:xfrm>
              <a:prstGeom prst="rect">
                <a:avLst/>
              </a:prstGeom>
              <a:blipFill>
                <a:blip r:embed="rId5"/>
                <a:stretch>
                  <a:fillRect t="-2439" r="-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3134B88-1546-134D-9CCB-6651018FBE49}"/>
              </a:ext>
            </a:extLst>
          </p:cNvPr>
          <p:cNvSpPr txBox="1"/>
          <p:nvPr/>
        </p:nvSpPr>
        <p:spPr>
          <a:xfrm>
            <a:off x="5309302" y="1211402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Kirchhoff’s voltage law</a:t>
            </a:r>
          </a:p>
        </p:txBody>
      </p:sp>
    </p:spTree>
    <p:extLst>
      <p:ext uri="{BB962C8B-B14F-4D97-AF65-F5344CB8AC3E}">
        <p14:creationId xmlns:p14="http://schemas.microsoft.com/office/powerpoint/2010/main" val="156603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4B07047-0894-9D44-A254-13F5E1D84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361" y="2793272"/>
            <a:ext cx="3995249" cy="16348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D62ADF-B4A2-B543-8ABE-A92329DE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Nodal Analysis</a:t>
            </a:r>
          </a:p>
        </p:txBody>
      </p:sp>
      <p:pic>
        <p:nvPicPr>
          <p:cNvPr id="10" name="Content Placeholder 9" descr="Diagram, schematic&#10;&#10;Description automatically generated">
            <a:extLst>
              <a:ext uri="{FF2B5EF4-FFF2-40B4-BE49-F238E27FC236}">
                <a16:creationId xmlns:a16="http://schemas.microsoft.com/office/drawing/2014/main" id="{6FA9AF6D-BAFD-8245-ADDD-9F41402B9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5482" y="1384588"/>
            <a:ext cx="3500789" cy="281736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808D4C-8821-D84C-BD56-506AAFCBA1F9}"/>
              </a:ext>
            </a:extLst>
          </p:cNvPr>
          <p:cNvSpPr txBox="1"/>
          <p:nvPr/>
        </p:nvSpPr>
        <p:spPr>
          <a:xfrm>
            <a:off x="0" y="4928056"/>
            <a:ext cx="45821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lpsa.swarthmore.edu</a:t>
            </a:r>
            <a:r>
              <a:rPr lang="en-US" sz="800" dirty="0"/>
              <a:t>/Systems/Electrical/</a:t>
            </a:r>
            <a:r>
              <a:rPr lang="en-US" sz="800" dirty="0" err="1"/>
              <a:t>mna</a:t>
            </a:r>
            <a:r>
              <a:rPr lang="en-US" sz="800" dirty="0"/>
              <a:t>/MNA2.html</a:t>
            </a:r>
          </a:p>
        </p:txBody>
      </p:sp>
      <p:pic>
        <p:nvPicPr>
          <p:cNvPr id="12" name="Picture 11" descr="Table&#10;&#10;Description automatically generated with medium confidence">
            <a:extLst>
              <a:ext uri="{FF2B5EF4-FFF2-40B4-BE49-F238E27FC236}">
                <a16:creationId xmlns:a16="http://schemas.microsoft.com/office/drawing/2014/main" id="{3097C97F-F48C-4845-BED2-79363B88B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878" y="327311"/>
            <a:ext cx="2235200" cy="205950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204C1D-4A8D-1B49-89F6-BB97B7675882}"/>
              </a:ext>
            </a:extLst>
          </p:cNvPr>
          <p:cNvSpPr txBox="1"/>
          <p:nvPr/>
        </p:nvSpPr>
        <p:spPr>
          <a:xfrm>
            <a:off x="999823" y="91969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Example circuit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7AA75-4791-484A-8D7B-D53F1A395A20}"/>
              </a:ext>
            </a:extLst>
          </p:cNvPr>
          <p:cNvSpPr txBox="1"/>
          <p:nvPr/>
        </p:nvSpPr>
        <p:spPr>
          <a:xfrm>
            <a:off x="102600" y="2238903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KC1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ED04AB-DFF9-0745-8B6C-60688190B1CA}"/>
              </a:ext>
            </a:extLst>
          </p:cNvPr>
          <p:cNvSpPr txBox="1"/>
          <p:nvPr/>
        </p:nvSpPr>
        <p:spPr>
          <a:xfrm>
            <a:off x="7597078" y="414199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KC1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E37FE6-3B55-9840-A153-5F0DFCE89A42}"/>
              </a:ext>
            </a:extLst>
          </p:cNvPr>
          <p:cNvSpPr txBox="1"/>
          <p:nvPr/>
        </p:nvSpPr>
        <p:spPr>
          <a:xfrm>
            <a:off x="7597078" y="907465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KC2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AE8CFF-B00E-F043-BD43-CC5647F5F7FC}"/>
              </a:ext>
            </a:extLst>
          </p:cNvPr>
          <p:cNvSpPr txBox="1"/>
          <p:nvPr/>
        </p:nvSpPr>
        <p:spPr>
          <a:xfrm>
            <a:off x="7608043" y="139457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KC3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93FA2-ABBE-DE4A-8DD6-F7A222BFF74C}"/>
              </a:ext>
            </a:extLst>
          </p:cNvPr>
          <p:cNvSpPr txBox="1"/>
          <p:nvPr/>
        </p:nvSpPr>
        <p:spPr>
          <a:xfrm>
            <a:off x="1719047" y="405557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208C8D-3134-7F43-85E3-EB3FC340457A}"/>
              </a:ext>
            </a:extLst>
          </p:cNvPr>
          <p:cNvSpPr txBox="1"/>
          <p:nvPr/>
        </p:nvSpPr>
        <p:spPr>
          <a:xfrm>
            <a:off x="7608043" y="177126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KV1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38E2B-731A-844C-AFD3-A6448F3CD807}"/>
              </a:ext>
            </a:extLst>
          </p:cNvPr>
          <p:cNvSpPr txBox="1"/>
          <p:nvPr/>
        </p:nvSpPr>
        <p:spPr>
          <a:xfrm>
            <a:off x="7598146" y="2053972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KV2</a:t>
            </a:r>
          </a:p>
        </p:txBody>
      </p:sp>
      <p:sp>
        <p:nvSpPr>
          <p:cNvPr id="23" name="U-Turn Arrow 22">
            <a:extLst>
              <a:ext uri="{FF2B5EF4-FFF2-40B4-BE49-F238E27FC236}">
                <a16:creationId xmlns:a16="http://schemas.microsoft.com/office/drawing/2014/main" id="{6811618C-1CF0-4645-848C-66229D034FEB}"/>
              </a:ext>
            </a:extLst>
          </p:cNvPr>
          <p:cNvSpPr/>
          <p:nvPr/>
        </p:nvSpPr>
        <p:spPr>
          <a:xfrm>
            <a:off x="1107572" y="2760220"/>
            <a:ext cx="710491" cy="503066"/>
          </a:xfrm>
          <a:prstGeom prst="uturnArrow">
            <a:avLst>
              <a:gd name="adj1" fmla="val 9375"/>
              <a:gd name="adj2" fmla="val 25000"/>
              <a:gd name="adj3" fmla="val 25000"/>
              <a:gd name="adj4" fmla="val 62212"/>
              <a:gd name="adj5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550183-3493-3740-BAD0-74168CB78410}"/>
              </a:ext>
            </a:extLst>
          </p:cNvPr>
          <p:cNvSpPr txBox="1"/>
          <p:nvPr/>
        </p:nvSpPr>
        <p:spPr>
          <a:xfrm>
            <a:off x="1170085" y="288288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KV1</a:t>
            </a:r>
          </a:p>
        </p:txBody>
      </p:sp>
      <p:sp>
        <p:nvSpPr>
          <p:cNvPr id="25" name="U-Turn Arrow 24">
            <a:extLst>
              <a:ext uri="{FF2B5EF4-FFF2-40B4-BE49-F238E27FC236}">
                <a16:creationId xmlns:a16="http://schemas.microsoft.com/office/drawing/2014/main" id="{4B43CB60-110A-7848-ACF6-3A8115A63B54}"/>
              </a:ext>
            </a:extLst>
          </p:cNvPr>
          <p:cNvSpPr/>
          <p:nvPr/>
        </p:nvSpPr>
        <p:spPr>
          <a:xfrm>
            <a:off x="2265812" y="2729740"/>
            <a:ext cx="710491" cy="503066"/>
          </a:xfrm>
          <a:prstGeom prst="uturnArrow">
            <a:avLst>
              <a:gd name="adj1" fmla="val 9375"/>
              <a:gd name="adj2" fmla="val 25000"/>
              <a:gd name="adj3" fmla="val 25000"/>
              <a:gd name="adj4" fmla="val 62212"/>
              <a:gd name="adj5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915697-6B93-384A-B151-A6C4EC6A1E6B}"/>
              </a:ext>
            </a:extLst>
          </p:cNvPr>
          <p:cNvSpPr txBox="1"/>
          <p:nvPr/>
        </p:nvSpPr>
        <p:spPr>
          <a:xfrm>
            <a:off x="2328325" y="285240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KV2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2EF2DB-1540-7548-8FD5-04CF97F26A83}"/>
              </a:ext>
            </a:extLst>
          </p:cNvPr>
          <p:cNvCxnSpPr>
            <a:cxnSpLocks/>
          </p:cNvCxnSpPr>
          <p:nvPr/>
        </p:nvCxnSpPr>
        <p:spPr>
          <a:xfrm flipV="1">
            <a:off x="497840" y="2157623"/>
            <a:ext cx="213360" cy="1063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38E3733-14EE-7246-80C9-92523FABE3F4}"/>
              </a:ext>
            </a:extLst>
          </p:cNvPr>
          <p:cNvSpPr txBox="1"/>
          <p:nvPr/>
        </p:nvSpPr>
        <p:spPr>
          <a:xfrm>
            <a:off x="1998751" y="1357430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KC2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4F55AC-A6E9-7E4A-BE9E-41A2DBE98FA6}"/>
              </a:ext>
            </a:extLst>
          </p:cNvPr>
          <p:cNvCxnSpPr>
            <a:cxnSpLocks/>
          </p:cNvCxnSpPr>
          <p:nvPr/>
        </p:nvCxnSpPr>
        <p:spPr>
          <a:xfrm flipH="1">
            <a:off x="1944954" y="1612176"/>
            <a:ext cx="139461" cy="4954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4CE226-F3E0-7141-AA7D-1EB4504C3182}"/>
              </a:ext>
            </a:extLst>
          </p:cNvPr>
          <p:cNvCxnSpPr>
            <a:cxnSpLocks/>
          </p:cNvCxnSpPr>
          <p:nvPr/>
        </p:nvCxnSpPr>
        <p:spPr>
          <a:xfrm flipH="1">
            <a:off x="3146026" y="1665207"/>
            <a:ext cx="74694" cy="442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5938AC5-7206-EE44-9AE0-04F671D5C3A2}"/>
              </a:ext>
            </a:extLst>
          </p:cNvPr>
          <p:cNvSpPr txBox="1"/>
          <p:nvPr/>
        </p:nvSpPr>
        <p:spPr>
          <a:xfrm>
            <a:off x="3078405" y="1422127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KC3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B5C20FFE-AEFC-9840-9C0E-6EE9A2F794D8}"/>
              </a:ext>
            </a:extLst>
          </p:cNvPr>
          <p:cNvSpPr/>
          <p:nvPr/>
        </p:nvSpPr>
        <p:spPr>
          <a:xfrm rot="20026875">
            <a:off x="3797971" y="1551786"/>
            <a:ext cx="1435892" cy="6059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2D4D2932-DB04-9846-9061-A31EA16FB60F}"/>
              </a:ext>
            </a:extLst>
          </p:cNvPr>
          <p:cNvSpPr/>
          <p:nvPr/>
        </p:nvSpPr>
        <p:spPr>
          <a:xfrm rot="5400000">
            <a:off x="6406424" y="2287052"/>
            <a:ext cx="337543" cy="6059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71D3D050-79E0-814C-B309-83C04E1D477D}"/>
              </a:ext>
            </a:extLst>
          </p:cNvPr>
          <p:cNvSpPr/>
          <p:nvPr/>
        </p:nvSpPr>
        <p:spPr>
          <a:xfrm rot="16200000">
            <a:off x="5906821" y="3307456"/>
            <a:ext cx="119686" cy="24299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443D7331-E2DB-4740-9D9F-0F48FD333501}"/>
              </a:ext>
            </a:extLst>
          </p:cNvPr>
          <p:cNvSpPr/>
          <p:nvPr/>
        </p:nvSpPr>
        <p:spPr>
          <a:xfrm rot="16200000">
            <a:off x="7502393" y="4296854"/>
            <a:ext cx="119688" cy="4511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63071F8E-B830-BF40-BE77-3EBFE24DE9EC}"/>
              </a:ext>
            </a:extLst>
          </p:cNvPr>
          <p:cNvSpPr/>
          <p:nvPr/>
        </p:nvSpPr>
        <p:spPr>
          <a:xfrm rot="16200000">
            <a:off x="8246274" y="4298744"/>
            <a:ext cx="119688" cy="4511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063705-70E1-FE41-8E75-23024C7D1187}"/>
              </a:ext>
            </a:extLst>
          </p:cNvPr>
          <p:cNvSpPr txBox="1"/>
          <p:nvPr/>
        </p:nvSpPr>
        <p:spPr>
          <a:xfrm>
            <a:off x="5822828" y="452063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034989-4441-AA42-85B8-DDE38EDDDE60}"/>
              </a:ext>
            </a:extLst>
          </p:cNvPr>
          <p:cNvSpPr txBox="1"/>
          <p:nvPr/>
        </p:nvSpPr>
        <p:spPr>
          <a:xfrm>
            <a:off x="7408843" y="449160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7A5DD0-DA70-DD48-8504-87BBE50FADB6}"/>
              </a:ext>
            </a:extLst>
          </p:cNvPr>
          <p:cNvSpPr txBox="1"/>
          <p:nvPr/>
        </p:nvSpPr>
        <p:spPr>
          <a:xfrm>
            <a:off x="8185082" y="44916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708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2" grpId="0"/>
      <p:bldP spid="23" grpId="0" animBg="1"/>
      <p:bldP spid="24" grpId="0"/>
      <p:bldP spid="25" grpId="0" animBg="1"/>
      <p:bldP spid="26" grpId="0"/>
      <p:bldP spid="31" grpId="0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200F-7829-3E40-9A30-2AF253CD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04" y="55001"/>
            <a:ext cx="8824390" cy="703951"/>
          </a:xfrm>
        </p:spPr>
        <p:txBody>
          <a:bodyPr/>
          <a:lstStyle/>
          <a:p>
            <a:r>
              <a:rPr lang="en-US" dirty="0"/>
              <a:t>Iterative solution</a:t>
            </a:r>
          </a:p>
        </p:txBody>
      </p:sp>
      <p:pic>
        <p:nvPicPr>
          <p:cNvPr id="7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C14ED67-8242-EE41-8A42-92697A88B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480" t="37301"/>
          <a:stretch/>
        </p:blipFill>
        <p:spPr>
          <a:xfrm>
            <a:off x="1696642" y="758952"/>
            <a:ext cx="5750715" cy="363838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3C1F14-41A9-3A46-A7FA-3525022E4ECD}"/>
              </a:ext>
            </a:extLst>
          </p:cNvPr>
          <p:cNvSpPr txBox="1"/>
          <p:nvPr/>
        </p:nvSpPr>
        <p:spPr>
          <a:xfrm>
            <a:off x="6030930" y="758952"/>
            <a:ext cx="1165704" cy="307777"/>
          </a:xfrm>
          <a:prstGeom prst="rect">
            <a:avLst/>
          </a:prstGeom>
          <a:solidFill>
            <a:schemeClr val="bg1">
              <a:alpha val="70091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MNA (Ax=b)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BA6AE-4248-1E41-AAB9-7602E4155F81}"/>
              </a:ext>
            </a:extLst>
          </p:cNvPr>
          <p:cNvSpPr txBox="1"/>
          <p:nvPr/>
        </p:nvSpPr>
        <p:spPr>
          <a:xfrm>
            <a:off x="1991473" y="3253860"/>
            <a:ext cx="1450369" cy="523220"/>
          </a:xfrm>
          <a:prstGeom prst="rect">
            <a:avLst/>
          </a:prstGeom>
          <a:solidFill>
            <a:schemeClr val="bg1">
              <a:alpha val="70091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PyBaMM</a:t>
            </a:r>
            <a:r>
              <a:rPr lang="en-US" dirty="0"/>
              <a:t> solver step</a:t>
            </a:r>
          </a:p>
        </p:txBody>
      </p:sp>
    </p:spTree>
    <p:extLst>
      <p:ext uri="{BB962C8B-B14F-4D97-AF65-F5344CB8AC3E}">
        <p14:creationId xmlns:p14="http://schemas.microsoft.com/office/powerpoint/2010/main" val="36494375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01C32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15097</TotalTime>
  <Words>340</Words>
  <Application>Microsoft Macintosh PowerPoint</Application>
  <PresentationFormat>On-screen Show (16:9)</PresentationFormat>
  <Paragraphs>89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Open Sans</vt:lpstr>
      <vt:lpstr>Arial</vt:lpstr>
      <vt:lpstr>Helvetica Neue Light</vt:lpstr>
      <vt:lpstr>Courier New</vt:lpstr>
      <vt:lpstr>Calibri</vt:lpstr>
      <vt:lpstr>Cambria Math</vt:lpstr>
      <vt:lpstr>Custom Design</vt:lpstr>
      <vt:lpstr>PowerPoint Presentation</vt:lpstr>
      <vt:lpstr>Introduction</vt:lpstr>
      <vt:lpstr>Basic example</vt:lpstr>
      <vt:lpstr>How does it work?</vt:lpstr>
      <vt:lpstr>Solution overview</vt:lpstr>
      <vt:lpstr>Circuit representation</vt:lpstr>
      <vt:lpstr>Modified Nodal Analysis</vt:lpstr>
      <vt:lpstr>Modified Nodal Analysis</vt:lpstr>
      <vt:lpstr>Iterative solution</vt:lpstr>
      <vt:lpstr>Results (4p1s)</vt:lpstr>
      <vt:lpstr>Advanced Examples</vt:lpstr>
      <vt:lpstr>Thermal model</vt:lpstr>
      <vt:lpstr>Different initial SOCs</vt:lpstr>
      <vt:lpstr>Drive cycles</vt:lpstr>
      <vt:lpstr>Larger packs</vt:lpstr>
      <vt:lpstr>Degradation model</vt:lpstr>
      <vt:lpstr>Terminal locations</vt:lpstr>
      <vt:lpstr>Multiprocessing</vt:lpstr>
      <vt:lpstr>Conclusions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22</cp:revision>
  <cp:lastPrinted>2021-10-14T03:15:38Z</cp:lastPrinted>
  <dcterms:modified xsi:type="dcterms:W3CDTF">2022-02-10T21:27:41Z</dcterms:modified>
</cp:coreProperties>
</file>