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28"/>
  </p:notesMasterIdLst>
  <p:sldIdLst>
    <p:sldId id="257" r:id="rId3"/>
    <p:sldId id="258" r:id="rId4"/>
    <p:sldId id="259" r:id="rId5"/>
    <p:sldId id="291" r:id="rId6"/>
    <p:sldId id="261" r:id="rId7"/>
    <p:sldId id="265" r:id="rId8"/>
    <p:sldId id="268" r:id="rId9"/>
    <p:sldId id="272" r:id="rId10"/>
    <p:sldId id="273" r:id="rId11"/>
    <p:sldId id="274" r:id="rId12"/>
    <p:sldId id="275" r:id="rId13"/>
    <p:sldId id="289" r:id="rId14"/>
    <p:sldId id="290" r:id="rId15"/>
    <p:sldId id="276" r:id="rId16"/>
    <p:sldId id="277" r:id="rId17"/>
    <p:sldId id="278" r:id="rId18"/>
    <p:sldId id="279" r:id="rId19"/>
    <p:sldId id="280" r:id="rId20"/>
    <p:sldId id="282" r:id="rId21"/>
    <p:sldId id="284" r:id="rId22"/>
    <p:sldId id="271" r:id="rId23"/>
    <p:sldId id="285" r:id="rId24"/>
    <p:sldId id="286" r:id="rId25"/>
    <p:sldId id="287" r:id="rId26"/>
    <p:sldId id="26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2862E-2511-437E-AB79-766617B64D75}">
  <a:tblStyle styleId="{CE22862E-2511-437E-AB79-766617B64D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3"/>
  </p:normalViewPr>
  <p:slideViewPr>
    <p:cSldViewPr snapToGrid="0">
      <p:cViewPr varScale="1">
        <p:scale>
          <a:sx n="155" d="100"/>
          <a:sy n="155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315551b2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8b315551b2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315551b2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8b315551b2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b315551b2_2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8b315551b2_2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b315551b2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g8b315551b2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b315551b2_2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8b315551b2_2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b315551b2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8b315551b2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b315551b2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8b315551b2_2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b315551b2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8b315551b2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b315551b2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8b315551b2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b315551b2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8b315551b2_2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b315551b2_2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8b315551b2_2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315551b2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8b315551b2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b315551b2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8b315551b2_2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315551b2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8b315551b2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b315551b2_2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8b315551b2_2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b315551b2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8b315551b2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b315551b2_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g8b315551b2_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315551b2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8b315551b2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315551b2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8b315551b2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315551b2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8b315551b2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0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315551b2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8b315551b2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315551b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8b315551b2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b315551b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8b315551b2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b315551b2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8b315551b2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b315551b2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8b315551b2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5200"/>
              <a:buNone/>
              <a:defRPr sz="5200">
                <a:solidFill>
                  <a:srgbClr val="1C458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hyperlink" Target="https://www.pybamm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ctrTitle"/>
          </p:nvPr>
        </p:nvSpPr>
        <p:spPr>
          <a:xfrm>
            <a:off x="311700" y="3063700"/>
            <a:ext cx="8520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Python Battery Mathematical Modelling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513" y="3974250"/>
            <a:ext cx="7628974" cy="10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4">
            <a:alphaModFix/>
          </a:blip>
          <a:srcRect l="139" r="138"/>
          <a:stretch/>
        </p:blipFill>
        <p:spPr>
          <a:xfrm>
            <a:off x="947725" y="657213"/>
            <a:ext cx="7248528" cy="19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Numerical Methods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311700" y="1050450"/>
            <a:ext cx="3650100" cy="3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Choice of spatial discretisation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Volume Method (macroscopic and particles)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Element Method in 2D direction (current collectors in pouch cell models)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Calculation of the analytic Jacobian from expression tree via automatic differentiation (using CasADi)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ODE and DAE solvers (e.g. scipy, sundials CVODE and IDA)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Ability to set up, solve and perform forward and adjoint sensitivity analysis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4" descr="https://lh4.googleusercontent.com/SopHX_VKJazTDg-EcMufe25RIDWzlHaRC-TA2yy9REB8-Rmt344OcPXhzXyvgNWceP0PdPuQJ1qjXRg1FaIHIqFWPv-THvT6HGb8uS8_aQBS2toJRJ98yEz3vlksaWgexpcNidart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4318" y="960963"/>
            <a:ext cx="3200400" cy="296465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 txBox="1"/>
          <p:nvPr/>
        </p:nvSpPr>
        <p:spPr>
          <a:xfrm>
            <a:off x="4837305" y="4046394"/>
            <a:ext cx="36501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employing a pipeline process PyBaMM separates the statement of model equations from the inputted parameters, choice of spatial discretization and choice of time stepping algorithm. 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Simple Interface: CC Discharge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8604" y="1869430"/>
            <a:ext cx="6026790" cy="321428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5"/>
          <p:cNvSpPr txBox="1"/>
          <p:nvPr/>
        </p:nvSpPr>
        <p:spPr>
          <a:xfrm>
            <a:off x="4360800" y="1066575"/>
            <a:ext cx="40059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interface for running simulations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model and simulation can be customised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500" y="864475"/>
            <a:ext cx="2910550" cy="92875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Fast Solve Times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9"/>
          <p:cNvSpPr txBox="1"/>
          <p:nvPr/>
        </p:nvSpPr>
        <p:spPr>
          <a:xfrm>
            <a:off x="403850" y="1093925"/>
            <a:ext cx="842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typical solve times for different models and disrectisations for a </a:t>
            </a:r>
            <a:r>
              <a:rPr lang="en-GB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1C constant current discharge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9"/>
          <p:cNvSpPr txBox="1"/>
          <p:nvPr/>
        </p:nvSpPr>
        <p:spPr>
          <a:xfrm>
            <a:off x="354250" y="4502700"/>
            <a:ext cx="8478000" cy="48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asymptotic derivation of a single particle model with electrolyte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S.G. Marquis, V.Sulzer, R. Timms, C.P. Please and S.J. Chapman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Journal of The Electrochemical Society 2019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59"/>
          <p:cNvGraphicFramePr/>
          <p:nvPr/>
        </p:nvGraphicFramePr>
        <p:xfrm>
          <a:off x="1554935" y="1589885"/>
          <a:ext cx="6126350" cy="2222050"/>
        </p:xfrm>
        <a:graphic>
          <a:graphicData uri="http://schemas.openxmlformats.org/drawingml/2006/table">
            <a:tbl>
              <a:tblPr>
                <a:noFill/>
                <a:tableStyleId>{CE22862E-2511-437E-AB79-766617B64D75}</a:tableStyleId>
              </a:tblPr>
              <a:tblGrid>
                <a:gridCol w="110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points per domain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Particle Model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Doyle-Fuller-Newman Model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(milliseconds)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(milliseconds)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384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13441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52481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7689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3" name="Google Shape;553;p59"/>
          <p:cNvSpPr txBox="1"/>
          <p:nvPr/>
        </p:nvSpPr>
        <p:spPr>
          <a:xfrm>
            <a:off x="354250" y="4010375"/>
            <a:ext cx="8478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simulation performed on a laptop computer (i5, 2.1 GHz, 16 Gb of RAM) using the CasADi solver with both absolute and relative tolerances of 10</a:t>
            </a:r>
            <a:r>
              <a:rPr lang="en-GB" sz="1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 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parameters are from the reference: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Fast Solve Times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0"/>
          <p:cNvSpPr txBox="1"/>
          <p:nvPr/>
        </p:nvSpPr>
        <p:spPr>
          <a:xfrm>
            <a:off x="403850" y="1093925"/>
            <a:ext cx="842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typical solve times for different models and disrectisations for the</a:t>
            </a:r>
            <a:r>
              <a:rPr lang="en-GB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US06 drive cycle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1" name="Google Shape;561;p60"/>
          <p:cNvGraphicFramePr/>
          <p:nvPr/>
        </p:nvGraphicFramePr>
        <p:xfrm>
          <a:off x="1554935" y="1589885"/>
          <a:ext cx="6126350" cy="2222050"/>
        </p:xfrm>
        <a:graphic>
          <a:graphicData uri="http://schemas.openxmlformats.org/drawingml/2006/table">
            <a:tbl>
              <a:tblPr>
                <a:noFill/>
                <a:tableStyleId>{CE22862E-2511-437E-AB79-766617B64D75}</a:tableStyleId>
              </a:tblPr>
              <a:tblGrid>
                <a:gridCol w="110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points per domain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Particle Model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Doyle-Fuller-Newman Model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(seconds)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(seconds)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20.30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13441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66.19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52481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247.15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2" name="Google Shape;562;p60"/>
          <p:cNvSpPr txBox="1"/>
          <p:nvPr/>
        </p:nvSpPr>
        <p:spPr>
          <a:xfrm>
            <a:off x="354250" y="4010375"/>
            <a:ext cx="8478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simulation performed on a laptop computer (i5, 2.1 GHz, 16 Gb of RAM) using the CasADi solver with both absolute and relative tolerances of 10</a:t>
            </a:r>
            <a:r>
              <a:rPr lang="en-GB" sz="1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 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parameters are from the reference: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0"/>
          <p:cNvSpPr txBox="1"/>
          <p:nvPr/>
        </p:nvSpPr>
        <p:spPr>
          <a:xfrm>
            <a:off x="354250" y="4502700"/>
            <a:ext cx="8478000" cy="48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asymptotic derivation of a single particle model with electrolyte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S.G. Marquis, V.Sulzer, R. Timms, C.P. Please and S.J. Chapman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Journal of The Electrochemical Society 2019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Simple Interface: Change parameters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6"/>
          <p:cNvPicPr preferRelativeResize="0"/>
          <p:nvPr/>
        </p:nvPicPr>
        <p:blipFill rotWithShape="1">
          <a:blip r:embed="rId4">
            <a:alphaModFix/>
          </a:blip>
          <a:srcRect t="45604"/>
          <a:stretch/>
        </p:blipFill>
        <p:spPr>
          <a:xfrm>
            <a:off x="388759" y="2498036"/>
            <a:ext cx="8184750" cy="2374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6"/>
          <p:cNvSpPr txBox="1"/>
          <p:nvPr/>
        </p:nvSpPr>
        <p:spPr>
          <a:xfrm>
            <a:off x="6607277" y="1199216"/>
            <a:ext cx="2042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change parameters and model options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7675" y="941090"/>
            <a:ext cx="6429600" cy="1208675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Simple Interface: Experimental protocol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7"/>
          <p:cNvSpPr txBox="1"/>
          <p:nvPr/>
        </p:nvSpPr>
        <p:spPr>
          <a:xfrm>
            <a:off x="403850" y="1017724"/>
            <a:ext cx="788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PyBaMM allows users to specify experimental protocols using keyword strings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47"/>
          <p:cNvPicPr preferRelativeResize="0"/>
          <p:nvPr/>
        </p:nvPicPr>
        <p:blipFill rotWithShape="1">
          <a:blip r:embed="rId4">
            <a:alphaModFix/>
          </a:blip>
          <a:srcRect t="13119"/>
          <a:stretch/>
        </p:blipFill>
        <p:spPr>
          <a:xfrm>
            <a:off x="628650" y="1449790"/>
            <a:ext cx="4303530" cy="195588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7" name="Google Shape;417;p47"/>
          <p:cNvPicPr preferRelativeResize="0"/>
          <p:nvPr/>
        </p:nvPicPr>
        <p:blipFill rotWithShape="1">
          <a:blip r:embed="rId5">
            <a:alphaModFix/>
          </a:blip>
          <a:srcRect l="50829" b="14317"/>
          <a:stretch/>
        </p:blipFill>
        <p:spPr>
          <a:xfrm>
            <a:off x="5428977" y="1671276"/>
            <a:ext cx="2937776" cy="273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628560" y="3768213"/>
            <a:ext cx="7886400" cy="10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define custom protocols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current, power or voltage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Simple Interface: Experimental protocols &amp; drive cycles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8"/>
          <p:cNvPicPr preferRelativeResize="0"/>
          <p:nvPr/>
        </p:nvPicPr>
        <p:blipFill rotWithShape="1">
          <a:blip r:embed="rId4">
            <a:alphaModFix/>
          </a:blip>
          <a:srcRect l="76212" b="54281"/>
          <a:stretch/>
        </p:blipFill>
        <p:spPr>
          <a:xfrm>
            <a:off x="123125" y="2838525"/>
            <a:ext cx="2224264" cy="220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8"/>
          <p:cNvPicPr preferRelativeResize="0"/>
          <p:nvPr/>
        </p:nvPicPr>
        <p:blipFill rotWithShape="1">
          <a:blip r:embed="rId5">
            <a:alphaModFix/>
          </a:blip>
          <a:srcRect t="16853"/>
          <a:stretch/>
        </p:blipFill>
        <p:spPr>
          <a:xfrm>
            <a:off x="123125" y="1131425"/>
            <a:ext cx="3885524" cy="14170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7" name="Google Shape;427;p48"/>
          <p:cNvPicPr preferRelativeResize="0"/>
          <p:nvPr/>
        </p:nvPicPr>
        <p:blipFill rotWithShape="1">
          <a:blip r:embed="rId6">
            <a:alphaModFix/>
          </a:blip>
          <a:srcRect b="14893"/>
          <a:stretch/>
        </p:blipFill>
        <p:spPr>
          <a:xfrm>
            <a:off x="4088602" y="937452"/>
            <a:ext cx="4743701" cy="21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/>
          <p:cNvPicPr preferRelativeResize="0"/>
          <p:nvPr/>
        </p:nvPicPr>
        <p:blipFill rotWithShape="1">
          <a:blip r:embed="rId4">
            <a:alphaModFix/>
          </a:blip>
          <a:srcRect l="76212" t="46026" b="8376"/>
          <a:stretch/>
        </p:blipFill>
        <p:spPr>
          <a:xfrm>
            <a:off x="2501285" y="2844794"/>
            <a:ext cx="2224264" cy="2197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 rotWithShape="1">
          <a:blip r:embed="rId7">
            <a:alphaModFix/>
          </a:blip>
          <a:srcRect t="22414"/>
          <a:stretch/>
        </p:blipFill>
        <p:spPr>
          <a:xfrm>
            <a:off x="4736500" y="3453825"/>
            <a:ext cx="4296275" cy="91665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Parameter Library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9"/>
          <p:cNvSpPr txBox="1"/>
          <p:nvPr/>
        </p:nvSpPr>
        <p:spPr>
          <a:xfrm>
            <a:off x="403850" y="865325"/>
            <a:ext cx="842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of parameter values including popular chemistries such as LiNiCo02, NMC, Graphite, LiPF6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by component (anode, cathode, etc.) or pick a complete parametrization from ​a given reference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“tweak” existing parameter sets or add your own from scratch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333000" y="4418400"/>
            <a:ext cx="8478000" cy="725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Experimental Techniques for Parameterization of Multiscale Lithium-ion Battery Models</a:t>
            </a:r>
            <a:r>
              <a:rPr lang="en-GB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Chang-Hui Chen,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Ferran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Brosa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Planella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Kieran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O’Regan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Dominika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Gastol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W.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Dhammika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Widanage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Emma Kendrick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Journal of The Electrochemical Society, 2020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Parameterization of a </a:t>
            </a:r>
            <a:r>
              <a:rPr lang="en-GB" sz="1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physico</a:t>
            </a:r>
            <a:r>
              <a:rPr lang="en-GB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-chemical model of a lithium-ion battery II. Model validation</a:t>
            </a:r>
            <a:r>
              <a:rPr lang="en-GB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Madeleine </a:t>
            </a:r>
            <a:r>
              <a:rPr lang="en-GB" sz="1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Ecker</a:t>
            </a:r>
            <a:r>
              <a:rPr lang="en-GB" sz="1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et al</a:t>
            </a:r>
            <a:r>
              <a:rPr lang="en-GB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Journal of The Electrochemical Society, 2015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1534" y="1731950"/>
            <a:ext cx="3941141" cy="2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8424" y="4126913"/>
            <a:ext cx="4030026" cy="2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9"/>
          <p:cNvPicPr preferRelativeResize="0"/>
          <p:nvPr/>
        </p:nvPicPr>
        <p:blipFill rotWithShape="1">
          <a:blip r:embed="rId6">
            <a:alphaModFix/>
          </a:blip>
          <a:srcRect r="48489"/>
          <a:stretch/>
        </p:blipFill>
        <p:spPr>
          <a:xfrm>
            <a:off x="637950" y="1581350"/>
            <a:ext cx="3275298" cy="26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3021" y="4126921"/>
            <a:ext cx="4027386" cy="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Case Study: Single Particle Model with electrolyte (SPMe)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975" y="2590250"/>
            <a:ext cx="4822526" cy="19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0"/>
          <p:cNvSpPr/>
          <p:nvPr/>
        </p:nvSpPr>
        <p:spPr>
          <a:xfrm>
            <a:off x="354257" y="725792"/>
            <a:ext cx="631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Systematic derivation of SPMe using asymptotic methods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354250" y="1511375"/>
            <a:ext cx="59916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Outperforms other (ad hoc) models in literature of similar complexity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Achieves order of magnitude reduction in computation cost at small loss of accuracy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Extends the validity of SPM to higher C-rates.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0975" y="2359775"/>
            <a:ext cx="3064950" cy="21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8350" y="746750"/>
            <a:ext cx="1869900" cy="1609325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3" name="Google Shape;453;p50"/>
          <p:cNvSpPr txBox="1"/>
          <p:nvPr/>
        </p:nvSpPr>
        <p:spPr>
          <a:xfrm>
            <a:off x="951927" y="1017575"/>
            <a:ext cx="408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Electrolyte diffusion time &lt;&lt; discharge time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electrode and electrolyte conductivity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0"/>
          <p:cNvSpPr txBox="1"/>
          <p:nvPr/>
        </p:nvSpPr>
        <p:spPr>
          <a:xfrm>
            <a:off x="333000" y="4511100"/>
            <a:ext cx="8478000" cy="480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asymptotic derivation of a single particle model with electrolyte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S.G. Marquis, V.Sulzer, R. Timms, C.P. Please and S.J. Chapman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Journal of The Electrochemical Society 2019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Case Study: Reduced order pouch cell modelling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2"/>
          <p:cNvSpPr txBox="1"/>
          <p:nvPr/>
        </p:nvSpPr>
        <p:spPr>
          <a:xfrm>
            <a:off x="403850" y="1093925"/>
            <a:ext cx="842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2"/>
          <p:cNvSpPr txBox="1"/>
          <p:nvPr/>
        </p:nvSpPr>
        <p:spPr>
          <a:xfrm>
            <a:off x="357750" y="4250100"/>
            <a:ext cx="8428500" cy="741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Asymptotic Reduction of a Lithium-ion Pouch Cell Model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Timms, S.G. Marquis, V.Sulzer, C.P. Please and S.J. Chapman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Submitted to SIAM Journal on Applied Mathematics</a:t>
            </a: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Suite of Reduced-Order Models of a Single-Layer Lithium-ion Pouch Cell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S.G. Marquis, R. Timms, V.Sulzer, C.P. Please and </a:t>
            </a: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S.J. Chapman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Preparation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6403200" y="2619875"/>
            <a:ext cx="22404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result: 10x10 grid of Single Particle Models with fully coupled thermal effects. Approximate solve time: 9s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275" y="881000"/>
            <a:ext cx="5871100" cy="320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3050" y="1280425"/>
            <a:ext cx="2858175" cy="107975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Why PyBaMM?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628650" y="1145600"/>
            <a:ext cx="7886700" cy="29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PyBaMM's mission is to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accelerate battery modelling</a:t>
            </a: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by providing an</a:t>
            </a:r>
            <a:r>
              <a:rPr lang="en-GB" sz="23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open-source framework</a:t>
            </a:r>
            <a:r>
              <a:rPr lang="en-GB" sz="23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multi-institutional,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interdisciplinary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lang="en-GB" sz="2400" i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>
              <a:solidFill>
                <a:srgbClr val="528CB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57750" y="4487400"/>
            <a:ext cx="8428500" cy="503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Fostering a Sustainable Community in Batteries,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J.A. Baker, M. Beuse, S.C. DeCaluwe, L.W.  Jing, E. Khoo, S. Sripad, U. Ulissi, A. Verma, A.A. Wang, Y.T.  Yeh, N. Yiu, D.A. Howey, and V  Viswanathan, 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Energy Letters, 2020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Case Study: A coupled multiscale model of electrochemistry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and thermal transport for Li-ion cells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 txBox="1"/>
          <p:nvPr/>
        </p:nvSpPr>
        <p:spPr>
          <a:xfrm>
            <a:off x="357750" y="4389600"/>
            <a:ext cx="8428500" cy="60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Probing heterogeneity in Li-ion batteries with coupled multiscale models of electrochemistry and thermal transport using tomographic domains, </a:t>
            </a:r>
            <a:r>
              <a:rPr lang="en-GB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T.G. Tranter, R. Timms, T.M.M. Heenan, S.G. Marquis, V. Sulzer, A. Jnawali, M.D.R. Kok, C.P. Please, S.J. Chapman, P.R. Shearing, D.J. L. Brett, 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 Journal of The Electrochemical Society, 2020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4"/>
          <p:cNvSpPr/>
          <p:nvPr/>
        </p:nvSpPr>
        <p:spPr>
          <a:xfrm>
            <a:off x="7122775" y="1737250"/>
            <a:ext cx="1852500" cy="1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HTC = 5 [W.m-2]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 = 3e7 [S.m-1]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#tabs = 5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= 5 [A]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761" y="1159177"/>
            <a:ext cx="5561025" cy="31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Highlighted new feature: SEI models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1"/>
          <p:cNvSpPr txBox="1"/>
          <p:nvPr/>
        </p:nvSpPr>
        <p:spPr>
          <a:xfrm>
            <a:off x="6293700" y="1666125"/>
            <a:ext cx="26814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SEI models for: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SEI thickness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 limited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solvent-diffusion limited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electron-migration limited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interstitial-diffusion limited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563" y="1099650"/>
            <a:ext cx="5891827" cy="3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 txBox="1"/>
          <p:nvPr/>
        </p:nvSpPr>
        <p:spPr>
          <a:xfrm>
            <a:off x="311700" y="4418400"/>
            <a:ext cx="59820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loss of lithium to negative electrode SEI using the i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nterstitial-diffusion limited model with different initial SOCs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5"/>
          <p:cNvSpPr txBox="1"/>
          <p:nvPr/>
        </p:nvSpPr>
        <p:spPr>
          <a:xfrm>
            <a:off x="311700" y="3701400"/>
            <a:ext cx="4382400" cy="1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box PyBaMM model put in Matlab system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in circuit with busbar and connection resistances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 level electrical and thermal problem solved in Simulink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Casadi solver used to efficiently call battery functions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currents and temperatures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heat and voltage sources and internal resistance calculated with physics based models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4704888" y="4541400"/>
            <a:ext cx="3915300" cy="44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more information contact Dr T Tranter, UCL Electrochemical Innovation Lab</a:t>
            </a: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978" y="1014675"/>
            <a:ext cx="2866782" cy="172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750" y="2512035"/>
            <a:ext cx="2042376" cy="12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36711" y="2620485"/>
            <a:ext cx="1482489" cy="91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5719" y="866700"/>
            <a:ext cx="3893632" cy="361517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Highlighted upcoming feature: pack modelling using PyBaMM and Simulink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Highlighted upcoming feature: particle size distribution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403850" y="941525"/>
            <a:ext cx="79629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Particle-Size Distribution (PSD) model: extension of the SPM to include size distribution, introducing "particle-size dimension"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Asymptotic reduced model for narrow distributions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size-distribution as a function parameter, e.g. log-normal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PSD submodel, allowing e.g. DFN with a PSD at every macroscale location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33000" y="4502700"/>
            <a:ext cx="8478000" cy="48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Modelling electrode heterogeneity in lithium-ion batteries: unimodal and bimodal particle-size distributions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Kirk, J. Evans, C.P. Please, S.J. Chapman</a:t>
            </a: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 SIAM Journal on Applied Mathematics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50" y="2257626"/>
            <a:ext cx="4578870" cy="209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0732" y="2262362"/>
            <a:ext cx="3622942" cy="20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Upcoming features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7"/>
          <p:cNvSpPr/>
          <p:nvPr/>
        </p:nvSpPr>
        <p:spPr>
          <a:xfrm>
            <a:off x="3051950" y="865325"/>
            <a:ext cx="7625100" cy="394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7"/>
          <p:cNvSpPr/>
          <p:nvPr/>
        </p:nvSpPr>
        <p:spPr>
          <a:xfrm>
            <a:off x="355650" y="1056475"/>
            <a:ext cx="2561400" cy="3888900"/>
          </a:xfrm>
          <a:prstGeom prst="downArrow">
            <a:avLst>
              <a:gd name="adj1" fmla="val 62450"/>
              <a:gd name="adj2" fmla="val 23260"/>
            </a:avLst>
          </a:prstGeom>
          <a:gradFill>
            <a:gsLst>
              <a:gs pos="0">
                <a:srgbClr val="6FA8DC"/>
              </a:gs>
              <a:gs pos="100000">
                <a:srgbClr val="1155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7"/>
          <p:cNvSpPr txBox="1"/>
          <p:nvPr/>
        </p:nvSpPr>
        <p:spPr>
          <a:xfrm>
            <a:off x="857475" y="1437700"/>
            <a:ext cx="1547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 commenced</a:t>
            </a: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7"/>
          <p:cNvSpPr txBox="1"/>
          <p:nvPr/>
        </p:nvSpPr>
        <p:spPr>
          <a:xfrm>
            <a:off x="857475" y="2708650"/>
            <a:ext cx="1547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Planned work</a:t>
            </a: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7"/>
          <p:cNvSpPr txBox="1"/>
          <p:nvPr/>
        </p:nvSpPr>
        <p:spPr>
          <a:xfrm>
            <a:off x="862800" y="3833350"/>
            <a:ext cx="1547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7"/>
          <p:cNvSpPr txBox="1"/>
          <p:nvPr/>
        </p:nvSpPr>
        <p:spPr>
          <a:xfrm>
            <a:off x="3310200" y="960875"/>
            <a:ext cx="5339530" cy="3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analysis &amp; parameter estimation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Simulink interface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Particle size distribution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chemistries (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Fuel cells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Half-cell configuration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particle shapes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Lithium plating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Mechanics coupled to temperature and lithiation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dirty="0"/>
              <a:t>Solid-state battery models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Improvements to framework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geometries (jelly rolls, multiple layer cells, etc.)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dirty="0"/>
              <a:t>Integration with open battery database, parameter database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Further information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6EF1F0CF-9F33-E245-A603-BCD92B07F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46" y="712925"/>
            <a:ext cx="7512908" cy="3931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311700" y="116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Who is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PyBaMM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?			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Development timeline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3A0468-0599-9E42-87AA-12382D3C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11358"/>
              </p:ext>
            </p:extLst>
          </p:nvPr>
        </p:nvGraphicFramePr>
        <p:xfrm>
          <a:off x="584886" y="1577717"/>
          <a:ext cx="8247414" cy="2519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5233">
                  <a:extLst>
                    <a:ext uri="{9D8B030D-6E8A-4147-A177-3AD203B41FA5}">
                      <a16:colId xmlns:a16="http://schemas.microsoft.com/office/drawing/2014/main" val="2795025398"/>
                    </a:ext>
                  </a:extLst>
                </a:gridCol>
                <a:gridCol w="6542181">
                  <a:extLst>
                    <a:ext uri="{9D8B030D-6E8A-4147-A177-3AD203B41FA5}">
                      <a16:colId xmlns:a16="http://schemas.microsoft.com/office/drawing/2014/main" val="39461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Fall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Need for a Common Modeling Framework identified by the Faraday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8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Winter/Spring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PyBaMM</a:t>
                      </a:r>
                      <a:r>
                        <a:rPr lang="en-US" dirty="0"/>
                        <a:t> developed by Oxford </a:t>
                      </a:r>
                      <a:r>
                        <a:rPr lang="en-US" dirty="0" err="1"/>
                        <a:t>Maths</a:t>
                      </a:r>
                      <a:r>
                        <a:rPr lang="en-US" dirty="0"/>
                        <a:t> / RSE to provide a CMF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8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workshop for Faraday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7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Fall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PyBaMM</a:t>
                      </a:r>
                      <a:r>
                        <a:rPr lang="en-US" dirty="0"/>
                        <a:t> 0.1.0 released; core development team expanded to Imperial, Warwick, UCL, Michigan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5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Winter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paper submitted; presented at OBMS20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5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PyBaMM</a:t>
                      </a:r>
                      <a:r>
                        <a:rPr lang="en-US" dirty="0"/>
                        <a:t> 0.2.0 released; second workshop for Faraday Institution; publicizing beyond UK academia (website, Twitter)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64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1003378" y="1204197"/>
            <a:ext cx="5364173" cy="3788329"/>
          </a:xfrm>
          <a:prstGeom prst="roundRect">
            <a:avLst>
              <a:gd name="adj" fmla="val 16667"/>
            </a:avLst>
          </a:prstGeom>
          <a:solidFill>
            <a:srgbClr val="BBD6EE">
              <a:alpha val="49411"/>
            </a:srgbClr>
          </a:solidFill>
          <a:ln w="9525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311700" y="116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Who is PyBaMM?			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1">
                <a:latin typeface="Calibri"/>
                <a:ea typeface="Calibri"/>
                <a:cs typeface="Calibri"/>
                <a:sym typeface="Calibri"/>
              </a:rPr>
              <a:t>Current Collaborators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/>
          <p:nvPr/>
        </p:nvSpPr>
        <p:spPr>
          <a:xfrm rot="10800000" flipH="1">
            <a:off x="4403598" y="3402551"/>
            <a:ext cx="2698322" cy="29403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9"/>
          <p:cNvGrpSpPr/>
          <p:nvPr/>
        </p:nvGrpSpPr>
        <p:grpSpPr>
          <a:xfrm>
            <a:off x="6837896" y="2926518"/>
            <a:ext cx="1452650" cy="879307"/>
            <a:chOff x="1825024" y="4870884"/>
            <a:chExt cx="1492500" cy="1355700"/>
          </a:xfrm>
        </p:grpSpPr>
        <p:sp>
          <p:nvSpPr>
            <p:cNvPr id="132" name="Google Shape;132;p29"/>
            <p:cNvSpPr/>
            <p:nvPr/>
          </p:nvSpPr>
          <p:spPr>
            <a:xfrm>
              <a:off x="1825024" y="4870884"/>
              <a:ext cx="1492500" cy="1355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w="9525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Michigan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1982677" y="5502623"/>
              <a:ext cx="1177200" cy="646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Mechanical Engineering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9"/>
          <p:cNvSpPr/>
          <p:nvPr/>
        </p:nvSpPr>
        <p:spPr>
          <a:xfrm rot="10800000" flipH="1">
            <a:off x="1705398" y="3530554"/>
            <a:ext cx="2698200" cy="294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9"/>
          <p:cNvSpPr/>
          <p:nvPr/>
        </p:nvSpPr>
        <p:spPr>
          <a:xfrm rot="7098186" flipH="1">
            <a:off x="2482338" y="3906717"/>
            <a:ext cx="995285" cy="37939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2172033" y="4171783"/>
            <a:ext cx="1088400" cy="687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w="9525" cap="flat" cmpd="sng">
            <a:solidFill>
              <a:srgbClr val="3876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Warwick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/>
          <p:nvPr/>
        </p:nvSpPr>
        <p:spPr>
          <a:xfrm rot="-8611141" flipH="1">
            <a:off x="3889581" y="3840970"/>
            <a:ext cx="1008266" cy="37392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9"/>
          <p:cNvSpPr/>
          <p:nvPr/>
        </p:nvSpPr>
        <p:spPr>
          <a:xfrm rot="8193690" flipH="1">
            <a:off x="3961822" y="2962854"/>
            <a:ext cx="995368" cy="37866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/>
          <p:nvPr/>
        </p:nvSpPr>
        <p:spPr>
          <a:xfrm rot="-8028292" flipH="1">
            <a:off x="2295556" y="3020393"/>
            <a:ext cx="990383" cy="38134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9"/>
          <p:cNvGrpSpPr/>
          <p:nvPr/>
        </p:nvGrpSpPr>
        <p:grpSpPr>
          <a:xfrm>
            <a:off x="1363125" y="2044574"/>
            <a:ext cx="2026537" cy="874155"/>
            <a:chOff x="2012738" y="1067909"/>
            <a:chExt cx="2827200" cy="1355700"/>
          </a:xfrm>
        </p:grpSpPr>
        <p:sp>
          <p:nvSpPr>
            <p:cNvPr id="141" name="Google Shape;141;p29"/>
            <p:cNvSpPr/>
            <p:nvPr/>
          </p:nvSpPr>
          <p:spPr>
            <a:xfrm>
              <a:off x="2012738" y="1067909"/>
              <a:ext cx="2827200" cy="1355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w="9525" cap="flat" cmpd="sng">
              <a:solidFill>
                <a:srgbClr val="6AA84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Oxford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170385" y="1647771"/>
              <a:ext cx="1177200" cy="646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Maths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3505199" y="1647771"/>
              <a:ext cx="1177200" cy="646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Computer science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9"/>
          <p:cNvGrpSpPr/>
          <p:nvPr/>
        </p:nvGrpSpPr>
        <p:grpSpPr>
          <a:xfrm>
            <a:off x="4092245" y="2068400"/>
            <a:ext cx="1913641" cy="726367"/>
            <a:chOff x="5665073" y="1067929"/>
            <a:chExt cx="2669700" cy="1126500"/>
          </a:xfrm>
        </p:grpSpPr>
        <p:sp>
          <p:nvSpPr>
            <p:cNvPr id="145" name="Google Shape;145;p29"/>
            <p:cNvSpPr/>
            <p:nvPr/>
          </p:nvSpPr>
          <p:spPr>
            <a:xfrm>
              <a:off x="5665073" y="1067929"/>
              <a:ext cx="2669700" cy="1126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w="9525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Birmingham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5796454" y="1607346"/>
              <a:ext cx="2417400" cy="509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Energy materials group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9"/>
          <p:cNvGrpSpPr/>
          <p:nvPr/>
        </p:nvGrpSpPr>
        <p:grpSpPr>
          <a:xfrm>
            <a:off x="3937964" y="3935125"/>
            <a:ext cx="1725266" cy="874155"/>
            <a:chOff x="7157545" y="2933064"/>
            <a:chExt cx="2406900" cy="1355700"/>
          </a:xfrm>
        </p:grpSpPr>
        <p:sp>
          <p:nvSpPr>
            <p:cNvPr id="148" name="Google Shape;148;p29"/>
            <p:cNvSpPr/>
            <p:nvPr/>
          </p:nvSpPr>
          <p:spPr>
            <a:xfrm>
              <a:off x="7157545" y="2933064"/>
              <a:ext cx="2406900" cy="1355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w="9525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UCL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7315201" y="3472482"/>
              <a:ext cx="2091600" cy="646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Elec. Innovation Lab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9"/>
          <p:cNvSpPr/>
          <p:nvPr/>
        </p:nvSpPr>
        <p:spPr>
          <a:xfrm>
            <a:off x="2294391" y="4519099"/>
            <a:ext cx="843900" cy="277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WMG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2907550" y="3173132"/>
            <a:ext cx="1555800" cy="505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PyBaMM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1363118" y="1325669"/>
            <a:ext cx="4642714" cy="58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Faraday MSM</a:t>
            </a:r>
            <a:endParaRPr sz="36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29"/>
          <p:cNvGrpSpPr/>
          <p:nvPr/>
        </p:nvGrpSpPr>
        <p:grpSpPr>
          <a:xfrm>
            <a:off x="1162546" y="3238502"/>
            <a:ext cx="1360621" cy="727740"/>
            <a:chOff x="7157545" y="2933064"/>
            <a:chExt cx="2406900" cy="1355700"/>
          </a:xfrm>
        </p:grpSpPr>
        <p:sp>
          <p:nvSpPr>
            <p:cNvPr id="154" name="Google Shape;154;p29"/>
            <p:cNvSpPr/>
            <p:nvPr/>
          </p:nvSpPr>
          <p:spPr>
            <a:xfrm>
              <a:off x="7157545" y="2933064"/>
              <a:ext cx="2406900" cy="1355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w="9525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Imperial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7484837" y="3610448"/>
              <a:ext cx="1752300" cy="457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61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138" y="1817275"/>
            <a:ext cx="6841724" cy="3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Who is PyBaMM?	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1">
                <a:latin typeface="Calibri"/>
                <a:ea typeface="Calibri"/>
                <a:cs typeface="Calibri"/>
                <a:sym typeface="Calibri"/>
              </a:rPr>
              <a:t>Active and growing community	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628650" y="1083906"/>
            <a:ext cx="78867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PyBaMM benefits from an active community of developers and users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224 Unique visitors to GitHub repository over the last 2 weeks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/>
          <p:nvPr/>
        </p:nvSpPr>
        <p:spPr>
          <a:xfrm>
            <a:off x="2286000" y="4546800"/>
            <a:ext cx="219600" cy="2301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529150" y="4546800"/>
            <a:ext cx="219600" cy="23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Who is PyBaMM?	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1">
                <a:latin typeface="Calibri"/>
                <a:ea typeface="Calibri"/>
                <a:cs typeface="Calibri"/>
                <a:sym typeface="Calibri"/>
              </a:rPr>
              <a:t>Active and growing community	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75" y="932500"/>
            <a:ext cx="6891650" cy="40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1559575" y="4469225"/>
            <a:ext cx="14934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website hits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What is PyBaMM?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1585469" y="994684"/>
            <a:ext cx="1554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22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3516747" y="994684"/>
            <a:ext cx="171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endParaRPr sz="22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461818" y="994684"/>
            <a:ext cx="209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endParaRPr sz="22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628650" y="626706"/>
            <a:ext cx="78867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PyBaMM is a framework for building and solving battery models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781050" y="1560525"/>
            <a:ext cx="3566100" cy="15546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  <a:endParaRPr sz="1600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Lithium-ion models: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ODE, SPM, SPMe, DFN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Lead-acid models 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Fully coupled thermal models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Degradation mechanisms (SEI) 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781050" y="3288575"/>
            <a:ext cx="3566100" cy="15546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 of Chemistries / Parameters</a:t>
            </a: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LCO, LiNiCo02, NCA, NMC 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Graphite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LiPF6 ​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add your own parameter sets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4617720" y="3288575"/>
            <a:ext cx="3566100" cy="15546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Nonlinear parameters provided as functional form or as data 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 of cell geometries: 1D, 2+1D single layer pouch cells 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Interface with external software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618550" y="1560525"/>
            <a:ext cx="3566100" cy="15546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Experimental suite</a:t>
            </a: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voltage, current or power control, for example: 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GITT, PITT, CCCV, drive cycle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interface to define custom protocols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Flexible Submodel Structure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42"/>
          <p:cNvGrpSpPr/>
          <p:nvPr/>
        </p:nvGrpSpPr>
        <p:grpSpPr>
          <a:xfrm>
            <a:off x="3986225" y="1105725"/>
            <a:ext cx="4735800" cy="1860900"/>
            <a:chOff x="3910025" y="1181925"/>
            <a:chExt cx="4735800" cy="1860900"/>
          </a:xfrm>
        </p:grpSpPr>
        <p:sp>
          <p:nvSpPr>
            <p:cNvPr id="327" name="Google Shape;327;p42"/>
            <p:cNvSpPr/>
            <p:nvPr/>
          </p:nvSpPr>
          <p:spPr>
            <a:xfrm>
              <a:off x="3910025" y="1181925"/>
              <a:ext cx="4735800" cy="1860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42"/>
            <p:cNvGrpSpPr/>
            <p:nvPr/>
          </p:nvGrpSpPr>
          <p:grpSpPr>
            <a:xfrm>
              <a:off x="4180836" y="1196557"/>
              <a:ext cx="4262314" cy="1788318"/>
              <a:chOff x="598261" y="1127982"/>
              <a:chExt cx="4262314" cy="1788318"/>
            </a:xfrm>
          </p:grpSpPr>
          <p:grpSp>
            <p:nvGrpSpPr>
              <p:cNvPr id="329" name="Google Shape;329;p42"/>
              <p:cNvGrpSpPr/>
              <p:nvPr/>
            </p:nvGrpSpPr>
            <p:grpSpPr>
              <a:xfrm>
                <a:off x="598336" y="1127982"/>
                <a:ext cx="3998934" cy="620322"/>
                <a:chOff x="5594556" y="2930013"/>
                <a:chExt cx="6003504" cy="931275"/>
              </a:xfrm>
            </p:grpSpPr>
            <p:grpSp>
              <p:nvGrpSpPr>
                <p:cNvPr id="330" name="Google Shape;330;p42"/>
                <p:cNvGrpSpPr/>
                <p:nvPr/>
              </p:nvGrpSpPr>
              <p:grpSpPr>
                <a:xfrm>
                  <a:off x="6518218" y="3278417"/>
                  <a:ext cx="5079842" cy="496595"/>
                  <a:chOff x="6027174" y="1420759"/>
                  <a:chExt cx="5935088" cy="580202"/>
                </a:xfrm>
              </p:grpSpPr>
              <p:sp>
                <p:nvSpPr>
                  <p:cNvPr id="331" name="Google Shape;331;p42"/>
                  <p:cNvSpPr/>
                  <p:nvPr/>
                </p:nvSpPr>
                <p:spPr>
                  <a:xfrm>
                    <a:off x="6027174" y="1420761"/>
                    <a:ext cx="5934900" cy="580200"/>
                  </a:xfrm>
                  <a:prstGeom prst="rect">
                    <a:avLst/>
                  </a:prstGeom>
                  <a:solidFill>
                    <a:srgbClr val="DDEAF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42"/>
                  <p:cNvSpPr/>
                  <p:nvPr/>
                </p:nvSpPr>
                <p:spPr>
                  <a:xfrm>
                    <a:off x="6032090" y="1420760"/>
                    <a:ext cx="580200" cy="580200"/>
                  </a:xfrm>
                  <a:prstGeom prst="ellipse">
                    <a:avLst/>
                  </a:prstGeom>
                  <a:solidFill>
                    <a:srgbClr val="54813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42"/>
                  <p:cNvSpPr/>
                  <p:nvPr/>
                </p:nvSpPr>
                <p:spPr>
                  <a:xfrm>
                    <a:off x="6611574" y="1420760"/>
                    <a:ext cx="580200" cy="580200"/>
                  </a:xfrm>
                  <a:prstGeom prst="ellipse">
                    <a:avLst/>
                  </a:prstGeom>
                  <a:solidFill>
                    <a:srgbClr val="54813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42"/>
                  <p:cNvSpPr/>
                  <p:nvPr/>
                </p:nvSpPr>
                <p:spPr>
                  <a:xfrm>
                    <a:off x="7771928" y="1420759"/>
                    <a:ext cx="580200" cy="580200"/>
                  </a:xfrm>
                  <a:prstGeom prst="ellipse">
                    <a:avLst/>
                  </a:prstGeom>
                  <a:solidFill>
                    <a:srgbClr val="54813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5" name="Google Shape;335;p42"/>
                  <p:cNvSpPr/>
                  <p:nvPr/>
                </p:nvSpPr>
                <p:spPr>
                  <a:xfrm>
                    <a:off x="7191677" y="1420760"/>
                    <a:ext cx="580200" cy="580200"/>
                  </a:xfrm>
                  <a:prstGeom prst="ellipse">
                    <a:avLst/>
                  </a:prstGeom>
                  <a:solidFill>
                    <a:srgbClr val="54813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42"/>
                  <p:cNvSpPr/>
                  <p:nvPr/>
                </p:nvSpPr>
                <p:spPr>
                  <a:xfrm>
                    <a:off x="9641753" y="1420759"/>
                    <a:ext cx="580200" cy="5802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42"/>
                  <p:cNvSpPr/>
                  <p:nvPr/>
                </p:nvSpPr>
                <p:spPr>
                  <a:xfrm>
                    <a:off x="10221856" y="1420759"/>
                    <a:ext cx="580200" cy="5802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42"/>
                  <p:cNvSpPr/>
                  <p:nvPr/>
                </p:nvSpPr>
                <p:spPr>
                  <a:xfrm>
                    <a:off x="11382062" y="1420761"/>
                    <a:ext cx="580200" cy="5802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42"/>
                  <p:cNvSpPr/>
                  <p:nvPr/>
                </p:nvSpPr>
                <p:spPr>
                  <a:xfrm>
                    <a:off x="10801959" y="1420761"/>
                    <a:ext cx="580200" cy="5802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42"/>
                  <p:cNvSpPr/>
                  <p:nvPr/>
                </p:nvSpPr>
                <p:spPr>
                  <a:xfrm>
                    <a:off x="8367220" y="1420761"/>
                    <a:ext cx="1274400" cy="580200"/>
                  </a:xfrm>
                  <a:prstGeom prst="rect">
                    <a:avLst/>
                  </a:prstGeom>
                  <a:solidFill>
                    <a:srgbClr val="DDEAF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341" name="Google Shape;341;p42"/>
                <p:cNvCxnSpPr/>
                <p:nvPr/>
              </p:nvCxnSpPr>
              <p:spPr>
                <a:xfrm rot="10800000">
                  <a:off x="5862282" y="3147417"/>
                  <a:ext cx="1500" cy="410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42" name="Google Shape;342;p42"/>
                <p:cNvCxnSpPr/>
                <p:nvPr/>
              </p:nvCxnSpPr>
              <p:spPr>
                <a:xfrm>
                  <a:off x="5863088" y="3557817"/>
                  <a:ext cx="3996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43" name="Google Shape;343;p42"/>
                <p:cNvSpPr/>
                <p:nvPr/>
              </p:nvSpPr>
              <p:spPr>
                <a:xfrm>
                  <a:off x="5838125" y="3534957"/>
                  <a:ext cx="45600" cy="456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42"/>
                <p:cNvSpPr txBox="1"/>
                <p:nvPr/>
              </p:nvSpPr>
              <p:spPr>
                <a:xfrm>
                  <a:off x="5594556" y="2930013"/>
                  <a:ext cx="2436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42"/>
                <p:cNvSpPr txBox="1"/>
                <p:nvPr/>
              </p:nvSpPr>
              <p:spPr>
                <a:xfrm>
                  <a:off x="6044076" y="3491988"/>
                  <a:ext cx="2436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6" name="Google Shape;346;p42"/>
              <p:cNvSpPr/>
              <p:nvPr/>
            </p:nvSpPr>
            <p:spPr>
              <a:xfrm>
                <a:off x="1213645" y="2090658"/>
                <a:ext cx="3383700" cy="330600"/>
              </a:xfrm>
              <a:prstGeom prst="rect">
                <a:avLst/>
              </a:prstGeom>
              <a:solidFill>
                <a:srgbClr val="DDEAF6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2"/>
              <p:cNvSpPr/>
              <p:nvPr/>
            </p:nvSpPr>
            <p:spPr>
              <a:xfrm>
                <a:off x="1712202" y="2090656"/>
                <a:ext cx="330600" cy="330600"/>
              </a:xfrm>
              <a:prstGeom prst="ellipse">
                <a:avLst/>
              </a:prstGeom>
              <a:solidFill>
                <a:srgbClr val="54813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2"/>
              <p:cNvSpPr/>
              <p:nvPr/>
            </p:nvSpPr>
            <p:spPr>
              <a:xfrm>
                <a:off x="3801403" y="2090656"/>
                <a:ext cx="330600" cy="330600"/>
              </a:xfrm>
              <a:prstGeom prst="ellipse">
                <a:avLst/>
              </a:prstGeom>
              <a:solidFill>
                <a:srgbClr val="7030A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42"/>
              <p:cNvSpPr/>
              <p:nvPr/>
            </p:nvSpPr>
            <p:spPr>
              <a:xfrm>
                <a:off x="2547792" y="2090658"/>
                <a:ext cx="726600" cy="330600"/>
              </a:xfrm>
              <a:prstGeom prst="rect">
                <a:avLst/>
              </a:prstGeom>
              <a:solidFill>
                <a:srgbClr val="DDEAF6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0" name="Google Shape;350;p42"/>
              <p:cNvCxnSpPr/>
              <p:nvPr/>
            </p:nvCxnSpPr>
            <p:spPr>
              <a:xfrm rot="10800000">
                <a:off x="776693" y="2003433"/>
                <a:ext cx="900" cy="27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51" name="Google Shape;351;p42"/>
              <p:cNvCxnSpPr/>
              <p:nvPr/>
            </p:nvCxnSpPr>
            <p:spPr>
              <a:xfrm>
                <a:off x="777130" y="2276733"/>
                <a:ext cx="266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52" name="Google Shape;352;p42"/>
              <p:cNvSpPr/>
              <p:nvPr/>
            </p:nvSpPr>
            <p:spPr>
              <a:xfrm>
                <a:off x="760503" y="2261506"/>
                <a:ext cx="30300" cy="303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2"/>
              <p:cNvSpPr txBox="1"/>
              <p:nvPr/>
            </p:nvSpPr>
            <p:spPr>
              <a:xfrm>
                <a:off x="598261" y="1858553"/>
                <a:ext cx="162300" cy="2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2"/>
              <p:cNvSpPr txBox="1"/>
              <p:nvPr/>
            </p:nvSpPr>
            <p:spPr>
              <a:xfrm>
                <a:off x="897687" y="2232885"/>
                <a:ext cx="162300" cy="2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2"/>
              <p:cNvSpPr txBox="1"/>
              <p:nvPr/>
            </p:nvSpPr>
            <p:spPr>
              <a:xfrm>
                <a:off x="752975" y="2523900"/>
                <a:ext cx="41076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GB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PyBaMM includes popular battery model such as the Doyle-Fuller-Newman model (P2D) and the Single Particle Model</a:t>
                </a:r>
                <a:endParaRPr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6" name="Google Shape;356;p42"/>
          <p:cNvGrpSpPr/>
          <p:nvPr/>
        </p:nvGrpSpPr>
        <p:grpSpPr>
          <a:xfrm>
            <a:off x="4045501" y="3130825"/>
            <a:ext cx="4676400" cy="1860900"/>
            <a:chOff x="3588301" y="3207025"/>
            <a:chExt cx="4676400" cy="1860900"/>
          </a:xfrm>
        </p:grpSpPr>
        <p:sp>
          <p:nvSpPr>
            <p:cNvPr id="357" name="Google Shape;357;p42"/>
            <p:cNvSpPr/>
            <p:nvPr/>
          </p:nvSpPr>
          <p:spPr>
            <a:xfrm>
              <a:off x="3588301" y="3207025"/>
              <a:ext cx="4676400" cy="1860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" name="Google Shape;358;p42"/>
            <p:cNvGrpSpPr/>
            <p:nvPr/>
          </p:nvGrpSpPr>
          <p:grpSpPr>
            <a:xfrm>
              <a:off x="3763179" y="3390146"/>
              <a:ext cx="4286305" cy="1630179"/>
              <a:chOff x="4144179" y="3161546"/>
              <a:chExt cx="4286305" cy="1630179"/>
            </a:xfrm>
          </p:grpSpPr>
          <p:grpSp>
            <p:nvGrpSpPr>
              <p:cNvPr id="359" name="Google Shape;359;p42"/>
              <p:cNvGrpSpPr/>
              <p:nvPr/>
            </p:nvGrpSpPr>
            <p:grpSpPr>
              <a:xfrm>
                <a:off x="4144179" y="3161546"/>
                <a:ext cx="4286305" cy="360888"/>
                <a:chOff x="5031880" y="4590703"/>
                <a:chExt cx="6679608" cy="562393"/>
              </a:xfrm>
            </p:grpSpPr>
            <p:sp>
              <p:nvSpPr>
                <p:cNvPr id="360" name="Google Shape;360;p42"/>
                <p:cNvSpPr/>
                <p:nvPr/>
              </p:nvSpPr>
              <p:spPr>
                <a:xfrm>
                  <a:off x="5031880" y="4590703"/>
                  <a:ext cx="1227600" cy="560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GB" sz="10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Stefan</a:t>
                  </a:r>
                  <a:endParaRPr sz="10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GB" sz="10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Maxwell</a:t>
                  </a:r>
                  <a:endParaRPr sz="10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42"/>
                <p:cNvSpPr/>
                <p:nvPr/>
              </p:nvSpPr>
              <p:spPr>
                <a:xfrm>
                  <a:off x="7049087" y="4592696"/>
                  <a:ext cx="1227600" cy="560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GB" sz="10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Fickian Diffusion</a:t>
                  </a:r>
                  <a:endParaRPr sz="10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42"/>
                <p:cNvSpPr/>
                <p:nvPr/>
              </p:nvSpPr>
              <p:spPr>
                <a:xfrm>
                  <a:off x="9066294" y="4592696"/>
                  <a:ext cx="1227600" cy="560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GB" sz="10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Lumped Thermal</a:t>
                  </a:r>
                  <a:endParaRPr sz="10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42"/>
                <p:cNvSpPr/>
                <p:nvPr/>
              </p:nvSpPr>
              <p:spPr>
                <a:xfrm>
                  <a:off x="6477256" y="4723438"/>
                  <a:ext cx="354000" cy="354000"/>
                </a:xfrm>
                <a:prstGeom prst="plus">
                  <a:avLst>
                    <a:gd name="adj" fmla="val 41667"/>
                  </a:avLst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42"/>
                <p:cNvSpPr/>
                <p:nvPr/>
              </p:nvSpPr>
              <p:spPr>
                <a:xfrm>
                  <a:off x="8494463" y="4693941"/>
                  <a:ext cx="354000" cy="354000"/>
                </a:xfrm>
                <a:prstGeom prst="plus">
                  <a:avLst>
                    <a:gd name="adj" fmla="val 41667"/>
                  </a:avLst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42"/>
                <p:cNvSpPr/>
                <p:nvPr/>
              </p:nvSpPr>
              <p:spPr>
                <a:xfrm>
                  <a:off x="10511670" y="4693941"/>
                  <a:ext cx="354000" cy="354000"/>
                </a:xfrm>
                <a:prstGeom prst="plus">
                  <a:avLst>
                    <a:gd name="adj" fmla="val 41667"/>
                  </a:avLst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42"/>
                <p:cNvSpPr/>
                <p:nvPr/>
              </p:nvSpPr>
              <p:spPr>
                <a:xfrm>
                  <a:off x="11148650" y="4799140"/>
                  <a:ext cx="143700" cy="143700"/>
                </a:xfrm>
                <a:prstGeom prst="ellipse">
                  <a:avLst/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42"/>
                <p:cNvSpPr/>
                <p:nvPr/>
              </p:nvSpPr>
              <p:spPr>
                <a:xfrm>
                  <a:off x="11358219" y="4799140"/>
                  <a:ext cx="143700" cy="143700"/>
                </a:xfrm>
                <a:prstGeom prst="ellipse">
                  <a:avLst/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42"/>
                <p:cNvSpPr/>
                <p:nvPr/>
              </p:nvSpPr>
              <p:spPr>
                <a:xfrm>
                  <a:off x="11567788" y="4799140"/>
                  <a:ext cx="143700" cy="143700"/>
                </a:xfrm>
                <a:prstGeom prst="ellipse">
                  <a:avLst/>
                </a:prstGeom>
                <a:solidFill>
                  <a:srgbClr val="0B5394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42"/>
              <p:cNvSpPr/>
              <p:nvPr/>
            </p:nvSpPr>
            <p:spPr>
              <a:xfrm>
                <a:off x="6128850" y="3679527"/>
                <a:ext cx="316800" cy="2538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0B5394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42"/>
              <p:cNvSpPr/>
              <p:nvPr/>
            </p:nvSpPr>
            <p:spPr>
              <a:xfrm>
                <a:off x="5534726" y="4090435"/>
                <a:ext cx="1505100" cy="2904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 Model</a:t>
                </a:r>
                <a:endParaRPr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2"/>
              <p:cNvSpPr txBox="1"/>
              <p:nvPr/>
            </p:nvSpPr>
            <p:spPr>
              <a:xfrm>
                <a:off x="4964701" y="4537925"/>
                <a:ext cx="26451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GB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Users can build custom models from submodels</a:t>
                </a:r>
                <a:endParaRPr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2" name="Google Shape;372;p42"/>
          <p:cNvSpPr txBox="1"/>
          <p:nvPr/>
        </p:nvSpPr>
        <p:spPr>
          <a:xfrm>
            <a:off x="311700" y="1756650"/>
            <a:ext cx="3086100" cy="2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Battery models are constructed from submodels</a:t>
            </a:r>
            <a:b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or adapt pre-built models</a:t>
            </a:r>
            <a:b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custom models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Flexible Submodel Structure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311700" y="1237825"/>
            <a:ext cx="30861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allows for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“plug and play” physics </a:t>
            </a:r>
            <a:b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physics can be quickly implemented in an independent fashion</a:t>
            </a:r>
            <a:b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physical mechanisms are readily included in both full and reduced-order models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3" descr="https://lh4.googleusercontent.com/nZwBoAldSwYUfl6irdZnRRSNOe07PrAWKzu9Ey8OA_BCxCfUjYM-dd00q9Ia0IYAAcNqUVHiHDJfF1T9WpomfPmb82f9p0bHMAKHitPaCZQnt_0e7fkoXtzxYkQdf04qysvImHgrXB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009" y="1237819"/>
            <a:ext cx="5181626" cy="27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/>
          <p:nvPr/>
        </p:nvSpPr>
        <p:spPr>
          <a:xfrm>
            <a:off x="3550225" y="4153748"/>
            <a:ext cx="51816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PyBaMM it is easy to compare how different physics affects the model solution. Here we investigate the influence of graded electrodes (particle distribution in the through-cell direction x).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1722</Words>
  <Application>Microsoft Macintosh PowerPoint</Application>
  <PresentationFormat>On-screen Show (16:9)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Simple Light</vt:lpstr>
      <vt:lpstr>Simple Light</vt:lpstr>
      <vt:lpstr>Python Battery Mathematical Modelling </vt:lpstr>
      <vt:lpstr>Why PyBaMM?</vt:lpstr>
      <vt:lpstr>Who is PyBaMM?    Development timeline</vt:lpstr>
      <vt:lpstr>Who is PyBaMM?    Current Collaborators</vt:lpstr>
      <vt:lpstr>Who is PyBaMM?  Active and growing community </vt:lpstr>
      <vt:lpstr>Who is PyBaMM?  Active and growing community </vt:lpstr>
      <vt:lpstr>What is PyBaMM?</vt:lpstr>
      <vt:lpstr>Flexible Submodel Structure</vt:lpstr>
      <vt:lpstr>Flexible Submodel Structure</vt:lpstr>
      <vt:lpstr>Numerical Methods</vt:lpstr>
      <vt:lpstr>Simple Interface: CC Discharge</vt:lpstr>
      <vt:lpstr>Fast Solve Times</vt:lpstr>
      <vt:lpstr>Fast Solve Times</vt:lpstr>
      <vt:lpstr>Simple Interface: Change parameters</vt:lpstr>
      <vt:lpstr>Simple Interface: Experimental protocol</vt:lpstr>
      <vt:lpstr>Simple Interface: Experimental protocols &amp; drive cycles</vt:lpstr>
      <vt:lpstr>Parameter Library</vt:lpstr>
      <vt:lpstr>Case Study: Single Particle Model with electrolyte (SPMe)</vt:lpstr>
      <vt:lpstr>Case Study: Reduced order pouch cell modelling</vt:lpstr>
      <vt:lpstr>Case Study: A coupled multiscale model of electrochemistry  and thermal transport for Li-ion cells</vt:lpstr>
      <vt:lpstr>Highlighted new feature: SEI models</vt:lpstr>
      <vt:lpstr>Highlighted upcoming feature: pack modelling using PyBaMM and Simulink  </vt:lpstr>
      <vt:lpstr>Highlighted upcoming feature: particle size distribution</vt:lpstr>
      <vt:lpstr>Upcoming features</vt:lpstr>
      <vt:lpstr>Further information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PyBaMM Slide Deck</dc:title>
  <cp:lastModifiedBy>Microsoft Office User</cp:lastModifiedBy>
  <cp:revision>6</cp:revision>
  <dcterms:modified xsi:type="dcterms:W3CDTF">2020-07-08T01:54:40Z</dcterms:modified>
</cp:coreProperties>
</file>