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E5A8F-4C9B-1D4B-B302-5906C6728D22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A1A1A-D5F9-654C-B3CB-01477D8F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3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A1A1A-D5F9-654C-B3CB-01477D8FEB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9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6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4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4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9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1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0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4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6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3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9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5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7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1973263" y="2647633"/>
            <a:ext cx="5197475" cy="1562735"/>
            <a:chOff x="1973263" y="2647633"/>
            <a:chExt cx="5197475" cy="1562735"/>
          </a:xfrm>
        </p:grpSpPr>
        <p:grpSp>
          <p:nvGrpSpPr>
            <p:cNvPr id="34" name="Group 33"/>
            <p:cNvGrpSpPr>
              <a:grpSpLocks/>
            </p:cNvGrpSpPr>
            <p:nvPr/>
          </p:nvGrpSpPr>
          <p:grpSpPr bwMode="auto">
            <a:xfrm>
              <a:off x="2121218" y="2697163"/>
              <a:ext cx="4876800" cy="1513205"/>
              <a:chOff x="3647" y="62"/>
              <a:chExt cx="7680" cy="2383"/>
            </a:xfrm>
          </p:grpSpPr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>
                <a:off x="3647" y="62"/>
                <a:ext cx="7680" cy="2369"/>
                <a:chOff x="3647" y="62"/>
                <a:chExt cx="7680" cy="2369"/>
              </a:xfrm>
            </p:grpSpPr>
            <p:sp>
              <p:nvSpPr>
                <p:cNvPr id="58" name="Freeform 57"/>
                <p:cNvSpPr>
                  <a:spLocks/>
                </p:cNvSpPr>
                <p:nvPr/>
              </p:nvSpPr>
              <p:spPr bwMode="auto">
                <a:xfrm>
                  <a:off x="3647" y="62"/>
                  <a:ext cx="7680" cy="2369"/>
                </a:xfrm>
                <a:custGeom>
                  <a:avLst/>
                  <a:gdLst>
                    <a:gd name="T0" fmla="+- 0 3647 3647"/>
                    <a:gd name="T1" fmla="*/ T0 w 7680"/>
                    <a:gd name="T2" fmla="+- 0 62 62"/>
                    <a:gd name="T3" fmla="*/ 62 h 2369"/>
                    <a:gd name="T4" fmla="+- 0 11327 3647"/>
                    <a:gd name="T5" fmla="*/ T4 w 7680"/>
                    <a:gd name="T6" fmla="+- 0 62 62"/>
                    <a:gd name="T7" fmla="*/ 62 h 2369"/>
                    <a:gd name="T8" fmla="+- 0 11327 3647"/>
                    <a:gd name="T9" fmla="*/ T8 w 7680"/>
                    <a:gd name="T10" fmla="+- 0 2431 62"/>
                    <a:gd name="T11" fmla="*/ 2431 h 2369"/>
                    <a:gd name="T12" fmla="+- 0 3647 3647"/>
                    <a:gd name="T13" fmla="*/ T12 w 7680"/>
                    <a:gd name="T14" fmla="+- 0 2431 62"/>
                    <a:gd name="T15" fmla="*/ 2431 h 2369"/>
                    <a:gd name="T16" fmla="+- 0 3647 3647"/>
                    <a:gd name="T17" fmla="*/ T16 w 7680"/>
                    <a:gd name="T18" fmla="+- 0 62 62"/>
                    <a:gd name="T19" fmla="*/ 62 h 2369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</a:cxnLst>
                  <a:rect l="0" t="0" r="r" b="b"/>
                  <a:pathLst>
                    <a:path w="7680" h="2369">
                      <a:moveTo>
                        <a:pt x="0" y="0"/>
                      </a:moveTo>
                      <a:lnTo>
                        <a:pt x="7680" y="0"/>
                      </a:lnTo>
                      <a:lnTo>
                        <a:pt x="7680" y="2369"/>
                      </a:lnTo>
                      <a:lnTo>
                        <a:pt x="0" y="23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F6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1"/>
              <p:cNvGrpSpPr>
                <a:grpSpLocks/>
              </p:cNvGrpSpPr>
              <p:nvPr/>
            </p:nvGrpSpPr>
            <p:grpSpPr bwMode="auto">
              <a:xfrm>
                <a:off x="4924" y="411"/>
                <a:ext cx="5135" cy="1387"/>
                <a:chOff x="4924" y="411"/>
                <a:chExt cx="5135" cy="1387"/>
              </a:xfrm>
            </p:grpSpPr>
            <p:sp>
              <p:nvSpPr>
                <p:cNvPr id="57" name="Freeform 56"/>
                <p:cNvSpPr>
                  <a:spLocks/>
                </p:cNvSpPr>
                <p:nvPr/>
              </p:nvSpPr>
              <p:spPr bwMode="auto">
                <a:xfrm>
                  <a:off x="4924" y="411"/>
                  <a:ext cx="5135" cy="1387"/>
                </a:xfrm>
                <a:custGeom>
                  <a:avLst/>
                  <a:gdLst>
                    <a:gd name="T0" fmla="+- 0 4924 4924"/>
                    <a:gd name="T1" fmla="*/ T0 w 5135"/>
                    <a:gd name="T2" fmla="+- 0 411 411"/>
                    <a:gd name="T3" fmla="*/ 411 h 1387"/>
                    <a:gd name="T4" fmla="+- 0 10059 4924"/>
                    <a:gd name="T5" fmla="*/ T4 w 5135"/>
                    <a:gd name="T6" fmla="+- 0 411 411"/>
                    <a:gd name="T7" fmla="*/ 411 h 1387"/>
                    <a:gd name="T8" fmla="+- 0 10059 4924"/>
                    <a:gd name="T9" fmla="*/ T8 w 5135"/>
                    <a:gd name="T10" fmla="+- 0 1798 411"/>
                    <a:gd name="T11" fmla="*/ 1798 h 1387"/>
                    <a:gd name="T12" fmla="+- 0 4924 4924"/>
                    <a:gd name="T13" fmla="*/ T12 w 5135"/>
                    <a:gd name="T14" fmla="+- 0 1798 411"/>
                    <a:gd name="T15" fmla="*/ 1798 h 1387"/>
                    <a:gd name="T16" fmla="+- 0 4924 4924"/>
                    <a:gd name="T17" fmla="*/ T16 w 5135"/>
                    <a:gd name="T18" fmla="+- 0 411 411"/>
                    <a:gd name="T19" fmla="*/ 411 h 1387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</a:cxnLst>
                  <a:rect l="0" t="0" r="r" b="b"/>
                  <a:pathLst>
                    <a:path w="5135" h="1387">
                      <a:moveTo>
                        <a:pt x="0" y="0"/>
                      </a:moveTo>
                      <a:lnTo>
                        <a:pt x="5135" y="0"/>
                      </a:lnTo>
                      <a:lnTo>
                        <a:pt x="5135" y="1387"/>
                      </a:lnTo>
                      <a:lnTo>
                        <a:pt x="0" y="13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E8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42"/>
              <p:cNvGrpSpPr>
                <a:grpSpLocks/>
              </p:cNvGrpSpPr>
              <p:nvPr/>
            </p:nvGrpSpPr>
            <p:grpSpPr bwMode="auto">
              <a:xfrm>
                <a:off x="10139" y="426"/>
                <a:ext cx="1092" cy="1377"/>
                <a:chOff x="10139" y="426"/>
                <a:chExt cx="1092" cy="1377"/>
              </a:xfrm>
            </p:grpSpPr>
            <p:sp>
              <p:nvSpPr>
                <p:cNvPr id="56" name="Freeform 55"/>
                <p:cNvSpPr>
                  <a:spLocks/>
                </p:cNvSpPr>
                <p:nvPr/>
              </p:nvSpPr>
              <p:spPr bwMode="auto">
                <a:xfrm>
                  <a:off x="10139" y="426"/>
                  <a:ext cx="1092" cy="1377"/>
                </a:xfrm>
                <a:custGeom>
                  <a:avLst/>
                  <a:gdLst>
                    <a:gd name="T0" fmla="+- 0 10139 10139"/>
                    <a:gd name="T1" fmla="*/ T0 w 1092"/>
                    <a:gd name="T2" fmla="+- 0 426 426"/>
                    <a:gd name="T3" fmla="*/ 426 h 1377"/>
                    <a:gd name="T4" fmla="+- 0 11231 10139"/>
                    <a:gd name="T5" fmla="*/ T4 w 1092"/>
                    <a:gd name="T6" fmla="+- 0 426 426"/>
                    <a:gd name="T7" fmla="*/ 426 h 1377"/>
                    <a:gd name="T8" fmla="+- 0 11231 10139"/>
                    <a:gd name="T9" fmla="*/ T8 w 1092"/>
                    <a:gd name="T10" fmla="+- 0 1803 426"/>
                    <a:gd name="T11" fmla="*/ 1803 h 1377"/>
                    <a:gd name="T12" fmla="+- 0 10139 10139"/>
                    <a:gd name="T13" fmla="*/ T12 w 1092"/>
                    <a:gd name="T14" fmla="+- 0 1803 426"/>
                    <a:gd name="T15" fmla="*/ 1803 h 1377"/>
                    <a:gd name="T16" fmla="+- 0 10139 10139"/>
                    <a:gd name="T17" fmla="*/ T16 w 1092"/>
                    <a:gd name="T18" fmla="+- 0 426 426"/>
                    <a:gd name="T19" fmla="*/ 426 h 1377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</a:cxnLst>
                  <a:rect l="0" t="0" r="r" b="b"/>
                  <a:pathLst>
                    <a:path w="1092" h="1377">
                      <a:moveTo>
                        <a:pt x="0" y="0"/>
                      </a:moveTo>
                      <a:lnTo>
                        <a:pt x="1092" y="0"/>
                      </a:lnTo>
                      <a:lnTo>
                        <a:pt x="1092" y="1377"/>
                      </a:lnTo>
                      <a:lnTo>
                        <a:pt x="0" y="13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EED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3"/>
              <p:cNvGrpSpPr>
                <a:grpSpLocks/>
              </p:cNvGrpSpPr>
              <p:nvPr/>
            </p:nvGrpSpPr>
            <p:grpSpPr bwMode="auto">
              <a:xfrm>
                <a:off x="10130" y="1798"/>
                <a:ext cx="1111" cy="2"/>
                <a:chOff x="10130" y="1798"/>
                <a:chExt cx="1111" cy="2"/>
              </a:xfrm>
            </p:grpSpPr>
            <p:sp>
              <p:nvSpPr>
                <p:cNvPr id="55" name="Freeform 54"/>
                <p:cNvSpPr>
                  <a:spLocks/>
                </p:cNvSpPr>
                <p:nvPr/>
              </p:nvSpPr>
              <p:spPr bwMode="auto">
                <a:xfrm>
                  <a:off x="10130" y="1798"/>
                  <a:ext cx="1111" cy="2"/>
                </a:xfrm>
                <a:custGeom>
                  <a:avLst/>
                  <a:gdLst>
                    <a:gd name="T0" fmla="+- 0 10130 10130"/>
                    <a:gd name="T1" fmla="*/ T0 w 1111"/>
                    <a:gd name="T2" fmla="+- 0 11240 10130"/>
                    <a:gd name="T3" fmla="*/ T2 w 1111"/>
                  </a:gdLst>
                  <a:ahLst/>
                  <a:cxnLst>
                    <a:cxn ang="0">
                      <a:pos x="T1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111">
                      <a:moveTo>
                        <a:pt x="0" y="0"/>
                      </a:moveTo>
                      <a:lnTo>
                        <a:pt x="1110" y="0"/>
                      </a:lnTo>
                    </a:path>
                  </a:pathLst>
                </a:custGeom>
                <a:noFill/>
                <a:ln w="7620">
                  <a:solidFill>
                    <a:srgbClr val="F9DC2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44"/>
              <p:cNvGrpSpPr>
                <a:grpSpLocks/>
              </p:cNvGrpSpPr>
              <p:nvPr/>
            </p:nvGrpSpPr>
            <p:grpSpPr bwMode="auto">
              <a:xfrm>
                <a:off x="10139" y="435"/>
                <a:ext cx="2" cy="1358"/>
                <a:chOff x="10139" y="435"/>
                <a:chExt cx="2" cy="1358"/>
              </a:xfrm>
            </p:grpSpPr>
            <p:sp>
              <p:nvSpPr>
                <p:cNvPr id="54" name="Freeform 53"/>
                <p:cNvSpPr>
                  <a:spLocks/>
                </p:cNvSpPr>
                <p:nvPr/>
              </p:nvSpPr>
              <p:spPr bwMode="auto">
                <a:xfrm>
                  <a:off x="10139" y="435"/>
                  <a:ext cx="2" cy="1358"/>
                </a:xfrm>
                <a:custGeom>
                  <a:avLst/>
                  <a:gdLst>
                    <a:gd name="T0" fmla="+- 0 435 435"/>
                    <a:gd name="T1" fmla="*/ 435 h 1358"/>
                    <a:gd name="T2" fmla="+- 0 1793 435"/>
                    <a:gd name="T3" fmla="*/ 1793 h 1358"/>
                  </a:gdLst>
                  <a:ahLst/>
                  <a:cxnLst>
                    <a:cxn ang="0">
                      <a:pos x="0" y="T1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358">
                      <a:moveTo>
                        <a:pt x="0" y="0"/>
                      </a:moveTo>
                      <a:lnTo>
                        <a:pt x="0" y="1358"/>
                      </a:lnTo>
                    </a:path>
                  </a:pathLst>
                </a:custGeom>
                <a:noFill/>
                <a:ln w="13335">
                  <a:solidFill>
                    <a:srgbClr val="F9DC2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45"/>
              <p:cNvGrpSpPr>
                <a:grpSpLocks/>
              </p:cNvGrpSpPr>
              <p:nvPr/>
            </p:nvGrpSpPr>
            <p:grpSpPr bwMode="auto">
              <a:xfrm>
                <a:off x="10130" y="426"/>
                <a:ext cx="1111" cy="2"/>
                <a:chOff x="10130" y="426"/>
                <a:chExt cx="1111" cy="2"/>
              </a:xfrm>
            </p:grpSpPr>
            <p:sp>
              <p:nvSpPr>
                <p:cNvPr id="53" name="Freeform 52"/>
                <p:cNvSpPr>
                  <a:spLocks/>
                </p:cNvSpPr>
                <p:nvPr/>
              </p:nvSpPr>
              <p:spPr bwMode="auto">
                <a:xfrm>
                  <a:off x="10130" y="426"/>
                  <a:ext cx="1111" cy="2"/>
                </a:xfrm>
                <a:custGeom>
                  <a:avLst/>
                  <a:gdLst>
                    <a:gd name="T0" fmla="+- 0 10130 10130"/>
                    <a:gd name="T1" fmla="*/ T0 w 1111"/>
                    <a:gd name="T2" fmla="+- 0 11240 10130"/>
                    <a:gd name="T3" fmla="*/ T2 w 1111"/>
                  </a:gdLst>
                  <a:ahLst/>
                  <a:cxnLst>
                    <a:cxn ang="0">
                      <a:pos x="T1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111">
                      <a:moveTo>
                        <a:pt x="0" y="0"/>
                      </a:moveTo>
                      <a:lnTo>
                        <a:pt x="1110" y="0"/>
                      </a:lnTo>
                    </a:path>
                  </a:pathLst>
                </a:custGeom>
                <a:noFill/>
                <a:ln w="12700">
                  <a:solidFill>
                    <a:srgbClr val="F9DC2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7" name="Group 46"/>
              <p:cNvGrpSpPr>
                <a:grpSpLocks/>
              </p:cNvGrpSpPr>
              <p:nvPr/>
            </p:nvGrpSpPr>
            <p:grpSpPr bwMode="auto">
              <a:xfrm>
                <a:off x="4879" y="435"/>
                <a:ext cx="6354" cy="2010"/>
                <a:chOff x="4879" y="435"/>
                <a:chExt cx="6354" cy="2010"/>
              </a:xfrm>
            </p:grpSpPr>
            <p:sp>
              <p:nvSpPr>
                <p:cNvPr id="51" name="Freeform 50"/>
                <p:cNvSpPr>
                  <a:spLocks/>
                </p:cNvSpPr>
                <p:nvPr/>
              </p:nvSpPr>
              <p:spPr bwMode="auto">
                <a:xfrm>
                  <a:off x="11231" y="435"/>
                  <a:ext cx="2" cy="1358"/>
                </a:xfrm>
                <a:custGeom>
                  <a:avLst/>
                  <a:gdLst>
                    <a:gd name="T0" fmla="+- 0 435 435"/>
                    <a:gd name="T1" fmla="*/ 435 h 1358"/>
                    <a:gd name="T2" fmla="+- 0 1793 435"/>
                    <a:gd name="T3" fmla="*/ 1793 h 1358"/>
                  </a:gdLst>
                  <a:ahLst/>
                  <a:cxnLst>
                    <a:cxn ang="0">
                      <a:pos x="0" y="T1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358">
                      <a:moveTo>
                        <a:pt x="0" y="0"/>
                      </a:moveTo>
                      <a:lnTo>
                        <a:pt x="0" y="1358"/>
                      </a:lnTo>
                    </a:path>
                  </a:pathLst>
                </a:custGeom>
                <a:noFill/>
                <a:ln w="13322">
                  <a:solidFill>
                    <a:srgbClr val="F9DC2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52" name="Picture 51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79" y="1811"/>
                  <a:ext cx="5333" cy="6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8" name="Group 47"/>
              <p:cNvGrpSpPr>
                <a:grpSpLocks/>
              </p:cNvGrpSpPr>
              <p:nvPr/>
            </p:nvGrpSpPr>
            <p:grpSpPr bwMode="auto">
              <a:xfrm>
                <a:off x="4945" y="870"/>
                <a:ext cx="5078" cy="1380"/>
                <a:chOff x="4945" y="870"/>
                <a:chExt cx="5078" cy="1380"/>
              </a:xfrm>
            </p:grpSpPr>
            <p:sp>
              <p:nvSpPr>
                <p:cNvPr id="49" name="Freeform 48"/>
                <p:cNvSpPr>
                  <a:spLocks/>
                </p:cNvSpPr>
                <p:nvPr/>
              </p:nvSpPr>
              <p:spPr bwMode="auto">
                <a:xfrm>
                  <a:off x="4945" y="1883"/>
                  <a:ext cx="5078" cy="367"/>
                </a:xfrm>
                <a:custGeom>
                  <a:avLst/>
                  <a:gdLst>
                    <a:gd name="T0" fmla="+- 0 5129 4945"/>
                    <a:gd name="T1" fmla="*/ T0 w 5078"/>
                    <a:gd name="T2" fmla="+- 0 1885 1883"/>
                    <a:gd name="T3" fmla="*/ 1885 h 367"/>
                    <a:gd name="T4" fmla="+- 0 4945 4945"/>
                    <a:gd name="T5" fmla="*/ T4 w 5078"/>
                    <a:gd name="T6" fmla="+- 0 2069 1883"/>
                    <a:gd name="T7" fmla="*/ 2069 h 367"/>
                    <a:gd name="T8" fmla="+- 0 5125 4945"/>
                    <a:gd name="T9" fmla="*/ T8 w 5078"/>
                    <a:gd name="T10" fmla="+- 0 2249 1883"/>
                    <a:gd name="T11" fmla="*/ 2249 h 367"/>
                    <a:gd name="T12" fmla="+- 0 5125 4945"/>
                    <a:gd name="T13" fmla="*/ T12 w 5078"/>
                    <a:gd name="T14" fmla="+- 0 2159 1883"/>
                    <a:gd name="T15" fmla="*/ 2159 h 367"/>
                    <a:gd name="T16" fmla="+- 0 9839 4945"/>
                    <a:gd name="T17" fmla="*/ T16 w 5078"/>
                    <a:gd name="T18" fmla="+- 0 2159 1883"/>
                    <a:gd name="T19" fmla="*/ 2159 h 367"/>
                    <a:gd name="T20" fmla="+- 0 9839 4945"/>
                    <a:gd name="T21" fmla="*/ T20 w 5078"/>
                    <a:gd name="T22" fmla="+- 0 2243 1883"/>
                    <a:gd name="T23" fmla="*/ 2243 h 367"/>
                    <a:gd name="T24" fmla="+- 0 10023 4945"/>
                    <a:gd name="T25" fmla="*/ T24 w 5078"/>
                    <a:gd name="T26" fmla="+- 0 2059 1883"/>
                    <a:gd name="T27" fmla="*/ 2059 h 367"/>
                    <a:gd name="T28" fmla="+- 0 9846 4945"/>
                    <a:gd name="T29" fmla="*/ T28 w 5078"/>
                    <a:gd name="T30" fmla="+- 0 1883 1883"/>
                    <a:gd name="T31" fmla="*/ 1883 h 367"/>
                    <a:gd name="T32" fmla="+- 0 9846 4945"/>
                    <a:gd name="T33" fmla="*/ T32 w 5078"/>
                    <a:gd name="T34" fmla="+- 0 1971 1883"/>
                    <a:gd name="T35" fmla="*/ 1971 h 367"/>
                    <a:gd name="T36" fmla="+- 0 5131 4945"/>
                    <a:gd name="T37" fmla="*/ T36 w 5078"/>
                    <a:gd name="T38" fmla="+- 0 1971 1883"/>
                    <a:gd name="T39" fmla="*/ 1971 h 367"/>
                    <a:gd name="T40" fmla="+- 0 5129 4945"/>
                    <a:gd name="T41" fmla="*/ T40 w 5078"/>
                    <a:gd name="T42" fmla="+- 0 1885 1883"/>
                    <a:gd name="T43" fmla="*/ 1885 h 367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  <a:cxn ang="0">
                      <a:pos x="T21" y="T23"/>
                    </a:cxn>
                    <a:cxn ang="0">
                      <a:pos x="T25" y="T27"/>
                    </a:cxn>
                    <a:cxn ang="0">
                      <a:pos x="T29" y="T31"/>
                    </a:cxn>
                    <a:cxn ang="0">
                      <a:pos x="T33" y="T35"/>
                    </a:cxn>
                    <a:cxn ang="0">
                      <a:pos x="T37" y="T39"/>
                    </a:cxn>
                    <a:cxn ang="0">
                      <a:pos x="T41" y="T43"/>
                    </a:cxn>
                  </a:cxnLst>
                  <a:rect l="0" t="0" r="r" b="b"/>
                  <a:pathLst>
                    <a:path w="5078" h="367">
                      <a:moveTo>
                        <a:pt x="184" y="2"/>
                      </a:moveTo>
                      <a:lnTo>
                        <a:pt x="0" y="186"/>
                      </a:lnTo>
                      <a:lnTo>
                        <a:pt x="180" y="366"/>
                      </a:lnTo>
                      <a:lnTo>
                        <a:pt x="180" y="276"/>
                      </a:lnTo>
                      <a:lnTo>
                        <a:pt x="4894" y="276"/>
                      </a:lnTo>
                      <a:lnTo>
                        <a:pt x="4894" y="360"/>
                      </a:lnTo>
                      <a:lnTo>
                        <a:pt x="5078" y="176"/>
                      </a:lnTo>
                      <a:lnTo>
                        <a:pt x="4901" y="0"/>
                      </a:lnTo>
                      <a:lnTo>
                        <a:pt x="4901" y="88"/>
                      </a:lnTo>
                      <a:lnTo>
                        <a:pt x="186" y="88"/>
                      </a:lnTo>
                      <a:lnTo>
                        <a:pt x="184" y="2"/>
                      </a:lnTo>
                      <a:close/>
                    </a:path>
                  </a:pathLst>
                </a:custGeom>
                <a:noFill/>
                <a:ln w="6032">
                  <a:solidFill>
                    <a:srgbClr val="6CBEE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50" name="Picture 49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2" y="870"/>
                  <a:ext cx="4721" cy="6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2" name="Text Box 1"/>
            <p:cNvSpPr txBox="1">
              <a:spLocks noChangeArrowheads="1"/>
            </p:cNvSpPr>
            <p:nvPr/>
          </p:nvSpPr>
          <p:spPr bwMode="auto">
            <a:xfrm>
              <a:off x="2173923" y="2934653"/>
              <a:ext cx="693420" cy="868680"/>
            </a:xfrm>
            <a:prstGeom prst="rect">
              <a:avLst/>
            </a:prstGeom>
            <a:solidFill>
              <a:srgbClr val="D0E8F8"/>
            </a:solidFill>
            <a:ln w="12065">
              <a:solidFill>
                <a:srgbClr val="A6D5F3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800">
                  <a:effectLst/>
                  <a:latin typeface="Times New Roman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  <a:p>
              <a:pPr>
                <a:spcBef>
                  <a:spcPts val="50"/>
                </a:spcBef>
                <a:spcAft>
                  <a:spcPts val="0"/>
                </a:spcAft>
              </a:pPr>
              <a:r>
                <a:rPr lang="en-US" sz="850">
                  <a:effectLst/>
                  <a:latin typeface="Times New Roman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  <a:p>
              <a:pPr marL="255905" marR="93345" indent="-170815">
                <a:lnSpc>
                  <a:spcPct val="121000"/>
                </a:lnSpc>
                <a:spcAft>
                  <a:spcPts val="0"/>
                </a:spcAft>
              </a:pPr>
              <a:r>
                <a:rPr lang="en-US" sz="800" spc="-5">
                  <a:solidFill>
                    <a:srgbClr val="231F20"/>
                  </a:solidFill>
                  <a:effectLst/>
                  <a:latin typeface="Helvetica"/>
                  <a:ea typeface="ＭＳ 明朝"/>
                  <a:cs typeface="Times New Roman"/>
                </a:rPr>
                <a:t>Publication</a:t>
              </a:r>
              <a:r>
                <a:rPr lang="en-US" sz="800" spc="135">
                  <a:solidFill>
                    <a:srgbClr val="231F20"/>
                  </a:solidFill>
                  <a:effectLst/>
                  <a:latin typeface="Helvetica"/>
                  <a:ea typeface="ＭＳ 明朝"/>
                  <a:cs typeface="Times New Roman"/>
                </a:rPr>
                <a:t> </a:t>
              </a:r>
              <a:r>
                <a:rPr lang="en-US" sz="800">
                  <a:solidFill>
                    <a:srgbClr val="231F20"/>
                  </a:solidFill>
                  <a:effectLst/>
                  <a:latin typeface="Helvetica"/>
                  <a:ea typeface="ＭＳ 明朝"/>
                  <a:cs typeface="Times New Roman"/>
                </a:rPr>
                <a:t>only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33" name="Text Box 2"/>
            <p:cNvSpPr txBox="1">
              <a:spLocks noChangeArrowheads="1"/>
            </p:cNvSpPr>
            <p:nvPr/>
          </p:nvSpPr>
          <p:spPr bwMode="auto">
            <a:xfrm>
              <a:off x="6244273" y="3009583"/>
              <a:ext cx="693420" cy="871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800">
                  <a:effectLst/>
                  <a:latin typeface="Times New Roman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  <a:p>
              <a:pPr>
                <a:spcBef>
                  <a:spcPts val="30"/>
                </a:spcBef>
                <a:spcAft>
                  <a:spcPts val="0"/>
                </a:spcAft>
              </a:pPr>
              <a:r>
                <a:rPr lang="en-US" sz="950">
                  <a:effectLst/>
                  <a:latin typeface="Times New Roman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  <a:p>
              <a:pPr marL="120650" marR="101600" indent="136525">
                <a:lnSpc>
                  <a:spcPct val="121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231F20"/>
                  </a:solidFill>
                  <a:effectLst/>
                  <a:latin typeface="Helvetica"/>
                  <a:ea typeface="ＭＳ 明朝"/>
                  <a:cs typeface="Times New Roman"/>
                </a:rPr>
                <a:t>Full replication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35" name="Text Box 22"/>
            <p:cNvSpPr txBox="1"/>
            <p:nvPr/>
          </p:nvSpPr>
          <p:spPr>
            <a:xfrm>
              <a:off x="3577908" y="2647633"/>
              <a:ext cx="1870075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Helvetica"/>
                  <a:ea typeface="ＭＳ 明朝"/>
                  <a:cs typeface="Arial"/>
                </a:rPr>
                <a:t>Reproducibility Spectrum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36" name="Text Box 23"/>
            <p:cNvSpPr txBox="1"/>
            <p:nvPr/>
          </p:nvSpPr>
          <p:spPr>
            <a:xfrm>
              <a:off x="3108008" y="3344228"/>
              <a:ext cx="8001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800">
                  <a:effectLst/>
                  <a:latin typeface="Helvetica"/>
                  <a:ea typeface="ＭＳ 明朝"/>
                  <a:cs typeface="Arial"/>
                </a:rPr>
                <a:t>Code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37" name="Text Box 24"/>
            <p:cNvSpPr txBox="1"/>
            <p:nvPr/>
          </p:nvSpPr>
          <p:spPr>
            <a:xfrm>
              <a:off x="4035108" y="3273108"/>
              <a:ext cx="8001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Helvetica"/>
                  <a:ea typeface="ＭＳ 明朝"/>
                  <a:cs typeface="Arial"/>
                </a:rPr>
                <a:t>Code</a:t>
              </a:r>
              <a:br>
                <a:rPr lang="en-US" sz="800">
                  <a:effectLst/>
                  <a:latin typeface="Helvetica"/>
                  <a:ea typeface="ＭＳ 明朝"/>
                  <a:cs typeface="Arial"/>
                </a:rPr>
              </a:br>
              <a:r>
                <a:rPr lang="en-US" sz="800">
                  <a:effectLst/>
                  <a:latin typeface="Helvetica"/>
                  <a:ea typeface="ＭＳ 明朝"/>
                  <a:cs typeface="Arial"/>
                </a:rPr>
                <a:t>and data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38" name="Text Box 25"/>
            <p:cNvSpPr txBox="1"/>
            <p:nvPr/>
          </p:nvSpPr>
          <p:spPr>
            <a:xfrm>
              <a:off x="5178108" y="3209608"/>
              <a:ext cx="9144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Helvetica"/>
                  <a:ea typeface="ＭＳ 明朝"/>
                  <a:cs typeface="Arial"/>
                </a:rPr>
                <a:t>Linked and executable code and data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39" name="Text Box 27"/>
            <p:cNvSpPr txBox="1"/>
            <p:nvPr/>
          </p:nvSpPr>
          <p:spPr>
            <a:xfrm>
              <a:off x="1973263" y="3861753"/>
              <a:ext cx="11430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Helvetica"/>
                  <a:ea typeface="ＭＳ 明朝"/>
                  <a:cs typeface="Arial"/>
                </a:rPr>
                <a:t>Not reproducible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40" name="Text Box 28"/>
            <p:cNvSpPr txBox="1"/>
            <p:nvPr/>
          </p:nvSpPr>
          <p:spPr>
            <a:xfrm>
              <a:off x="6027738" y="3864928"/>
              <a:ext cx="11430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Helvetica"/>
                  <a:ea typeface="ＭＳ 明朝"/>
                  <a:cs typeface="Arial"/>
                </a:rPr>
                <a:t>Gold standard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835208" y="4302817"/>
            <a:ext cx="21501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Helvetica"/>
                <a:cs typeface="Helvetica"/>
              </a:rPr>
              <a:t>From R.D. </a:t>
            </a:r>
            <a:r>
              <a:rPr lang="en-US" sz="800" dirty="0" err="1" smtClean="0">
                <a:latin typeface="Helvetica"/>
                <a:cs typeface="Helvetica"/>
              </a:rPr>
              <a:t>Peng</a:t>
            </a:r>
            <a:r>
              <a:rPr lang="en-US" sz="800" dirty="0" smtClean="0">
                <a:latin typeface="Helvetica"/>
                <a:cs typeface="Helvetica"/>
              </a:rPr>
              <a:t>, Science 334, 1226 (2011)</a:t>
            </a:r>
            <a:endParaRPr lang="en-US" sz="8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39217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0"/>
            <a:ext cx="8813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7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"/>
            <a:ext cx="9144000" cy="67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9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292083" y="1180593"/>
            <a:ext cx="8522151" cy="3878721"/>
            <a:chOff x="2616332" y="828676"/>
            <a:chExt cx="4613954" cy="2099963"/>
          </a:xfrm>
        </p:grpSpPr>
        <p:sp>
          <p:nvSpPr>
            <p:cNvPr id="4" name="object 8"/>
            <p:cNvSpPr/>
            <p:nvPr/>
          </p:nvSpPr>
          <p:spPr>
            <a:xfrm>
              <a:off x="4664640" y="1045894"/>
              <a:ext cx="1512570" cy="181610"/>
            </a:xfrm>
            <a:custGeom>
              <a:avLst/>
              <a:gdLst/>
              <a:ahLst/>
              <a:cxnLst/>
              <a:rect l="l" t="t" r="r" b="b"/>
              <a:pathLst>
                <a:path w="1512570" h="181609">
                  <a:moveTo>
                    <a:pt x="0" y="0"/>
                  </a:moveTo>
                  <a:lnTo>
                    <a:pt x="1512100" y="181102"/>
                  </a:lnTo>
                </a:path>
              </a:pathLst>
            </a:custGeom>
            <a:ln w="32016">
              <a:solidFill>
                <a:srgbClr val="7F14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9"/>
            <p:cNvSpPr/>
            <p:nvPr/>
          </p:nvSpPr>
          <p:spPr>
            <a:xfrm>
              <a:off x="4664640" y="2324467"/>
              <a:ext cx="1522095" cy="182245"/>
            </a:xfrm>
            <a:custGeom>
              <a:avLst/>
              <a:gdLst/>
              <a:ahLst/>
              <a:cxnLst/>
              <a:rect l="l" t="t" r="r" b="b"/>
              <a:pathLst>
                <a:path w="1522095" h="182244">
                  <a:moveTo>
                    <a:pt x="0" y="182092"/>
                  </a:moveTo>
                  <a:lnTo>
                    <a:pt x="1522095" y="0"/>
                  </a:lnTo>
                </a:path>
              </a:pathLst>
            </a:custGeom>
            <a:ln w="32016">
              <a:solidFill>
                <a:srgbClr val="7F14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0"/>
            <p:cNvSpPr/>
            <p:nvPr/>
          </p:nvSpPr>
          <p:spPr>
            <a:xfrm>
              <a:off x="4076750" y="1856308"/>
              <a:ext cx="365747" cy="7215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1"/>
            <p:cNvSpPr/>
            <p:nvPr/>
          </p:nvSpPr>
          <p:spPr>
            <a:xfrm>
              <a:off x="3623373" y="1564881"/>
              <a:ext cx="732167" cy="8855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2"/>
            <p:cNvSpPr/>
            <p:nvPr/>
          </p:nvSpPr>
          <p:spPr>
            <a:xfrm>
              <a:off x="3676459" y="1238897"/>
              <a:ext cx="688124" cy="4712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3"/>
            <p:cNvSpPr/>
            <p:nvPr/>
          </p:nvSpPr>
          <p:spPr>
            <a:xfrm>
              <a:off x="3848658" y="943800"/>
              <a:ext cx="561086" cy="7215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4"/>
            <p:cNvSpPr/>
            <p:nvPr/>
          </p:nvSpPr>
          <p:spPr>
            <a:xfrm>
              <a:off x="4448543" y="1041349"/>
              <a:ext cx="860463" cy="14638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5"/>
            <p:cNvSpPr/>
            <p:nvPr/>
          </p:nvSpPr>
          <p:spPr>
            <a:xfrm>
              <a:off x="5571642" y="1224343"/>
              <a:ext cx="644093" cy="108896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6"/>
            <p:cNvSpPr/>
            <p:nvPr/>
          </p:nvSpPr>
          <p:spPr>
            <a:xfrm>
              <a:off x="6120714" y="1231861"/>
              <a:ext cx="395160" cy="5413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7"/>
            <p:cNvSpPr/>
            <p:nvPr/>
          </p:nvSpPr>
          <p:spPr>
            <a:xfrm>
              <a:off x="6120904" y="1391030"/>
              <a:ext cx="548957" cy="63954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8"/>
            <p:cNvSpPr/>
            <p:nvPr/>
          </p:nvSpPr>
          <p:spPr>
            <a:xfrm>
              <a:off x="6024562" y="1773135"/>
              <a:ext cx="580263" cy="54945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1"/>
            <p:cNvSpPr txBox="1"/>
            <p:nvPr/>
          </p:nvSpPr>
          <p:spPr>
            <a:xfrm>
              <a:off x="3277194" y="2588193"/>
              <a:ext cx="1046480" cy="34044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27025" marR="5080" indent="-314960" algn="r">
                <a:lnSpc>
                  <a:spcPct val="114300"/>
                </a:lnSpc>
              </a:pP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Can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reproduce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partial</a:t>
              </a:r>
              <a:r>
                <a:rPr sz="1200" spc="-5" dirty="0">
                  <a:solidFill>
                    <a:srgbClr val="020303"/>
                  </a:solidFill>
                  <a:latin typeface="Helvetica"/>
                  <a:cs typeface="Helvetica"/>
                </a:rPr>
                <a:t>l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y</a:t>
              </a:r>
              <a:r>
                <a:rPr sz="1200" spc="-10" dirty="0">
                  <a:solidFill>
                    <a:srgbClr val="020303"/>
                  </a:solidFill>
                  <a:latin typeface="Helvetica"/>
                  <a:cs typeface="Helvetica"/>
                </a:rPr>
                <a:t> 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with 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some</a:t>
              </a:r>
              <a:r>
                <a:rPr sz="1200" spc="5" dirty="0">
                  <a:solidFill>
                    <a:srgbClr val="020303"/>
                  </a:solidFill>
                  <a:latin typeface="Helvetica"/>
                  <a:cs typeface="Helvetica"/>
                </a:rPr>
                <a:t> discrepancies</a:t>
              </a:r>
              <a:endParaRPr sz="1200" dirty="0">
                <a:latin typeface="Helvetica"/>
                <a:cs typeface="Helvetica"/>
              </a:endParaRPr>
            </a:p>
          </p:txBody>
        </p:sp>
        <p:sp>
          <p:nvSpPr>
            <p:cNvPr id="18" name="object 22"/>
            <p:cNvSpPr txBox="1"/>
            <p:nvPr/>
          </p:nvSpPr>
          <p:spPr>
            <a:xfrm>
              <a:off x="2705185" y="1186222"/>
              <a:ext cx="984073" cy="22635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94945" marR="5080" indent="-182245" algn="r">
                <a:lnSpc>
                  <a:spcPct val="114399"/>
                </a:lnSpc>
              </a:pP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Can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reproduce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with </a:t>
              </a:r>
              <a:r>
                <a:rPr sz="1200" spc="15" dirty="0" smtClean="0">
                  <a:solidFill>
                    <a:srgbClr val="020303"/>
                  </a:solidFill>
                  <a:latin typeface="Helvetica"/>
                  <a:cs typeface="Helvetica"/>
                </a:rPr>
                <a:t>some</a:t>
              </a:r>
              <a:r>
                <a:rPr lang="fr-CH" sz="1200" spc="5" dirty="0">
                  <a:solidFill>
                    <a:srgbClr val="020303"/>
                  </a:solidFill>
                  <a:latin typeface="Helvetica"/>
                  <a:cs typeface="Helvetica"/>
                </a:rPr>
                <a:t> </a:t>
              </a:r>
              <a:r>
                <a:rPr sz="1200" spc="5" dirty="0" smtClean="0">
                  <a:solidFill>
                    <a:srgbClr val="020303"/>
                  </a:solidFill>
                  <a:latin typeface="Helvetica"/>
                  <a:cs typeface="Helvetica"/>
                </a:rPr>
                <a:t>discrepancies</a:t>
              </a:r>
              <a:endParaRPr sz="1200" dirty="0">
                <a:latin typeface="Helvetica"/>
                <a:cs typeface="Helvetica"/>
              </a:endParaRPr>
            </a:p>
          </p:txBody>
        </p:sp>
        <p:sp>
          <p:nvSpPr>
            <p:cNvPr id="19" name="object 23"/>
            <p:cNvSpPr txBox="1"/>
            <p:nvPr/>
          </p:nvSpPr>
          <p:spPr>
            <a:xfrm>
              <a:off x="3281588" y="828676"/>
              <a:ext cx="815340" cy="1999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</a:pP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Can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reproduce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in princip</a:t>
              </a:r>
              <a:r>
                <a:rPr sz="1200" spc="-5" dirty="0">
                  <a:solidFill>
                    <a:srgbClr val="020303"/>
                  </a:solidFill>
                  <a:latin typeface="Helvetica"/>
                  <a:cs typeface="Helvetica"/>
                </a:rPr>
                <a:t>l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e</a:t>
              </a:r>
              <a:endParaRPr sz="1200" dirty="0">
                <a:latin typeface="Helvetica"/>
                <a:cs typeface="Helvetica"/>
              </a:endParaRPr>
            </a:p>
          </p:txBody>
        </p:sp>
        <p:sp>
          <p:nvSpPr>
            <p:cNvPr id="20" name="object 24"/>
            <p:cNvSpPr txBox="1"/>
            <p:nvPr/>
          </p:nvSpPr>
          <p:spPr>
            <a:xfrm>
              <a:off x="2616332" y="1852624"/>
              <a:ext cx="948897" cy="33463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77470" marR="57150" indent="90805" algn="r">
                <a:lnSpc>
                  <a:spcPct val="114399"/>
                </a:lnSpc>
              </a:pP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Can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reproduce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from 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processed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data</a:t>
              </a:r>
              <a:endParaRPr sz="1200" dirty="0">
                <a:latin typeface="Helvetica"/>
                <a:cs typeface="Helvetica"/>
              </a:endParaRPr>
            </a:p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with</a:t>
              </a:r>
              <a:r>
                <a:rPr sz="1200" spc="5" dirty="0">
                  <a:solidFill>
                    <a:srgbClr val="020303"/>
                  </a:solidFill>
                  <a:latin typeface="Helvetica"/>
                  <a:cs typeface="Helvetica"/>
                </a:rPr>
                <a:t> 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some</a:t>
              </a:r>
              <a:r>
                <a:rPr sz="1200" spc="5" dirty="0">
                  <a:solidFill>
                    <a:srgbClr val="020303"/>
                  </a:solidFill>
                  <a:latin typeface="Helvetica"/>
                  <a:cs typeface="Helvetica"/>
                </a:rPr>
                <a:t> 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discrepancies</a:t>
              </a:r>
              <a:endParaRPr sz="1200" dirty="0">
                <a:latin typeface="Helvetica"/>
                <a:cs typeface="Helvetica"/>
              </a:endParaRPr>
            </a:p>
          </p:txBody>
        </p:sp>
        <p:sp>
          <p:nvSpPr>
            <p:cNvPr id="21" name="object 25"/>
            <p:cNvSpPr txBox="1"/>
            <p:nvPr/>
          </p:nvSpPr>
          <p:spPr>
            <a:xfrm>
              <a:off x="6529224" y="2149377"/>
              <a:ext cx="464820" cy="1999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spc="10" dirty="0">
                  <a:solidFill>
                    <a:srgbClr val="000000"/>
                  </a:solidFill>
                  <a:latin typeface="Helvetica"/>
                  <a:cs typeface="Helvetica"/>
                </a:rPr>
                <a:t>Different</a:t>
              </a:r>
              <a:r>
                <a:rPr sz="1200" spc="5" dirty="0">
                  <a:solidFill>
                    <a:srgbClr val="000000"/>
                  </a:solidFill>
                  <a:latin typeface="Helvetica"/>
                  <a:cs typeface="Helvetica"/>
                </a:rPr>
                <a:t> </a:t>
              </a:r>
              <a:r>
                <a:rPr sz="1200" spc="10" dirty="0">
                  <a:solidFill>
                    <a:srgbClr val="000000"/>
                  </a:solidFill>
                  <a:latin typeface="Helvetica"/>
                  <a:cs typeface="Helvetica"/>
                </a:rPr>
                <a:t>result</a:t>
              </a:r>
              <a:endParaRPr sz="12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2" name="object 26"/>
            <p:cNvSpPr txBox="1"/>
            <p:nvPr/>
          </p:nvSpPr>
          <p:spPr>
            <a:xfrm>
              <a:off x="6703236" y="1610150"/>
              <a:ext cx="527050" cy="1999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spc="30" dirty="0">
                  <a:latin typeface="Helvetica"/>
                  <a:cs typeface="Helvetica"/>
                </a:rPr>
                <a:t>M</a:t>
              </a:r>
              <a:r>
                <a:rPr sz="1200" spc="10" dirty="0">
                  <a:latin typeface="Helvetica"/>
                  <a:cs typeface="Helvetica"/>
                </a:rPr>
                <a:t>ethods unclear</a:t>
              </a:r>
              <a:endParaRPr sz="1200" dirty="0">
                <a:latin typeface="Helvetica"/>
                <a:cs typeface="Helvetica"/>
              </a:endParaRPr>
            </a:p>
          </p:txBody>
        </p:sp>
        <p:sp>
          <p:nvSpPr>
            <p:cNvPr id="23" name="object 27"/>
            <p:cNvSpPr txBox="1"/>
            <p:nvPr/>
          </p:nvSpPr>
          <p:spPr>
            <a:xfrm>
              <a:off x="6358113" y="1086242"/>
              <a:ext cx="690245" cy="1999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Software not 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a</a:t>
              </a:r>
              <a:r>
                <a:rPr sz="1200" dirty="0">
                  <a:solidFill>
                    <a:srgbClr val="020303"/>
                  </a:solidFill>
                  <a:latin typeface="Helvetica"/>
                  <a:cs typeface="Helvetica"/>
                </a:rPr>
                <a:t>v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ailab</a:t>
              </a:r>
              <a:r>
                <a:rPr sz="1200" dirty="0">
                  <a:solidFill>
                    <a:srgbClr val="020303"/>
                  </a:solidFill>
                  <a:latin typeface="Helvetica"/>
                  <a:cs typeface="Helvetica"/>
                </a:rPr>
                <a:t>l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e</a:t>
              </a:r>
              <a:endParaRPr sz="1200" dirty="0">
                <a:latin typeface="Helvetica"/>
                <a:cs typeface="Helvetica"/>
              </a:endParaRPr>
            </a:p>
          </p:txBody>
        </p:sp>
        <p:sp>
          <p:nvSpPr>
            <p:cNvPr id="24" name="object 28"/>
            <p:cNvSpPr txBox="1"/>
            <p:nvPr/>
          </p:nvSpPr>
          <p:spPr>
            <a:xfrm>
              <a:off x="5653044" y="1704306"/>
              <a:ext cx="565785" cy="1999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spc="15" dirty="0">
                  <a:latin typeface="Helvetica"/>
                  <a:cs typeface="Helvetica"/>
                </a:rPr>
                <a:t>Data</a:t>
              </a:r>
              <a:r>
                <a:rPr sz="1200" spc="10" dirty="0">
                  <a:latin typeface="Helvetica"/>
                  <a:cs typeface="Helvetica"/>
                </a:rPr>
                <a:t> not </a:t>
              </a:r>
              <a:r>
                <a:rPr sz="1200" spc="15" dirty="0">
                  <a:latin typeface="Helvetica"/>
                  <a:cs typeface="Helvetica"/>
                </a:rPr>
                <a:t>a</a:t>
              </a:r>
              <a:r>
                <a:rPr sz="1200" dirty="0">
                  <a:latin typeface="Helvetica"/>
                  <a:cs typeface="Helvetica"/>
                </a:rPr>
                <a:t>v</a:t>
              </a:r>
              <a:r>
                <a:rPr sz="1200" spc="10" dirty="0">
                  <a:latin typeface="Helvetica"/>
                  <a:cs typeface="Helvetica"/>
                </a:rPr>
                <a:t>ailab</a:t>
              </a:r>
              <a:r>
                <a:rPr sz="1200" dirty="0">
                  <a:latin typeface="Helvetica"/>
                  <a:cs typeface="Helvetica"/>
                </a:rPr>
                <a:t>l</a:t>
              </a:r>
              <a:r>
                <a:rPr sz="1200" spc="15" dirty="0">
                  <a:latin typeface="Helvetica"/>
                  <a:cs typeface="Helvetica"/>
                </a:rPr>
                <a:t>e</a:t>
              </a:r>
              <a:endParaRPr sz="1200" dirty="0">
                <a:latin typeface="Helvetica"/>
                <a:cs typeface="Helvetica"/>
              </a:endParaRPr>
            </a:p>
          </p:txBody>
        </p:sp>
        <p:sp>
          <p:nvSpPr>
            <p:cNvPr id="25" name="object 29"/>
            <p:cNvSpPr txBox="1"/>
            <p:nvPr/>
          </p:nvSpPr>
          <p:spPr>
            <a:xfrm>
              <a:off x="4626044" y="1717366"/>
              <a:ext cx="567690" cy="1999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spc="15" dirty="0">
                  <a:solidFill>
                    <a:srgbClr val="FFFF00"/>
                  </a:solidFill>
                  <a:latin typeface="Helvetica"/>
                  <a:cs typeface="Helvetica"/>
                </a:rPr>
                <a:t>Cannot</a:t>
              </a:r>
              <a:r>
                <a:rPr sz="1200" spc="10" dirty="0">
                  <a:solidFill>
                    <a:srgbClr val="FFFF00"/>
                  </a:solidFill>
                  <a:latin typeface="Helvetica"/>
                  <a:cs typeface="Helvetica"/>
                </a:rPr>
                <a:t> reproduc</a:t>
              </a:r>
              <a:r>
                <a:rPr sz="1200" spc="15" dirty="0">
                  <a:solidFill>
                    <a:srgbClr val="FFFF00"/>
                  </a:solidFill>
                  <a:latin typeface="Helvetica"/>
                  <a:cs typeface="Helvetica"/>
                </a:rPr>
                <a:t>e</a:t>
              </a:r>
              <a:endParaRPr sz="1200" dirty="0">
                <a:solidFill>
                  <a:srgbClr val="FFFF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910925" y="5239820"/>
            <a:ext cx="29582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From Ioannidis et al., </a:t>
            </a:r>
            <a:r>
              <a:rPr lang="en-US" sz="1000" i="1" dirty="0" smtClean="0"/>
              <a:t>Nature Genetics, </a:t>
            </a:r>
            <a:r>
              <a:rPr lang="en-US" sz="1000" dirty="0" smtClean="0"/>
              <a:t>41, 149 (2009) 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1085012" y="5757638"/>
            <a:ext cx="53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N=18 (articles published in Nature Genetics 2005/2006)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6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rved Down Arrow 27"/>
          <p:cNvSpPr/>
          <p:nvPr/>
        </p:nvSpPr>
        <p:spPr>
          <a:xfrm>
            <a:off x="2611602" y="995697"/>
            <a:ext cx="3205717" cy="812806"/>
          </a:xfrm>
          <a:prstGeom prst="curvedDownArrow">
            <a:avLst>
              <a:gd name="adj1" fmla="val 25000"/>
              <a:gd name="adj2" fmla="val 53398"/>
              <a:gd name="adj3" fmla="val 25000"/>
            </a:avLst>
          </a:prstGeom>
          <a:solidFill>
            <a:srgbClr val="A6A6A6">
              <a:alpha val="73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80007" y="3841188"/>
            <a:ext cx="55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n+1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3912595" y="3795236"/>
            <a:ext cx="1045943" cy="1010446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68000"/>
                </a:schemeClr>
              </a:gs>
              <a:gs pos="100000">
                <a:srgbClr val="FFFFFF">
                  <a:alpha val="68000"/>
                </a:srgb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847212" y="3988575"/>
            <a:ext cx="1045943" cy="1010446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19000"/>
                </a:schemeClr>
              </a:gs>
              <a:gs pos="100000">
                <a:srgbClr val="FFFFFF">
                  <a:alpha val="19000"/>
                </a:srgb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37514" y="798057"/>
            <a:ext cx="1045943" cy="1010446"/>
          </a:xfrm>
          <a:prstGeom prst="ellipse">
            <a:avLst/>
          </a:prstGeom>
          <a:solidFill>
            <a:srgbClr val="FFFF00">
              <a:alpha val="7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79259" y="949089"/>
            <a:ext cx="972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Creating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211352" y="1885538"/>
            <a:ext cx="1182047" cy="1010446"/>
            <a:chOff x="5157987" y="1667804"/>
            <a:chExt cx="1182047" cy="1010446"/>
          </a:xfrm>
        </p:grpSpPr>
        <p:sp>
          <p:nvSpPr>
            <p:cNvPr id="14" name="Oval 13"/>
            <p:cNvSpPr/>
            <p:nvPr/>
          </p:nvSpPr>
          <p:spPr>
            <a:xfrm>
              <a:off x="5211352" y="1667804"/>
              <a:ext cx="1045943" cy="101044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57987" y="1902134"/>
              <a:ext cx="11820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Processing</a:t>
              </a:r>
              <a:br>
                <a:rPr lang="en-US" dirty="0" smtClean="0"/>
              </a:br>
              <a:r>
                <a:rPr lang="en-US" dirty="0" smtClean="0"/>
                <a:t>data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261565" y="3683796"/>
            <a:ext cx="1081621" cy="1010446"/>
            <a:chOff x="5200229" y="3204936"/>
            <a:chExt cx="1081621" cy="1010446"/>
          </a:xfrm>
        </p:grpSpPr>
        <p:sp>
          <p:nvSpPr>
            <p:cNvPr id="15" name="Oval 14"/>
            <p:cNvSpPr/>
            <p:nvPr/>
          </p:nvSpPr>
          <p:spPr>
            <a:xfrm>
              <a:off x="5211352" y="3204936"/>
              <a:ext cx="1045943" cy="1010446"/>
            </a:xfrm>
            <a:prstGeom prst="ellipse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00229" y="3405594"/>
              <a:ext cx="10816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Analyzing</a:t>
              </a:r>
              <a:br>
                <a:rPr lang="en-US" dirty="0" smtClean="0"/>
              </a:br>
              <a:r>
                <a:rPr lang="en-US" dirty="0" smtClean="0"/>
                <a:t>data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180426" y="3685980"/>
            <a:ext cx="1045943" cy="1010446"/>
            <a:chOff x="2381300" y="3204936"/>
            <a:chExt cx="1045943" cy="1010446"/>
          </a:xfrm>
        </p:grpSpPr>
        <p:sp>
          <p:nvSpPr>
            <p:cNvPr id="17" name="Oval 16"/>
            <p:cNvSpPr/>
            <p:nvPr/>
          </p:nvSpPr>
          <p:spPr>
            <a:xfrm>
              <a:off x="2381300" y="3204936"/>
              <a:ext cx="1045943" cy="1010446"/>
            </a:xfrm>
            <a:prstGeom prst="ellipse">
              <a:avLst/>
            </a:prstGeom>
            <a:solidFill>
              <a:srgbClr val="4F81B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81300" y="3265689"/>
              <a:ext cx="10371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Giving</a:t>
              </a:r>
              <a:br>
                <a:rPr lang="en-US" dirty="0" smtClean="0"/>
              </a:br>
              <a:r>
                <a:rPr lang="en-US" dirty="0" smtClean="0"/>
                <a:t>access to</a:t>
              </a:r>
              <a:br>
                <a:rPr lang="en-US" dirty="0" smtClean="0"/>
              </a:br>
              <a:r>
                <a:rPr lang="en-US" dirty="0" smtClean="0"/>
                <a:t>data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180426" y="1885538"/>
            <a:ext cx="1045943" cy="1010446"/>
            <a:chOff x="2381300" y="1667804"/>
            <a:chExt cx="1045943" cy="1010446"/>
          </a:xfrm>
        </p:grpSpPr>
        <p:sp>
          <p:nvSpPr>
            <p:cNvPr id="18" name="Oval 17"/>
            <p:cNvSpPr/>
            <p:nvPr/>
          </p:nvSpPr>
          <p:spPr>
            <a:xfrm>
              <a:off x="2381300" y="1667804"/>
              <a:ext cx="1045943" cy="101044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02646" y="1874866"/>
              <a:ext cx="9899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Re-using</a:t>
              </a:r>
              <a:br>
                <a:rPr lang="en-US" dirty="0" smtClean="0"/>
              </a:br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22" name="Right Arrow 21"/>
          <p:cNvSpPr/>
          <p:nvPr/>
        </p:nvSpPr>
        <p:spPr>
          <a:xfrm rot="5400000">
            <a:off x="5551562" y="3023373"/>
            <a:ext cx="501626" cy="4846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8950945">
            <a:off x="4807911" y="4361340"/>
            <a:ext cx="501626" cy="484632"/>
          </a:xfrm>
          <a:prstGeom prst="rightArrow">
            <a:avLst/>
          </a:prstGeom>
          <a:solidFill>
            <a:srgbClr val="A6A6A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6200000" flipV="1">
            <a:off x="2452584" y="3023373"/>
            <a:ext cx="501626" cy="484632"/>
          </a:xfrm>
          <a:prstGeom prst="rightArrow">
            <a:avLst/>
          </a:prstGeom>
          <a:solidFill>
            <a:srgbClr val="A6A6A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 rot="12649055" flipV="1">
            <a:off x="3204462" y="4361340"/>
            <a:ext cx="501626" cy="484632"/>
          </a:xfrm>
          <a:prstGeom prst="rightArrow">
            <a:avLst/>
          </a:prstGeom>
          <a:solidFill>
            <a:srgbClr val="A6A6A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rved Right Arrow 32"/>
          <p:cNvSpPr/>
          <p:nvPr/>
        </p:nvSpPr>
        <p:spPr>
          <a:xfrm flipH="1" flipV="1">
            <a:off x="6301751" y="2674038"/>
            <a:ext cx="460148" cy="1151026"/>
          </a:xfrm>
          <a:prstGeom prst="curved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5400000">
            <a:off x="3353975" y="2678423"/>
            <a:ext cx="1832363" cy="246593"/>
          </a:xfrm>
          <a:prstGeom prst="rightArrow">
            <a:avLst/>
          </a:prstGeom>
          <a:solidFill>
            <a:srgbClr val="A6A6A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09971" y="4173533"/>
            <a:ext cx="39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r>
              <a:rPr lang="en-US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19046789">
            <a:off x="3877130" y="3691232"/>
            <a:ext cx="7395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TopUp"/>
              <a:lightRig rig="threePt" dir="t"/>
            </a:scene3d>
          </a:bodyPr>
          <a:lstStyle/>
          <a:p>
            <a:pPr algn="ctr"/>
            <a:r>
              <a:rPr lang="fr-CH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...</a:t>
            </a:r>
            <a:endParaRPr lang="fr-CH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84149" y="4331909"/>
            <a:ext cx="1172016" cy="1010446"/>
            <a:chOff x="3684149" y="4331909"/>
            <a:chExt cx="1172016" cy="1010446"/>
          </a:xfrm>
        </p:grpSpPr>
        <p:sp>
          <p:nvSpPr>
            <p:cNvPr id="16" name="Oval 15"/>
            <p:cNvSpPr/>
            <p:nvPr/>
          </p:nvSpPr>
          <p:spPr>
            <a:xfrm>
              <a:off x="3737514" y="4331909"/>
              <a:ext cx="1045943" cy="101044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67000"/>
                  </a:schemeClr>
                </a:gs>
                <a:gs pos="100000">
                  <a:srgbClr val="FFFFFF">
                    <a:alpha val="6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149" y="4523318"/>
              <a:ext cx="1172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Preserving</a:t>
              </a:r>
              <a:br>
                <a:rPr lang="en-US" dirty="0" smtClean="0"/>
              </a:br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078470" y="4793745"/>
            <a:ext cx="46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SIP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022339" y="5370927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AIP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15736" y="479374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DIP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573529" y="2070420"/>
            <a:ext cx="72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684149" y="3348569"/>
            <a:ext cx="46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SIP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30969" y="2843278"/>
            <a:ext cx="1623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GIT/GITHUB</a:t>
            </a:r>
          </a:p>
          <a:p>
            <a:pPr algn="ctr"/>
            <a:r>
              <a:rPr lang="en-US" dirty="0" smtClean="0"/>
              <a:t>(data, code, method, etc.)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0166" y="3335040"/>
            <a:ext cx="53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DOI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09971" y="441140"/>
            <a:ext cx="64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47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5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126</Words>
  <Application>Microsoft Macintosh PowerPoint</Application>
  <PresentationFormat>On-screen Show (4:3)</PresentationFormat>
  <Paragraphs>44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Pierre-Yves Burgi</dc:creator>
  <cp:lastModifiedBy>Pierre-Yves Burgi</cp:lastModifiedBy>
  <cp:revision>36</cp:revision>
  <dcterms:created xsi:type="dcterms:W3CDTF">2016-07-08T11:30:09Z</dcterms:created>
  <dcterms:modified xsi:type="dcterms:W3CDTF">2016-07-11T14:46:21Z</dcterms:modified>
</cp:coreProperties>
</file>