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7" r:id="rId5"/>
    <p:sldId id="258" r:id="rId6"/>
    <p:sldId id="268" r:id="rId7"/>
    <p:sldId id="260" r:id="rId8"/>
    <p:sldId id="261" r:id="rId9"/>
    <p:sldId id="262" r:id="rId10"/>
    <p:sldId id="269" r:id="rId11"/>
    <p:sldId id="270" r:id="rId12"/>
    <p:sldId id="271" r:id="rId13"/>
    <p:sldId id="265" r:id="rId14"/>
    <p:sldId id="264"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8480-6991-46F3-A638-301870BC4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94D8038-7E66-406F-820B-524FC4A59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7275683-91A0-4F05-A208-EA51BC63946B}"/>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5" name="Footer Placeholder 4">
            <a:extLst>
              <a:ext uri="{FF2B5EF4-FFF2-40B4-BE49-F238E27FC236}">
                <a16:creationId xmlns:a16="http://schemas.microsoft.com/office/drawing/2014/main" id="{E79EEEDA-0804-4576-888F-E63C31FDA3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34A292-64E1-4419-89DE-7294E74CCDA1}"/>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0070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9877-DD85-405A-B146-0BE30818771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5588FA6-13B4-4DF7-881B-FA21EBEE05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4EF8FB-0BBE-4276-895B-16E536D0FCB9}"/>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5" name="Footer Placeholder 4">
            <a:extLst>
              <a:ext uri="{FF2B5EF4-FFF2-40B4-BE49-F238E27FC236}">
                <a16:creationId xmlns:a16="http://schemas.microsoft.com/office/drawing/2014/main" id="{BF2CEE37-6367-4A80-A7C1-C207EC585D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07F545-5E6C-45F8-8440-7B9870BBF89E}"/>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07746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CFEE2-3D1C-482E-ABC4-4A44F558C4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8C831B-2696-426E-89B1-598EB1139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7AC272-0476-4949-90B8-FAE12F15E86B}"/>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5" name="Footer Placeholder 4">
            <a:extLst>
              <a:ext uri="{FF2B5EF4-FFF2-40B4-BE49-F238E27FC236}">
                <a16:creationId xmlns:a16="http://schemas.microsoft.com/office/drawing/2014/main" id="{17E17B99-F9A4-4980-A216-7875E46007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AA67CC-4458-4113-80A2-B5A16CB1053F}"/>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212235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6EB2-DC59-4275-8C72-2C779A78595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91B546F-B661-4E81-8351-06EC3CB77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3725E2-FA10-4C4E-B481-23B1AF05C798}"/>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5" name="Footer Placeholder 4">
            <a:extLst>
              <a:ext uri="{FF2B5EF4-FFF2-40B4-BE49-F238E27FC236}">
                <a16:creationId xmlns:a16="http://schemas.microsoft.com/office/drawing/2014/main" id="{AA2CC8EB-E196-401E-92ED-5CCDEE10E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C04442-583F-42F6-834D-CB1679514EA9}"/>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82209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DC0A-136F-4C9F-BDC9-3FBE78EBB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B484884-6FAD-4736-B3CB-9156C5E90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ED40F-9BB7-4CDA-8276-E9EF999A6FA7}"/>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5" name="Footer Placeholder 4">
            <a:extLst>
              <a:ext uri="{FF2B5EF4-FFF2-40B4-BE49-F238E27FC236}">
                <a16:creationId xmlns:a16="http://schemas.microsoft.com/office/drawing/2014/main" id="{F8F5F43A-DDE1-4185-9837-BA9C3E0773C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7718DE-6BEC-472E-AAA0-CDFCE3C52A50}"/>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76835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3A90-24EB-45E3-AF5E-CD6E20D3F2F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E98907E-0851-4B57-B52C-7CD0428583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52A8A45-06F8-41DE-B024-301B84C6E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5AFD024-57B2-4FA2-A153-0C8707D7572C}"/>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6" name="Footer Placeholder 5">
            <a:extLst>
              <a:ext uri="{FF2B5EF4-FFF2-40B4-BE49-F238E27FC236}">
                <a16:creationId xmlns:a16="http://schemas.microsoft.com/office/drawing/2014/main" id="{5D4576CF-9E22-4E29-94E4-33C004993A2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DA770D-01D0-4501-AF42-BB74BA665B2F}"/>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1605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B68F-DEE0-4733-8CDB-1CBCFEF4922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435B3B-50EE-4A86-A32A-23DE437CD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F13DC2-FB5C-4A74-A5A3-0AB55A257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B14ADB4-DE26-4EBF-8CFF-4474120275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F3A95-125C-4B8D-A311-4A1BBCA57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D460AA9-AF3D-4B0A-8337-AF5700B2F572}"/>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8" name="Footer Placeholder 7">
            <a:extLst>
              <a:ext uri="{FF2B5EF4-FFF2-40B4-BE49-F238E27FC236}">
                <a16:creationId xmlns:a16="http://schemas.microsoft.com/office/drawing/2014/main" id="{7A78A7EE-784E-4FC1-912F-8F2921384C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66B5974-9C0D-4933-B530-CB2F203FD3E0}"/>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89644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72E5-17C2-423E-8B13-8DA1AC2CBBD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F84EA0E-7EA6-4995-BF48-DEECD1771C32}"/>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4" name="Footer Placeholder 3">
            <a:extLst>
              <a:ext uri="{FF2B5EF4-FFF2-40B4-BE49-F238E27FC236}">
                <a16:creationId xmlns:a16="http://schemas.microsoft.com/office/drawing/2014/main" id="{8759EBAE-5C99-4AE6-A550-95958A1F8E8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939B0DC-7BD5-4793-AA9B-D70C0A7F0357}"/>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393134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29D92-3ADA-47EE-98EF-85CC74B0888A}"/>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3" name="Footer Placeholder 2">
            <a:extLst>
              <a:ext uri="{FF2B5EF4-FFF2-40B4-BE49-F238E27FC236}">
                <a16:creationId xmlns:a16="http://schemas.microsoft.com/office/drawing/2014/main" id="{47FF54D7-C8A5-4607-A39D-81F9FAA96D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8C13457-FB1D-4A58-A9B5-7DE67071E299}"/>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34483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386C-C13B-4E4C-B409-A52A58AA3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C89F9B3-FF12-44E9-A3DD-879AB0BE9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437983D-1815-48C6-8611-B4D286E00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D0688-5CCF-44F8-B4D1-73E6C18D9E5B}"/>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6" name="Footer Placeholder 5">
            <a:extLst>
              <a:ext uri="{FF2B5EF4-FFF2-40B4-BE49-F238E27FC236}">
                <a16:creationId xmlns:a16="http://schemas.microsoft.com/office/drawing/2014/main" id="{A9E37774-2EE4-4DAA-A5C5-EAE937B2F9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75018E-AE1B-47BB-8B35-E4AAF5E56827}"/>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67529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DFA-170B-453A-87F4-C07C2795A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9A09BC-EC79-467C-A1B8-FB00B1B2A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83A287D-091A-48D8-8E40-652B1661D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95349-AE57-4855-8539-345879436201}"/>
              </a:ext>
            </a:extLst>
          </p:cNvPr>
          <p:cNvSpPr>
            <a:spLocks noGrp="1"/>
          </p:cNvSpPr>
          <p:nvPr>
            <p:ph type="dt" sz="half" idx="10"/>
          </p:nvPr>
        </p:nvSpPr>
        <p:spPr/>
        <p:txBody>
          <a:bodyPr/>
          <a:lstStyle/>
          <a:p>
            <a:fld id="{0D75D232-A3D5-4733-BEA3-6AFF874998B7}" type="datetimeFigureOut">
              <a:rPr lang="en-CA" smtClean="0"/>
              <a:t>2020-05-31</a:t>
            </a:fld>
            <a:endParaRPr lang="en-CA"/>
          </a:p>
        </p:txBody>
      </p:sp>
      <p:sp>
        <p:nvSpPr>
          <p:cNvPr id="6" name="Footer Placeholder 5">
            <a:extLst>
              <a:ext uri="{FF2B5EF4-FFF2-40B4-BE49-F238E27FC236}">
                <a16:creationId xmlns:a16="http://schemas.microsoft.com/office/drawing/2014/main" id="{233837FA-0E6F-4529-AAA0-410D365B95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CCB39F0-1BA2-4200-81E0-6BF56A4E27EA}"/>
              </a:ext>
            </a:extLst>
          </p:cNvPr>
          <p:cNvSpPr>
            <a:spLocks noGrp="1"/>
          </p:cNvSpPr>
          <p:nvPr>
            <p:ph type="sldNum" sz="quarter" idx="12"/>
          </p:nvPr>
        </p:nvSpPr>
        <p:spPr/>
        <p:txBody>
          <a:bodyPr/>
          <a:lstStyle/>
          <a:p>
            <a:fld id="{838D3279-18E7-4BEE-8F06-8C74C2CF8735}" type="slidenum">
              <a:rPr lang="en-CA" smtClean="0"/>
              <a:t>‹#›</a:t>
            </a:fld>
            <a:endParaRPr lang="en-CA"/>
          </a:p>
        </p:txBody>
      </p:sp>
    </p:spTree>
    <p:extLst>
      <p:ext uri="{BB962C8B-B14F-4D97-AF65-F5344CB8AC3E}">
        <p14:creationId xmlns:p14="http://schemas.microsoft.com/office/powerpoint/2010/main" val="162896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D617F-E693-4555-B627-9D53D6EEA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0E296E9-6433-40F1-9434-C40009760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F99B61-03EB-4412-AE56-BEACC4C4B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5D232-A3D5-4733-BEA3-6AFF874998B7}" type="datetimeFigureOut">
              <a:rPr lang="en-CA" smtClean="0"/>
              <a:t>2020-05-31</a:t>
            </a:fld>
            <a:endParaRPr lang="en-CA"/>
          </a:p>
        </p:txBody>
      </p:sp>
      <p:sp>
        <p:nvSpPr>
          <p:cNvPr id="5" name="Footer Placeholder 4">
            <a:extLst>
              <a:ext uri="{FF2B5EF4-FFF2-40B4-BE49-F238E27FC236}">
                <a16:creationId xmlns:a16="http://schemas.microsoft.com/office/drawing/2014/main" id="{15CCBC92-4DBD-4A2D-B4B6-D4ED49259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302920C-AFC6-4E01-BCE1-BD56C21CD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D3279-18E7-4BEE-8F06-8C74C2CF8735}" type="slidenum">
              <a:rPr lang="en-CA" smtClean="0"/>
              <a:t>‹#›</a:t>
            </a:fld>
            <a:endParaRPr lang="en-CA"/>
          </a:p>
        </p:txBody>
      </p:sp>
    </p:spTree>
    <p:extLst>
      <p:ext uri="{BB962C8B-B14F-4D97-AF65-F5344CB8AC3E}">
        <p14:creationId xmlns:p14="http://schemas.microsoft.com/office/powerpoint/2010/main" val="2129426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aw.githubusercontent.com/pycaret/pycaret-demo-eb/master/jewellery.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ithub.com/pycaret/pycaret" TargetMode="External"/><Relationship Id="rId2" Type="http://schemas.openxmlformats.org/officeDocument/2006/relationships/hyperlink" Target="https://www.pycaret.org/" TargetMode="External"/><Relationship Id="rId1" Type="http://schemas.openxmlformats.org/officeDocument/2006/relationships/slideLayout" Target="../slideLayouts/slideLayout2.xml"/><Relationship Id="rId5" Type="http://schemas.openxmlformats.org/officeDocument/2006/relationships/hyperlink" Target="https://github.com/pycaret/pycaret-demo-eb" TargetMode="External"/><Relationship Id="rId4" Type="http://schemas.openxmlformats.org/officeDocument/2006/relationships/hyperlink" Target="https://www.linkedin.com/in/profile-moez/"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owerbi.microsoft.com/en-us/downloads/"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 Id="rId4" Type="http://schemas.openxmlformats.org/officeDocument/2006/relationships/hyperlink" Target="https://www.pycaret.org/instal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ycaret.org/insta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wardsdatascience.com/build-your-first-anomaly-detector-in-power-bi-using-pycaret-2b41b363244e" TargetMode="External"/><Relationship Id="rId2" Type="http://schemas.openxmlformats.org/officeDocument/2006/relationships/hyperlink" Target="https://towardsdatascience.com/machine-learning-in-power-bi-using-pycaret-34307f09394a" TargetMode="External"/><Relationship Id="rId1" Type="http://schemas.openxmlformats.org/officeDocument/2006/relationships/slideLayout" Target="../slideLayouts/slideLayout2.xml"/><Relationship Id="rId4" Type="http://schemas.openxmlformats.org/officeDocument/2006/relationships/hyperlink" Target="https://towardsdatascience.com/how-to-implement-clustering-in-power-bi-using-pycaret-4b5e34b1405b"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machine-learning-in-sql-using-pycaret-87aff377d90c" TargetMode="External"/><Relationship Id="rId2" Type="http://schemas.openxmlformats.org/officeDocument/2006/relationships/hyperlink" Target="https://towardsdatascience.com/machine-learning-in-tableau-with-pycaret-166ffac9b22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D067-06DA-4AB9-B3F1-6163B2B8B078}"/>
              </a:ext>
            </a:extLst>
          </p:cNvPr>
          <p:cNvSpPr>
            <a:spLocks noGrp="1"/>
          </p:cNvSpPr>
          <p:nvPr>
            <p:ph type="ctrTitle"/>
          </p:nvPr>
        </p:nvSpPr>
        <p:spPr>
          <a:xfrm>
            <a:off x="1524000" y="4342458"/>
            <a:ext cx="9144000" cy="754571"/>
          </a:xfrm>
        </p:spPr>
        <p:txBody>
          <a:bodyPr>
            <a:normAutofit fontScale="90000"/>
          </a:bodyPr>
          <a:lstStyle/>
          <a:p>
            <a:r>
              <a:rPr lang="en-CA" sz="5400" dirty="0"/>
              <a:t>Clustering in Power BI with PyCaret</a:t>
            </a:r>
          </a:p>
        </p:txBody>
      </p:sp>
      <p:sp>
        <p:nvSpPr>
          <p:cNvPr id="3" name="Subtitle 2">
            <a:extLst>
              <a:ext uri="{FF2B5EF4-FFF2-40B4-BE49-F238E27FC236}">
                <a16:creationId xmlns:a16="http://schemas.microsoft.com/office/drawing/2014/main" id="{51BE5272-A37A-4B86-B203-70AD1B08A994}"/>
              </a:ext>
            </a:extLst>
          </p:cNvPr>
          <p:cNvSpPr>
            <a:spLocks noGrp="1"/>
          </p:cNvSpPr>
          <p:nvPr>
            <p:ph type="subTitle" idx="1"/>
          </p:nvPr>
        </p:nvSpPr>
        <p:spPr>
          <a:xfrm>
            <a:off x="1524000" y="5097029"/>
            <a:ext cx="9144000" cy="608013"/>
          </a:xfrm>
        </p:spPr>
        <p:txBody>
          <a:bodyPr>
            <a:normAutofit/>
          </a:bodyPr>
          <a:lstStyle/>
          <a:p>
            <a:r>
              <a:rPr lang="en-CA" sz="3600" dirty="0"/>
              <a:t>May 31, 2020</a:t>
            </a:r>
          </a:p>
        </p:txBody>
      </p:sp>
      <p:pic>
        <p:nvPicPr>
          <p:cNvPr id="5" name="Picture 4" descr="A screenshot of a computer&#10;&#10;Description automatically generated">
            <a:extLst>
              <a:ext uri="{FF2B5EF4-FFF2-40B4-BE49-F238E27FC236}">
                <a16:creationId xmlns:a16="http://schemas.microsoft.com/office/drawing/2014/main" id="{2645CE2A-D59F-431D-8B44-BCE4E9196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588" y="404260"/>
            <a:ext cx="7590824" cy="3846122"/>
          </a:xfrm>
          <a:prstGeom prst="rect">
            <a:avLst/>
          </a:prstGeom>
        </p:spPr>
      </p:pic>
    </p:spTree>
    <p:extLst>
      <p:ext uri="{BB962C8B-B14F-4D97-AF65-F5344CB8AC3E}">
        <p14:creationId xmlns:p14="http://schemas.microsoft.com/office/powerpoint/2010/main" val="405518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2A75-4703-4A7B-BC7F-88C2878DD555}"/>
              </a:ext>
            </a:extLst>
          </p:cNvPr>
          <p:cNvSpPr>
            <a:spLocks noGrp="1"/>
          </p:cNvSpPr>
          <p:nvPr>
            <p:ph type="title"/>
          </p:nvPr>
        </p:nvSpPr>
        <p:spPr/>
        <p:txBody>
          <a:bodyPr/>
          <a:lstStyle/>
          <a:p>
            <a:r>
              <a:rPr lang="en-CA" b="1" u="sng" dirty="0"/>
              <a:t>What is Clustering?</a:t>
            </a:r>
          </a:p>
        </p:txBody>
      </p:sp>
      <p:sp>
        <p:nvSpPr>
          <p:cNvPr id="3" name="Content Placeholder 2">
            <a:extLst>
              <a:ext uri="{FF2B5EF4-FFF2-40B4-BE49-F238E27FC236}">
                <a16:creationId xmlns:a16="http://schemas.microsoft.com/office/drawing/2014/main" id="{C9290947-538D-489B-97A9-916BB8E6E523}"/>
              </a:ext>
            </a:extLst>
          </p:cNvPr>
          <p:cNvSpPr>
            <a:spLocks noGrp="1"/>
          </p:cNvSpPr>
          <p:nvPr>
            <p:ph idx="1"/>
          </p:nvPr>
        </p:nvSpPr>
        <p:spPr>
          <a:xfrm>
            <a:off x="838200" y="1825625"/>
            <a:ext cx="10515600" cy="1734321"/>
          </a:xfrm>
        </p:spPr>
        <p:txBody>
          <a:bodyPr/>
          <a:lstStyle/>
          <a:p>
            <a:r>
              <a:rPr lang="en-US" dirty="0"/>
              <a:t>Clustering is a technique that groups data points with similar characteristics. Organizing data into clusters helps in identify underlying structures in the data and finds applications across many industries. Some common business use cases for clustering are:</a:t>
            </a:r>
            <a:endParaRPr lang="en-CA" dirty="0"/>
          </a:p>
        </p:txBody>
      </p:sp>
      <p:sp>
        <p:nvSpPr>
          <p:cNvPr id="4" name="TextBox 3">
            <a:extLst>
              <a:ext uri="{FF2B5EF4-FFF2-40B4-BE49-F238E27FC236}">
                <a16:creationId xmlns:a16="http://schemas.microsoft.com/office/drawing/2014/main" id="{F60EF313-2B2C-4DE2-94EC-4C271A52950A}"/>
              </a:ext>
            </a:extLst>
          </p:cNvPr>
          <p:cNvSpPr txBox="1"/>
          <p:nvPr/>
        </p:nvSpPr>
        <p:spPr>
          <a:xfrm>
            <a:off x="838200" y="4003829"/>
            <a:ext cx="10891058" cy="1815882"/>
          </a:xfrm>
          <a:prstGeom prst="rect">
            <a:avLst/>
          </a:prstGeom>
          <a:noFill/>
        </p:spPr>
        <p:txBody>
          <a:bodyPr wrap="none" rtlCol="0">
            <a:spAutoFit/>
          </a:bodyPr>
          <a:lstStyle/>
          <a:p>
            <a:r>
              <a:rPr lang="en-US" sz="2800" dirty="0"/>
              <a:t>✔ Customer segmentation for the purpose of marketing.</a:t>
            </a:r>
          </a:p>
          <a:p>
            <a:r>
              <a:rPr lang="en-US" sz="2800" dirty="0"/>
              <a:t>✔ Customer purchasing behavior analysis for promotions and discounts.</a:t>
            </a:r>
          </a:p>
          <a:p>
            <a:r>
              <a:rPr lang="en-US" sz="2800" dirty="0"/>
              <a:t>✔ Identifying geo-clusters in an epidemic outbreak such as COVID-19.</a:t>
            </a:r>
          </a:p>
          <a:p>
            <a:endParaRPr lang="en-CA" sz="2800" dirty="0"/>
          </a:p>
        </p:txBody>
      </p:sp>
    </p:spTree>
    <p:extLst>
      <p:ext uri="{BB962C8B-B14F-4D97-AF65-F5344CB8AC3E}">
        <p14:creationId xmlns:p14="http://schemas.microsoft.com/office/powerpoint/2010/main" val="55541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D96F-18C6-4B9B-9411-26FA3F1B3B52}"/>
              </a:ext>
            </a:extLst>
          </p:cNvPr>
          <p:cNvSpPr>
            <a:spLocks noGrp="1"/>
          </p:cNvSpPr>
          <p:nvPr>
            <p:ph type="title"/>
          </p:nvPr>
        </p:nvSpPr>
        <p:spPr/>
        <p:txBody>
          <a:bodyPr/>
          <a:lstStyle/>
          <a:p>
            <a:r>
              <a:rPr lang="en-CA" b="1" u="sng" dirty="0"/>
              <a:t>Types of Clustering</a:t>
            </a:r>
          </a:p>
        </p:txBody>
      </p:sp>
      <p:pic>
        <p:nvPicPr>
          <p:cNvPr id="4" name="Picture 3">
            <a:extLst>
              <a:ext uri="{FF2B5EF4-FFF2-40B4-BE49-F238E27FC236}">
                <a16:creationId xmlns:a16="http://schemas.microsoft.com/office/drawing/2014/main" id="{A88B026C-6C32-4F25-804D-36D144874C21}"/>
              </a:ext>
            </a:extLst>
          </p:cNvPr>
          <p:cNvPicPr>
            <a:picLocks noChangeAspect="1"/>
          </p:cNvPicPr>
          <p:nvPr/>
        </p:nvPicPr>
        <p:blipFill>
          <a:blip r:embed="rId2"/>
          <a:stretch>
            <a:fillRect/>
          </a:stretch>
        </p:blipFill>
        <p:spPr>
          <a:xfrm>
            <a:off x="1948633" y="1690688"/>
            <a:ext cx="8606917" cy="5070648"/>
          </a:xfrm>
          <a:prstGeom prst="rect">
            <a:avLst/>
          </a:prstGeom>
        </p:spPr>
      </p:pic>
    </p:spTree>
    <p:extLst>
      <p:ext uri="{BB962C8B-B14F-4D97-AF65-F5344CB8AC3E}">
        <p14:creationId xmlns:p14="http://schemas.microsoft.com/office/powerpoint/2010/main" val="213138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E505-2DCA-449C-93ED-B9D52BC1F2C8}"/>
              </a:ext>
            </a:extLst>
          </p:cNvPr>
          <p:cNvSpPr>
            <a:spLocks noGrp="1"/>
          </p:cNvSpPr>
          <p:nvPr>
            <p:ph type="title"/>
          </p:nvPr>
        </p:nvSpPr>
        <p:spPr/>
        <p:txBody>
          <a:bodyPr/>
          <a:lstStyle/>
          <a:p>
            <a:r>
              <a:rPr lang="en-CA" b="1" u="sng" dirty="0"/>
              <a:t>Example 1 – Jewellery Customer Dataset</a:t>
            </a:r>
          </a:p>
        </p:txBody>
      </p:sp>
      <p:sp>
        <p:nvSpPr>
          <p:cNvPr id="3" name="Content Placeholder 2">
            <a:extLst>
              <a:ext uri="{FF2B5EF4-FFF2-40B4-BE49-F238E27FC236}">
                <a16:creationId xmlns:a16="http://schemas.microsoft.com/office/drawing/2014/main" id="{CB28B539-2EDE-4F97-98EF-D641D47135E2}"/>
              </a:ext>
            </a:extLst>
          </p:cNvPr>
          <p:cNvSpPr>
            <a:spLocks noGrp="1"/>
          </p:cNvSpPr>
          <p:nvPr>
            <p:ph idx="1"/>
          </p:nvPr>
        </p:nvSpPr>
        <p:spPr>
          <a:xfrm>
            <a:off x="838200" y="1825625"/>
            <a:ext cx="10515600" cy="1603375"/>
          </a:xfrm>
        </p:spPr>
        <p:txBody>
          <a:bodyPr/>
          <a:lstStyle/>
          <a:p>
            <a:r>
              <a:rPr lang="en-CA" dirty="0">
                <a:hlinkClick r:id="rId2"/>
              </a:rPr>
              <a:t>https://raw.githubusercontent.com/pycaret/pycaret-demo-eb/master/jewellery.csv</a:t>
            </a:r>
            <a:endParaRPr lang="en-CA" dirty="0"/>
          </a:p>
        </p:txBody>
      </p:sp>
    </p:spTree>
    <p:extLst>
      <p:ext uri="{BB962C8B-B14F-4D97-AF65-F5344CB8AC3E}">
        <p14:creationId xmlns:p14="http://schemas.microsoft.com/office/powerpoint/2010/main" val="304080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5004-D835-4C2A-9131-1B4334720433}"/>
              </a:ext>
            </a:extLst>
          </p:cNvPr>
          <p:cNvSpPr>
            <a:spLocks noGrp="1"/>
          </p:cNvSpPr>
          <p:nvPr>
            <p:ph type="title"/>
          </p:nvPr>
        </p:nvSpPr>
        <p:spPr>
          <a:xfrm>
            <a:off x="767176" y="230901"/>
            <a:ext cx="11002818" cy="1010669"/>
          </a:xfrm>
        </p:spPr>
        <p:txBody>
          <a:bodyPr>
            <a:normAutofit fontScale="90000"/>
          </a:bodyPr>
          <a:lstStyle/>
          <a:p>
            <a:r>
              <a:rPr lang="en-CA" b="1" u="sng" dirty="0"/>
              <a:t>Demo # 1 – WHO Global Health Expenditure Database</a:t>
            </a:r>
          </a:p>
        </p:txBody>
      </p:sp>
      <p:pic>
        <p:nvPicPr>
          <p:cNvPr id="4" name="Picture 3">
            <a:extLst>
              <a:ext uri="{FF2B5EF4-FFF2-40B4-BE49-F238E27FC236}">
                <a16:creationId xmlns:a16="http://schemas.microsoft.com/office/drawing/2014/main" id="{8F5773DC-BF74-4AF4-9D47-48EC4940B902}"/>
              </a:ext>
            </a:extLst>
          </p:cNvPr>
          <p:cNvPicPr>
            <a:picLocks noChangeAspect="1"/>
          </p:cNvPicPr>
          <p:nvPr/>
        </p:nvPicPr>
        <p:blipFill>
          <a:blip r:embed="rId2"/>
          <a:stretch>
            <a:fillRect/>
          </a:stretch>
        </p:blipFill>
        <p:spPr>
          <a:xfrm>
            <a:off x="681182" y="3210997"/>
            <a:ext cx="8915400" cy="3538937"/>
          </a:xfrm>
          <a:prstGeom prst="rect">
            <a:avLst/>
          </a:prstGeom>
        </p:spPr>
      </p:pic>
      <p:pic>
        <p:nvPicPr>
          <p:cNvPr id="7" name="Picture 6">
            <a:extLst>
              <a:ext uri="{FF2B5EF4-FFF2-40B4-BE49-F238E27FC236}">
                <a16:creationId xmlns:a16="http://schemas.microsoft.com/office/drawing/2014/main" id="{B4675515-C27B-40FB-B6D0-0C2B6A2FF87C}"/>
              </a:ext>
            </a:extLst>
          </p:cNvPr>
          <p:cNvPicPr>
            <a:picLocks noChangeAspect="1"/>
          </p:cNvPicPr>
          <p:nvPr/>
        </p:nvPicPr>
        <p:blipFill>
          <a:blip r:embed="rId3"/>
          <a:stretch>
            <a:fillRect/>
          </a:stretch>
        </p:blipFill>
        <p:spPr>
          <a:xfrm>
            <a:off x="838200" y="1360675"/>
            <a:ext cx="6447079" cy="1661304"/>
          </a:xfrm>
          <a:prstGeom prst="rect">
            <a:avLst/>
          </a:prstGeom>
        </p:spPr>
      </p:pic>
    </p:spTree>
    <p:extLst>
      <p:ext uri="{BB962C8B-B14F-4D97-AF65-F5344CB8AC3E}">
        <p14:creationId xmlns:p14="http://schemas.microsoft.com/office/powerpoint/2010/main" val="159424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5004-D835-4C2A-9131-1B4334720433}"/>
              </a:ext>
            </a:extLst>
          </p:cNvPr>
          <p:cNvSpPr>
            <a:spLocks noGrp="1"/>
          </p:cNvSpPr>
          <p:nvPr>
            <p:ph type="title"/>
          </p:nvPr>
        </p:nvSpPr>
        <p:spPr>
          <a:xfrm>
            <a:off x="838200" y="230901"/>
            <a:ext cx="11002818" cy="1010669"/>
          </a:xfrm>
        </p:spPr>
        <p:txBody>
          <a:bodyPr>
            <a:normAutofit fontScale="90000"/>
          </a:bodyPr>
          <a:lstStyle/>
          <a:p>
            <a:r>
              <a:rPr lang="en-CA" b="1" u="sng" dirty="0"/>
              <a:t>Demo # 2 – Dept of Education – State of Delaware, US</a:t>
            </a:r>
          </a:p>
        </p:txBody>
      </p:sp>
      <p:pic>
        <p:nvPicPr>
          <p:cNvPr id="5" name="Picture 4">
            <a:extLst>
              <a:ext uri="{FF2B5EF4-FFF2-40B4-BE49-F238E27FC236}">
                <a16:creationId xmlns:a16="http://schemas.microsoft.com/office/drawing/2014/main" id="{79CD77D2-03D9-4009-9C23-D93A3F570958}"/>
              </a:ext>
            </a:extLst>
          </p:cNvPr>
          <p:cNvPicPr>
            <a:picLocks noChangeAspect="1"/>
          </p:cNvPicPr>
          <p:nvPr/>
        </p:nvPicPr>
        <p:blipFill>
          <a:blip r:embed="rId2"/>
          <a:stretch>
            <a:fillRect/>
          </a:stretch>
        </p:blipFill>
        <p:spPr>
          <a:xfrm>
            <a:off x="926977" y="1751157"/>
            <a:ext cx="6707666" cy="1078580"/>
          </a:xfrm>
          <a:prstGeom prst="rect">
            <a:avLst/>
          </a:prstGeom>
        </p:spPr>
      </p:pic>
      <p:pic>
        <p:nvPicPr>
          <p:cNvPr id="6" name="Picture 5">
            <a:extLst>
              <a:ext uri="{FF2B5EF4-FFF2-40B4-BE49-F238E27FC236}">
                <a16:creationId xmlns:a16="http://schemas.microsoft.com/office/drawing/2014/main" id="{00D062EF-9831-4543-B0A5-38286554A029}"/>
              </a:ext>
            </a:extLst>
          </p:cNvPr>
          <p:cNvPicPr>
            <a:picLocks noChangeAspect="1"/>
          </p:cNvPicPr>
          <p:nvPr/>
        </p:nvPicPr>
        <p:blipFill>
          <a:blip r:embed="rId3"/>
          <a:stretch>
            <a:fillRect/>
          </a:stretch>
        </p:blipFill>
        <p:spPr>
          <a:xfrm>
            <a:off x="926977" y="3154942"/>
            <a:ext cx="10312965" cy="2868664"/>
          </a:xfrm>
          <a:prstGeom prst="rect">
            <a:avLst/>
          </a:prstGeom>
        </p:spPr>
      </p:pic>
      <p:sp>
        <p:nvSpPr>
          <p:cNvPr id="3" name="TextBox 2">
            <a:extLst>
              <a:ext uri="{FF2B5EF4-FFF2-40B4-BE49-F238E27FC236}">
                <a16:creationId xmlns:a16="http://schemas.microsoft.com/office/drawing/2014/main" id="{F2AE4853-2374-41FC-806F-D8BAFFDC1739}"/>
              </a:ext>
            </a:extLst>
          </p:cNvPr>
          <p:cNvSpPr txBox="1"/>
          <p:nvPr/>
        </p:nvSpPr>
        <p:spPr>
          <a:xfrm>
            <a:off x="838200" y="1056620"/>
            <a:ext cx="1861022" cy="369332"/>
          </a:xfrm>
          <a:prstGeom prst="rect">
            <a:avLst/>
          </a:prstGeom>
          <a:noFill/>
        </p:spPr>
        <p:txBody>
          <a:bodyPr wrap="none" rtlCol="0">
            <a:spAutoFit/>
          </a:bodyPr>
          <a:lstStyle/>
          <a:p>
            <a:r>
              <a:rPr lang="en-CA" b="1" dirty="0"/>
              <a:t>TIME-PERMITTED</a:t>
            </a:r>
          </a:p>
        </p:txBody>
      </p:sp>
    </p:spTree>
    <p:extLst>
      <p:ext uri="{BB962C8B-B14F-4D97-AF65-F5344CB8AC3E}">
        <p14:creationId xmlns:p14="http://schemas.microsoft.com/office/powerpoint/2010/main" val="2998135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E404-F0C6-4F4F-8CFA-A4DD67892013}"/>
              </a:ext>
            </a:extLst>
          </p:cNvPr>
          <p:cNvSpPr>
            <a:spLocks noGrp="1"/>
          </p:cNvSpPr>
          <p:nvPr>
            <p:ph type="title"/>
          </p:nvPr>
        </p:nvSpPr>
        <p:spPr/>
        <p:txBody>
          <a:bodyPr/>
          <a:lstStyle/>
          <a:p>
            <a:r>
              <a:rPr lang="en-CA" b="1" dirty="0"/>
              <a:t>Thank you</a:t>
            </a:r>
          </a:p>
        </p:txBody>
      </p:sp>
    </p:spTree>
    <p:extLst>
      <p:ext uri="{BB962C8B-B14F-4D97-AF65-F5344CB8AC3E}">
        <p14:creationId xmlns:p14="http://schemas.microsoft.com/office/powerpoint/2010/main" val="232996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7306-598C-421F-9766-F97CB7FDF8EC}"/>
              </a:ext>
            </a:extLst>
          </p:cNvPr>
          <p:cNvSpPr>
            <a:spLocks noGrp="1"/>
          </p:cNvSpPr>
          <p:nvPr>
            <p:ph type="title"/>
          </p:nvPr>
        </p:nvSpPr>
        <p:spPr/>
        <p:txBody>
          <a:bodyPr/>
          <a:lstStyle/>
          <a:p>
            <a:r>
              <a:rPr lang="en-CA" b="1" u="sng" dirty="0"/>
              <a:t>Key Links</a:t>
            </a:r>
          </a:p>
        </p:txBody>
      </p:sp>
      <p:sp>
        <p:nvSpPr>
          <p:cNvPr id="3" name="Content Placeholder 2">
            <a:extLst>
              <a:ext uri="{FF2B5EF4-FFF2-40B4-BE49-F238E27FC236}">
                <a16:creationId xmlns:a16="http://schemas.microsoft.com/office/drawing/2014/main" id="{87274699-31F4-4AD9-A34E-1CA4F0F31CDE}"/>
              </a:ext>
            </a:extLst>
          </p:cNvPr>
          <p:cNvSpPr>
            <a:spLocks noGrp="1"/>
          </p:cNvSpPr>
          <p:nvPr>
            <p:ph idx="1"/>
          </p:nvPr>
        </p:nvSpPr>
        <p:spPr>
          <a:xfrm>
            <a:off x="838200" y="1424353"/>
            <a:ext cx="10515600" cy="1603375"/>
          </a:xfrm>
        </p:spPr>
        <p:txBody>
          <a:bodyPr/>
          <a:lstStyle/>
          <a:p>
            <a:r>
              <a:rPr lang="en-CA" dirty="0">
                <a:hlinkClick r:id="rId2"/>
              </a:rPr>
              <a:t>https://www.pycaret.org</a:t>
            </a:r>
            <a:endParaRPr lang="en-CA" dirty="0"/>
          </a:p>
          <a:p>
            <a:r>
              <a:rPr lang="en-CA" dirty="0">
                <a:hlinkClick r:id="rId3"/>
              </a:rPr>
              <a:t>https://www.github.com/pycaret/pycaret</a:t>
            </a:r>
            <a:endParaRPr lang="en-CA" dirty="0"/>
          </a:p>
          <a:p>
            <a:r>
              <a:rPr lang="en-CA" dirty="0">
                <a:hlinkClick r:id="rId4"/>
              </a:rPr>
              <a:t>https://www.linkedin.com/in/profile-moez/</a:t>
            </a:r>
            <a:endParaRPr lang="en-CA" dirty="0"/>
          </a:p>
          <a:p>
            <a:endParaRPr lang="en-CA" dirty="0"/>
          </a:p>
        </p:txBody>
      </p:sp>
      <p:sp>
        <p:nvSpPr>
          <p:cNvPr id="4" name="Title 1">
            <a:extLst>
              <a:ext uri="{FF2B5EF4-FFF2-40B4-BE49-F238E27FC236}">
                <a16:creationId xmlns:a16="http://schemas.microsoft.com/office/drawing/2014/main" id="{1D300FB4-327C-4D0A-A036-81CAD1A5C02A}"/>
              </a:ext>
            </a:extLst>
          </p:cNvPr>
          <p:cNvSpPr txBox="1">
            <a:spLocks/>
          </p:cNvSpPr>
          <p:nvPr/>
        </p:nvSpPr>
        <p:spPr>
          <a:xfrm>
            <a:off x="838200" y="3429424"/>
            <a:ext cx="10515600" cy="780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b="1" u="sng" dirty="0"/>
              <a:t>Repo for this presentation</a:t>
            </a:r>
          </a:p>
        </p:txBody>
      </p:sp>
      <p:sp>
        <p:nvSpPr>
          <p:cNvPr id="5" name="Content Placeholder 2">
            <a:extLst>
              <a:ext uri="{FF2B5EF4-FFF2-40B4-BE49-F238E27FC236}">
                <a16:creationId xmlns:a16="http://schemas.microsoft.com/office/drawing/2014/main" id="{CE3CC81F-D392-4876-B9D2-C4D8DCA6275C}"/>
              </a:ext>
            </a:extLst>
          </p:cNvPr>
          <p:cNvSpPr txBox="1">
            <a:spLocks/>
          </p:cNvSpPr>
          <p:nvPr/>
        </p:nvSpPr>
        <p:spPr>
          <a:xfrm>
            <a:off x="838200" y="4232930"/>
            <a:ext cx="10515600" cy="780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hlinkClick r:id="rId5"/>
              </a:rPr>
              <a:t>https://github.com/pycaret/pycaret-demo-eb</a:t>
            </a:r>
            <a:endParaRPr lang="en-CA" dirty="0"/>
          </a:p>
          <a:p>
            <a:pPr marL="0" indent="0">
              <a:buNone/>
            </a:pPr>
            <a:endParaRPr lang="en-CA" dirty="0"/>
          </a:p>
        </p:txBody>
      </p:sp>
    </p:spTree>
    <p:extLst>
      <p:ext uri="{BB962C8B-B14F-4D97-AF65-F5344CB8AC3E}">
        <p14:creationId xmlns:p14="http://schemas.microsoft.com/office/powerpoint/2010/main" val="128913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3907-E7E5-4245-BB14-274085EDCBF1}"/>
              </a:ext>
            </a:extLst>
          </p:cNvPr>
          <p:cNvSpPr>
            <a:spLocks noGrp="1"/>
          </p:cNvSpPr>
          <p:nvPr>
            <p:ph type="title"/>
          </p:nvPr>
        </p:nvSpPr>
        <p:spPr/>
        <p:txBody>
          <a:bodyPr/>
          <a:lstStyle/>
          <a:p>
            <a:r>
              <a:rPr lang="en-CA" b="1" u="sng" dirty="0"/>
              <a:t>What do you need to follow along?</a:t>
            </a:r>
          </a:p>
        </p:txBody>
      </p:sp>
      <p:sp>
        <p:nvSpPr>
          <p:cNvPr id="3" name="Content Placeholder 2">
            <a:extLst>
              <a:ext uri="{FF2B5EF4-FFF2-40B4-BE49-F238E27FC236}">
                <a16:creationId xmlns:a16="http://schemas.microsoft.com/office/drawing/2014/main" id="{EA193D66-CA44-4EDA-BCEC-87E1912C2DEC}"/>
              </a:ext>
            </a:extLst>
          </p:cNvPr>
          <p:cNvSpPr>
            <a:spLocks noGrp="1"/>
          </p:cNvSpPr>
          <p:nvPr>
            <p:ph idx="1"/>
          </p:nvPr>
        </p:nvSpPr>
        <p:spPr>
          <a:xfrm>
            <a:off x="838200" y="1878892"/>
            <a:ext cx="10515600" cy="4237824"/>
          </a:xfrm>
        </p:spPr>
        <p:txBody>
          <a:bodyPr/>
          <a:lstStyle/>
          <a:p>
            <a:r>
              <a:rPr lang="en-CA" dirty="0"/>
              <a:t>Anaconda Distribution with Python 3.6 or greater. </a:t>
            </a:r>
          </a:p>
          <a:p>
            <a:pPr marL="0" indent="0">
              <a:buNone/>
            </a:pPr>
            <a:r>
              <a:rPr lang="en-CA" sz="2000" dirty="0"/>
              <a:t>Download: </a:t>
            </a:r>
            <a:r>
              <a:rPr lang="en-CA" sz="2000" dirty="0">
                <a:hlinkClick r:id="rId2"/>
              </a:rPr>
              <a:t>https://www.anaconda.com/products/individual</a:t>
            </a:r>
            <a:endParaRPr lang="en-CA" sz="2000" dirty="0"/>
          </a:p>
          <a:p>
            <a:pPr marL="0" indent="0">
              <a:buNone/>
            </a:pPr>
            <a:endParaRPr lang="en-CA" dirty="0"/>
          </a:p>
          <a:p>
            <a:r>
              <a:rPr lang="en-CA" dirty="0"/>
              <a:t>Power BI Desktop (I am using May 2020 release)</a:t>
            </a:r>
          </a:p>
          <a:p>
            <a:pPr marL="0" indent="0">
              <a:buNone/>
            </a:pPr>
            <a:r>
              <a:rPr lang="en-CA" sz="2000" dirty="0"/>
              <a:t>Download </a:t>
            </a:r>
            <a:r>
              <a:rPr lang="en-CA" sz="2000" dirty="0">
                <a:hlinkClick r:id="rId3"/>
              </a:rPr>
              <a:t>https://powerbi.microsoft.com/en-us/downloads/</a:t>
            </a:r>
            <a:endParaRPr lang="en-CA" sz="2000" dirty="0"/>
          </a:p>
          <a:p>
            <a:endParaRPr lang="en-CA" dirty="0"/>
          </a:p>
          <a:p>
            <a:r>
              <a:rPr lang="en-CA" dirty="0"/>
              <a:t>PyCaret</a:t>
            </a:r>
          </a:p>
          <a:p>
            <a:pPr marL="0" indent="0">
              <a:buNone/>
            </a:pPr>
            <a:r>
              <a:rPr lang="en-CA" sz="2000" dirty="0"/>
              <a:t>Install </a:t>
            </a:r>
            <a:r>
              <a:rPr lang="en-CA" sz="2000" dirty="0">
                <a:hlinkClick r:id="rId4"/>
              </a:rPr>
              <a:t>https://www.pycaret.org/install</a:t>
            </a:r>
            <a:endParaRPr lang="en-CA" sz="2000"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364841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C1BA-0C15-4A31-8F45-C651D57FA0A8}"/>
              </a:ext>
            </a:extLst>
          </p:cNvPr>
          <p:cNvSpPr>
            <a:spLocks noGrp="1"/>
          </p:cNvSpPr>
          <p:nvPr>
            <p:ph type="title"/>
          </p:nvPr>
        </p:nvSpPr>
        <p:spPr/>
        <p:txBody>
          <a:bodyPr/>
          <a:lstStyle/>
          <a:p>
            <a:r>
              <a:rPr lang="en-CA" b="1" u="sng" dirty="0"/>
              <a:t>Anaconda Installation</a:t>
            </a:r>
          </a:p>
        </p:txBody>
      </p:sp>
      <p:pic>
        <p:nvPicPr>
          <p:cNvPr id="4" name="Picture 3">
            <a:extLst>
              <a:ext uri="{FF2B5EF4-FFF2-40B4-BE49-F238E27FC236}">
                <a16:creationId xmlns:a16="http://schemas.microsoft.com/office/drawing/2014/main" id="{DAE6A89C-DF4F-4725-9A99-84EAED928164}"/>
              </a:ext>
            </a:extLst>
          </p:cNvPr>
          <p:cNvPicPr>
            <a:picLocks noChangeAspect="1"/>
          </p:cNvPicPr>
          <p:nvPr/>
        </p:nvPicPr>
        <p:blipFill>
          <a:blip r:embed="rId2"/>
          <a:stretch>
            <a:fillRect/>
          </a:stretch>
        </p:blipFill>
        <p:spPr>
          <a:xfrm>
            <a:off x="838200" y="1809375"/>
            <a:ext cx="5581160" cy="4432656"/>
          </a:xfrm>
          <a:prstGeom prst="rect">
            <a:avLst/>
          </a:prstGeom>
        </p:spPr>
      </p:pic>
    </p:spTree>
    <p:extLst>
      <p:ext uri="{BB962C8B-B14F-4D97-AF65-F5344CB8AC3E}">
        <p14:creationId xmlns:p14="http://schemas.microsoft.com/office/powerpoint/2010/main" val="398141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3E58-324C-47B2-8D4A-2F91A5709926}"/>
              </a:ext>
            </a:extLst>
          </p:cNvPr>
          <p:cNvSpPr>
            <a:spLocks noGrp="1"/>
          </p:cNvSpPr>
          <p:nvPr>
            <p:ph type="title"/>
          </p:nvPr>
        </p:nvSpPr>
        <p:spPr>
          <a:xfrm>
            <a:off x="696157" y="374003"/>
            <a:ext cx="10515600" cy="931015"/>
          </a:xfrm>
        </p:spPr>
        <p:txBody>
          <a:bodyPr/>
          <a:lstStyle/>
          <a:p>
            <a:r>
              <a:rPr lang="en-CA" b="1" u="sng" dirty="0"/>
              <a:t>Create Environment and Install PyCaret</a:t>
            </a:r>
          </a:p>
        </p:txBody>
      </p:sp>
      <p:sp>
        <p:nvSpPr>
          <p:cNvPr id="3" name="Content Placeholder 2">
            <a:extLst>
              <a:ext uri="{FF2B5EF4-FFF2-40B4-BE49-F238E27FC236}">
                <a16:creationId xmlns:a16="http://schemas.microsoft.com/office/drawing/2014/main" id="{70371FCF-661E-4CF1-B5B5-B0B7D0F81C9A}"/>
              </a:ext>
            </a:extLst>
          </p:cNvPr>
          <p:cNvSpPr>
            <a:spLocks noGrp="1"/>
          </p:cNvSpPr>
          <p:nvPr>
            <p:ph idx="1"/>
          </p:nvPr>
        </p:nvSpPr>
        <p:spPr>
          <a:xfrm>
            <a:off x="696157" y="5197245"/>
            <a:ext cx="10515600" cy="748899"/>
          </a:xfrm>
        </p:spPr>
        <p:txBody>
          <a:bodyPr>
            <a:normAutofit/>
          </a:bodyPr>
          <a:lstStyle/>
          <a:p>
            <a:pPr marL="0" indent="0">
              <a:buNone/>
            </a:pPr>
            <a:r>
              <a:rPr lang="en-CA" dirty="0">
                <a:hlinkClick r:id="rId2"/>
              </a:rPr>
              <a:t>https://www.pycaret.org/install</a:t>
            </a:r>
            <a:endParaRPr lang="en-CA" dirty="0"/>
          </a:p>
        </p:txBody>
      </p:sp>
      <p:sp>
        <p:nvSpPr>
          <p:cNvPr id="4" name="Content Placeholder 2">
            <a:extLst>
              <a:ext uri="{FF2B5EF4-FFF2-40B4-BE49-F238E27FC236}">
                <a16:creationId xmlns:a16="http://schemas.microsoft.com/office/drawing/2014/main" id="{CC6BE2BC-B2C5-44F9-9CF9-4946F36673CB}"/>
              </a:ext>
            </a:extLst>
          </p:cNvPr>
          <p:cNvSpPr txBox="1">
            <a:spLocks/>
          </p:cNvSpPr>
          <p:nvPr/>
        </p:nvSpPr>
        <p:spPr>
          <a:xfrm>
            <a:off x="802688" y="2681687"/>
            <a:ext cx="10515600" cy="1768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dirty="0"/>
              <a:t>conda create –name </a:t>
            </a:r>
            <a:r>
              <a:rPr lang="en-CA" sz="3200" dirty="0">
                <a:solidFill>
                  <a:srgbClr val="FF0000"/>
                </a:solidFill>
              </a:rPr>
              <a:t>powerbi</a:t>
            </a:r>
            <a:r>
              <a:rPr lang="en-CA" sz="3200" dirty="0"/>
              <a:t> python=3.7</a:t>
            </a:r>
          </a:p>
          <a:p>
            <a:pPr marL="0" indent="0">
              <a:buNone/>
            </a:pPr>
            <a:r>
              <a:rPr lang="en-CA" sz="3200" dirty="0"/>
              <a:t>conda activate </a:t>
            </a:r>
            <a:r>
              <a:rPr lang="en-CA" sz="3200" dirty="0">
                <a:solidFill>
                  <a:srgbClr val="FF0000"/>
                </a:solidFill>
              </a:rPr>
              <a:t>powerbi</a:t>
            </a:r>
          </a:p>
          <a:p>
            <a:pPr marL="0" indent="0">
              <a:buNone/>
            </a:pPr>
            <a:r>
              <a:rPr lang="en-CA" sz="3200" dirty="0"/>
              <a:t>pip install pycaret</a:t>
            </a:r>
          </a:p>
          <a:p>
            <a:pPr marL="0" indent="0">
              <a:buNone/>
            </a:pPr>
            <a:endParaRPr lang="en-CA" dirty="0">
              <a:solidFill>
                <a:srgbClr val="FF0000"/>
              </a:solidFill>
            </a:endParaRPr>
          </a:p>
        </p:txBody>
      </p:sp>
      <p:sp>
        <p:nvSpPr>
          <p:cNvPr id="5" name="Content Placeholder 2">
            <a:extLst>
              <a:ext uri="{FF2B5EF4-FFF2-40B4-BE49-F238E27FC236}">
                <a16:creationId xmlns:a16="http://schemas.microsoft.com/office/drawing/2014/main" id="{C4AC1972-9359-4156-BACF-8B3A561FD478}"/>
              </a:ext>
            </a:extLst>
          </p:cNvPr>
          <p:cNvSpPr txBox="1">
            <a:spLocks/>
          </p:cNvSpPr>
          <p:nvPr/>
        </p:nvSpPr>
        <p:spPr>
          <a:xfrm>
            <a:off x="696157" y="1737653"/>
            <a:ext cx="10515600" cy="629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dirty="0"/>
              <a:t>Execute following code in Anaconda Terminal:</a:t>
            </a:r>
          </a:p>
          <a:p>
            <a:pPr marL="0" indent="0">
              <a:buNone/>
            </a:pPr>
            <a:endParaRPr lang="en-CA" dirty="0">
              <a:solidFill>
                <a:srgbClr val="FF0000"/>
              </a:solidFill>
            </a:endParaRPr>
          </a:p>
        </p:txBody>
      </p:sp>
      <p:sp>
        <p:nvSpPr>
          <p:cNvPr id="6" name="Rectangle 5">
            <a:extLst>
              <a:ext uri="{FF2B5EF4-FFF2-40B4-BE49-F238E27FC236}">
                <a16:creationId xmlns:a16="http://schemas.microsoft.com/office/drawing/2014/main" id="{9BD0CA99-A6C9-4A8B-A713-44AA3C19DF36}"/>
              </a:ext>
            </a:extLst>
          </p:cNvPr>
          <p:cNvSpPr/>
          <p:nvPr/>
        </p:nvSpPr>
        <p:spPr>
          <a:xfrm>
            <a:off x="811566" y="2681687"/>
            <a:ext cx="9841638" cy="1872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0391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DCF3-87D2-4E70-8D0E-26DF931A0E41}"/>
              </a:ext>
            </a:extLst>
          </p:cNvPr>
          <p:cNvSpPr>
            <a:spLocks noGrp="1"/>
          </p:cNvSpPr>
          <p:nvPr>
            <p:ph type="title"/>
          </p:nvPr>
        </p:nvSpPr>
        <p:spPr/>
        <p:txBody>
          <a:bodyPr/>
          <a:lstStyle/>
          <a:p>
            <a:r>
              <a:rPr lang="en-CA" b="1" u="sng" dirty="0"/>
              <a:t>Do you have this?</a:t>
            </a:r>
          </a:p>
        </p:txBody>
      </p:sp>
      <p:sp>
        <p:nvSpPr>
          <p:cNvPr id="3" name="Content Placeholder 2">
            <a:extLst>
              <a:ext uri="{FF2B5EF4-FFF2-40B4-BE49-F238E27FC236}">
                <a16:creationId xmlns:a16="http://schemas.microsoft.com/office/drawing/2014/main" id="{4E60E360-63EF-4A67-A626-65F338996382}"/>
              </a:ext>
            </a:extLst>
          </p:cNvPr>
          <p:cNvSpPr>
            <a:spLocks noGrp="1"/>
          </p:cNvSpPr>
          <p:nvPr>
            <p:ph idx="1"/>
          </p:nvPr>
        </p:nvSpPr>
        <p:spPr>
          <a:xfrm>
            <a:off x="838200" y="1825625"/>
            <a:ext cx="10515600" cy="2231470"/>
          </a:xfrm>
        </p:spPr>
        <p:txBody>
          <a:bodyPr/>
          <a:lstStyle/>
          <a:p>
            <a:r>
              <a:rPr lang="en-CA" dirty="0"/>
              <a:t>Anaconda / Python 3.6 or greater</a:t>
            </a:r>
          </a:p>
          <a:p>
            <a:r>
              <a:rPr lang="en-CA" dirty="0"/>
              <a:t>Separate Conda Environment</a:t>
            </a:r>
          </a:p>
          <a:p>
            <a:r>
              <a:rPr lang="en-CA" dirty="0"/>
              <a:t>PyCaret</a:t>
            </a:r>
          </a:p>
          <a:p>
            <a:r>
              <a:rPr lang="en-CA" dirty="0"/>
              <a:t>Power BI</a:t>
            </a:r>
          </a:p>
        </p:txBody>
      </p:sp>
    </p:spTree>
    <p:extLst>
      <p:ext uri="{BB962C8B-B14F-4D97-AF65-F5344CB8AC3E}">
        <p14:creationId xmlns:p14="http://schemas.microsoft.com/office/powerpoint/2010/main" val="159707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6C1E-44A3-498F-8517-E5C194CBBED6}"/>
              </a:ext>
            </a:extLst>
          </p:cNvPr>
          <p:cNvSpPr>
            <a:spLocks noGrp="1"/>
          </p:cNvSpPr>
          <p:nvPr>
            <p:ph type="title"/>
          </p:nvPr>
        </p:nvSpPr>
        <p:spPr>
          <a:xfrm>
            <a:off x="838200" y="276347"/>
            <a:ext cx="10515600" cy="886625"/>
          </a:xfrm>
        </p:spPr>
        <p:txBody>
          <a:bodyPr/>
          <a:lstStyle/>
          <a:p>
            <a:r>
              <a:rPr lang="en-CA" b="1" u="sng" dirty="0"/>
              <a:t>How to? theoretically</a:t>
            </a:r>
          </a:p>
        </p:txBody>
      </p:sp>
      <p:sp>
        <p:nvSpPr>
          <p:cNvPr id="3" name="Content Placeholder 2">
            <a:extLst>
              <a:ext uri="{FF2B5EF4-FFF2-40B4-BE49-F238E27FC236}">
                <a16:creationId xmlns:a16="http://schemas.microsoft.com/office/drawing/2014/main" id="{9DEDBF5E-5EC5-42EA-9A8F-4358DE4583BE}"/>
              </a:ext>
            </a:extLst>
          </p:cNvPr>
          <p:cNvSpPr>
            <a:spLocks noGrp="1"/>
          </p:cNvSpPr>
          <p:nvPr>
            <p:ph idx="1"/>
          </p:nvPr>
        </p:nvSpPr>
        <p:spPr>
          <a:xfrm>
            <a:off x="838200" y="1367160"/>
            <a:ext cx="10515600" cy="4882720"/>
          </a:xfrm>
        </p:spPr>
        <p:txBody>
          <a:bodyPr>
            <a:normAutofit/>
          </a:bodyPr>
          <a:lstStyle/>
          <a:p>
            <a:r>
              <a:rPr lang="en-CA" dirty="0"/>
              <a:t>Power BI and almost any other tool out there gives ability to execute Python / R scripts.</a:t>
            </a:r>
          </a:p>
          <a:p>
            <a:endParaRPr lang="en-CA" dirty="0"/>
          </a:p>
          <a:p>
            <a:r>
              <a:rPr lang="en-CA" dirty="0"/>
              <a:t>PyCaret has magic functions that supports execution of ML package into these tools.</a:t>
            </a:r>
          </a:p>
          <a:p>
            <a:endParaRPr lang="en-CA" dirty="0"/>
          </a:p>
          <a:p>
            <a:r>
              <a:rPr lang="en-CA" dirty="0"/>
              <a:t>Ideally, it is best to implement in ETL pipeline such as Power Query, Alteryx, KNIME, Informatica, SQL Server etc.</a:t>
            </a:r>
          </a:p>
          <a:p>
            <a:endParaRPr lang="en-CA" dirty="0"/>
          </a:p>
          <a:p>
            <a:r>
              <a:rPr lang="en-CA" dirty="0"/>
              <a:t>Use for batch processing. </a:t>
            </a:r>
          </a:p>
          <a:p>
            <a:endParaRPr lang="en-CA" dirty="0"/>
          </a:p>
        </p:txBody>
      </p:sp>
    </p:spTree>
    <p:extLst>
      <p:ext uri="{BB962C8B-B14F-4D97-AF65-F5344CB8AC3E}">
        <p14:creationId xmlns:p14="http://schemas.microsoft.com/office/powerpoint/2010/main" val="362857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6C1E-44A3-498F-8517-E5C194CBBED6}"/>
              </a:ext>
            </a:extLst>
          </p:cNvPr>
          <p:cNvSpPr>
            <a:spLocks noGrp="1"/>
          </p:cNvSpPr>
          <p:nvPr>
            <p:ph type="title"/>
          </p:nvPr>
        </p:nvSpPr>
        <p:spPr>
          <a:xfrm>
            <a:off x="838200" y="164807"/>
            <a:ext cx="10515600" cy="886625"/>
          </a:xfrm>
        </p:spPr>
        <p:txBody>
          <a:bodyPr/>
          <a:lstStyle/>
          <a:p>
            <a:r>
              <a:rPr lang="en-CA" b="1" u="sng" dirty="0"/>
              <a:t>Read more</a:t>
            </a:r>
          </a:p>
        </p:txBody>
      </p:sp>
      <p:sp>
        <p:nvSpPr>
          <p:cNvPr id="3" name="Content Placeholder 2">
            <a:extLst>
              <a:ext uri="{FF2B5EF4-FFF2-40B4-BE49-F238E27FC236}">
                <a16:creationId xmlns:a16="http://schemas.microsoft.com/office/drawing/2014/main" id="{9DEDBF5E-5EC5-42EA-9A8F-4358DE4583BE}"/>
              </a:ext>
            </a:extLst>
          </p:cNvPr>
          <p:cNvSpPr>
            <a:spLocks noGrp="1"/>
          </p:cNvSpPr>
          <p:nvPr>
            <p:ph idx="1"/>
          </p:nvPr>
        </p:nvSpPr>
        <p:spPr>
          <a:xfrm>
            <a:off x="838200" y="1409105"/>
            <a:ext cx="10515600" cy="4823916"/>
          </a:xfrm>
        </p:spPr>
        <p:txBody>
          <a:bodyPr>
            <a:normAutofit fontScale="92500" lnSpcReduction="10000"/>
          </a:bodyPr>
          <a:lstStyle/>
          <a:p>
            <a:r>
              <a:rPr lang="en-CA" dirty="0"/>
              <a:t>Machine Learning in Power BI using PyCaret</a:t>
            </a:r>
            <a:br>
              <a:rPr lang="en-CA" dirty="0"/>
            </a:br>
            <a:r>
              <a:rPr lang="en-CA" sz="2100" dirty="0">
                <a:hlinkClick r:id="rId2"/>
              </a:rPr>
              <a:t>https://towardsdatascience.com/machine-learning-in-power-bi-using-pycaret-34307f09394a</a:t>
            </a:r>
            <a:endParaRPr lang="en-CA" sz="3300" dirty="0"/>
          </a:p>
          <a:p>
            <a:endParaRPr lang="en-CA" dirty="0"/>
          </a:p>
          <a:p>
            <a:r>
              <a:rPr lang="en-CA" dirty="0"/>
              <a:t>Build your first Anomaly Detector in Power BI using PyCaret </a:t>
            </a:r>
            <a:r>
              <a:rPr lang="en-CA" sz="2200" dirty="0">
                <a:hlinkClick r:id="rId3"/>
              </a:rPr>
              <a:t>https://towardsdatascience.com/build-your-first-anomaly-detector-in-power-bi-using-pycaret-2b41b363244e</a:t>
            </a:r>
            <a:endParaRPr lang="en-CA" sz="2200" dirty="0"/>
          </a:p>
          <a:p>
            <a:endParaRPr lang="en-CA" dirty="0"/>
          </a:p>
          <a:p>
            <a:r>
              <a:rPr lang="en-CA" dirty="0">
                <a:highlight>
                  <a:srgbClr val="FFFF00"/>
                </a:highlight>
              </a:rPr>
              <a:t>How to implement Clustering in Power BI using PyCaret</a:t>
            </a:r>
            <a:br>
              <a:rPr lang="en-CA" dirty="0">
                <a:highlight>
                  <a:srgbClr val="FFFF00"/>
                </a:highlight>
              </a:rPr>
            </a:br>
            <a:r>
              <a:rPr lang="en-CA" sz="2200" dirty="0">
                <a:hlinkClick r:id="rId4"/>
              </a:rPr>
              <a:t>https://towardsdatascience.com/how-to-implement-clustering-in-power-bi-using-pycaret-4b5e34b1405b</a:t>
            </a:r>
            <a:endParaRPr lang="en-CA" sz="2200" dirty="0"/>
          </a:p>
          <a:p>
            <a:endParaRPr lang="en-CA" dirty="0"/>
          </a:p>
          <a:p>
            <a:r>
              <a:rPr lang="en-CA" dirty="0"/>
              <a:t>Machine Learning in Power BI using PyCaret</a:t>
            </a:r>
            <a:br>
              <a:rPr lang="en-CA" dirty="0"/>
            </a:br>
            <a:r>
              <a:rPr lang="en-CA" sz="2200" dirty="0">
                <a:hlinkClick r:id="rId2"/>
              </a:rPr>
              <a:t>https://towardsdatascience.com/machine-learning-in-power-bi-using-pycaret-34307f09394a</a:t>
            </a:r>
            <a:endParaRPr lang="en-CA" sz="2200" dirty="0"/>
          </a:p>
          <a:p>
            <a:endParaRPr lang="en-CA" dirty="0"/>
          </a:p>
        </p:txBody>
      </p:sp>
    </p:spTree>
    <p:extLst>
      <p:ext uri="{BB962C8B-B14F-4D97-AF65-F5344CB8AC3E}">
        <p14:creationId xmlns:p14="http://schemas.microsoft.com/office/powerpoint/2010/main" val="307988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6C1E-44A3-498F-8517-E5C194CBBED6}"/>
              </a:ext>
            </a:extLst>
          </p:cNvPr>
          <p:cNvSpPr>
            <a:spLocks noGrp="1"/>
          </p:cNvSpPr>
          <p:nvPr>
            <p:ph type="title"/>
          </p:nvPr>
        </p:nvSpPr>
        <p:spPr>
          <a:xfrm>
            <a:off x="838200" y="164807"/>
            <a:ext cx="10515600" cy="886625"/>
          </a:xfrm>
        </p:spPr>
        <p:txBody>
          <a:bodyPr/>
          <a:lstStyle/>
          <a:p>
            <a:r>
              <a:rPr lang="en-CA" b="1" u="sng" dirty="0"/>
              <a:t>Read more (cont.)</a:t>
            </a:r>
          </a:p>
        </p:txBody>
      </p:sp>
      <p:sp>
        <p:nvSpPr>
          <p:cNvPr id="3" name="Content Placeholder 2">
            <a:extLst>
              <a:ext uri="{FF2B5EF4-FFF2-40B4-BE49-F238E27FC236}">
                <a16:creationId xmlns:a16="http://schemas.microsoft.com/office/drawing/2014/main" id="{9DEDBF5E-5EC5-42EA-9A8F-4358DE4583BE}"/>
              </a:ext>
            </a:extLst>
          </p:cNvPr>
          <p:cNvSpPr>
            <a:spLocks noGrp="1"/>
          </p:cNvSpPr>
          <p:nvPr>
            <p:ph idx="1"/>
          </p:nvPr>
        </p:nvSpPr>
        <p:spPr>
          <a:xfrm>
            <a:off x="838200" y="1409105"/>
            <a:ext cx="10515600" cy="4823916"/>
          </a:xfrm>
        </p:spPr>
        <p:txBody>
          <a:bodyPr>
            <a:normAutofit/>
          </a:bodyPr>
          <a:lstStyle/>
          <a:p>
            <a:r>
              <a:rPr lang="en-CA" dirty="0"/>
              <a:t>Machine Learning in Tableau with PyCaret</a:t>
            </a:r>
            <a:br>
              <a:rPr lang="en-CA" dirty="0"/>
            </a:br>
            <a:r>
              <a:rPr lang="en-CA" sz="2000" dirty="0">
                <a:hlinkClick r:id="rId2"/>
              </a:rPr>
              <a:t>https://towardsdatascience.com/machine-learning-in-tableau-with-pycaret-166ffac9b22e</a:t>
            </a:r>
            <a:endParaRPr lang="en-CA" sz="2000" dirty="0"/>
          </a:p>
          <a:p>
            <a:endParaRPr lang="en-CA" dirty="0"/>
          </a:p>
          <a:p>
            <a:r>
              <a:rPr lang="en-CA" dirty="0"/>
              <a:t>Machine Learning in SQL using PyCaret </a:t>
            </a:r>
            <a:br>
              <a:rPr lang="en-CA" dirty="0"/>
            </a:br>
            <a:r>
              <a:rPr lang="en-CA" sz="2000" dirty="0">
                <a:hlinkClick r:id="rId3"/>
              </a:rPr>
              <a:t>https://towardsdatascience.com/machine-learning-in-sql-using-pycaret-87aff377d90c</a:t>
            </a:r>
            <a:br>
              <a:rPr lang="en-CA" dirty="0"/>
            </a:br>
            <a:endParaRPr lang="en-CA" dirty="0"/>
          </a:p>
        </p:txBody>
      </p:sp>
    </p:spTree>
    <p:extLst>
      <p:ext uri="{BB962C8B-B14F-4D97-AF65-F5344CB8AC3E}">
        <p14:creationId xmlns:p14="http://schemas.microsoft.com/office/powerpoint/2010/main" val="2212247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464</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Clustering in Power BI with PyCaret</vt:lpstr>
      <vt:lpstr>Key Links</vt:lpstr>
      <vt:lpstr>What do you need to follow along?</vt:lpstr>
      <vt:lpstr>Anaconda Installation</vt:lpstr>
      <vt:lpstr>Create Environment and Install PyCaret</vt:lpstr>
      <vt:lpstr>Do you have this?</vt:lpstr>
      <vt:lpstr>How to? theoretically</vt:lpstr>
      <vt:lpstr>Read more</vt:lpstr>
      <vt:lpstr>Read more (cont.)</vt:lpstr>
      <vt:lpstr>What is Clustering?</vt:lpstr>
      <vt:lpstr>Types of Clustering</vt:lpstr>
      <vt:lpstr>Example 1 – Jewellery Customer Dataset</vt:lpstr>
      <vt:lpstr>Demo # 1 – WHO Global Health Expenditure Database</vt:lpstr>
      <vt:lpstr>Demo # 2 – Dept of Education – State of Delaware, 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PyCaret Integration with Power BI</dc:title>
  <dc:creator>Moez Sajwani</dc:creator>
  <cp:lastModifiedBy>Moez Sajwani</cp:lastModifiedBy>
  <cp:revision>10</cp:revision>
  <dcterms:created xsi:type="dcterms:W3CDTF">2020-05-30T13:20:32Z</dcterms:created>
  <dcterms:modified xsi:type="dcterms:W3CDTF">2020-05-31T15:49:51Z</dcterms:modified>
</cp:coreProperties>
</file>