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3" r:id="rId2"/>
    <p:sldId id="275" r:id="rId3"/>
    <p:sldId id="276" r:id="rId4"/>
    <p:sldId id="291" r:id="rId5"/>
    <p:sldId id="292" r:id="rId6"/>
    <p:sldId id="281" r:id="rId7"/>
    <p:sldId id="280" r:id="rId8"/>
    <p:sldId id="289" r:id="rId9"/>
    <p:sldId id="282" r:id="rId10"/>
    <p:sldId id="290" r:id="rId11"/>
    <p:sldId id="259" r:id="rId12"/>
    <p:sldId id="258" r:id="rId13"/>
    <p:sldId id="296" r:id="rId14"/>
    <p:sldId id="293" r:id="rId15"/>
    <p:sldId id="294" r:id="rId16"/>
    <p:sldId id="298" r:id="rId17"/>
    <p:sldId id="299" r:id="rId18"/>
    <p:sldId id="300" r:id="rId19"/>
    <p:sldId id="301" r:id="rId20"/>
    <p:sldId id="295" r:id="rId21"/>
    <p:sldId id="266" r:id="rId22"/>
    <p:sldId id="297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164E0-AEFD-4E22-8074-045BD23F6625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8907A-B228-450B-8485-0882D6AFF4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20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8480-6991-46F3-A638-301870BC4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D8038-7E66-406F-820B-524FC4A5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75683-91A0-4F05-A208-EA51BC63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EEEDA-0804-4576-888F-E63C31FD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A292-64E1-4419-89DE-7294E74C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0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9877-DD85-405A-B146-0BE30818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88FA6-13B4-4DF7-881B-FA21EBEE0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F8FB-0BBE-4276-895B-16E536D0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CEE37-6367-4A80-A7C1-C207EC58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F545-5E6C-45F8-8440-7B9870BB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46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CFEE2-3D1C-482E-ABC4-4A44F558C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C831B-2696-426E-89B1-598EB1139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C272-0476-4949-90B8-FAE12F15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7B99-F9A4-4980-A216-7875E460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67CC-4458-4113-80A2-B5A16CB1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35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9753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851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6EB2-DC59-4275-8C72-2C779A78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546F-B661-4E81-8351-06EC3CB7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725E2-FA10-4C4E-B481-23B1AF05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C8EB-E196-401E-92ED-5CCDEE10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4442-583F-42F6-834D-CB167951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09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DC0A-136F-4C9F-BDC9-3FBE78EB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84884-6FAD-4736-B3CB-9156C5E90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D40F-9BB7-4CDA-8276-E9EF999A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5F43A-DDE1-4185-9837-BA9C3E07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18DE-6BEC-472E-AAA0-CDFCE3C5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35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3A90-24EB-45E3-AF5E-CD6E20D3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907E-0851-4B57-B52C-7CD042858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A8A45-06F8-41DE-B024-301B84C6E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D024-57B2-4FA2-A153-0C8707D7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576CF-9E22-4E29-94E4-33C00499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A770D-01D0-4501-AF42-BB74BA66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5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B68F-DEE0-4733-8CDB-1CBCFEF4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35B3B-50EE-4A86-A32A-23DE437CD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13DC2-FB5C-4A74-A5A3-0AB55A257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4ADB4-DE26-4EBF-8CFF-447412027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F3A95-125C-4B8D-A311-4A1BBCA57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60AA9-AF3D-4B0A-8337-AF5700B2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8A7EE-784E-4FC1-912F-8F292138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B5974-9C0D-4933-B530-CB2F203F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44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72E5-17C2-423E-8B13-8DA1AC2C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4EA0E-7EA6-4995-BF48-DEECD177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9EBAE-5C99-4AE6-A550-95958A1F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9B0DC-7BD5-4793-AA9B-D70C0A7F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34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29D92-3ADA-47EE-98EF-85CC74B0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F54D7-C8A5-4607-A39D-81F9FAA9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13457-FB1D-4A58-A9B5-7DE67071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8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386C-C13B-4E4C-B409-A52A58AA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9F9B3-FF12-44E9-A3DD-879AB0BE9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7983D-1815-48C6-8611-B4D286E00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D0688-5CCF-44F8-B4D1-73E6C18D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37774-2EE4-4DAA-A5C5-EAE937B2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5018E-AE1B-47BB-8B35-E4AAF5E5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29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1DFA-170B-453A-87F4-C07C2795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A09BC-EC79-467C-A1B8-FB00B1B2A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A287D-091A-48D8-8E40-652B1661D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95349-AE57-4855-8539-34587943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D232-A3D5-4733-BEA3-6AFF874998B7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837FA-0E6F-4529-AAA0-410D365B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B39F0-1BA2-4200-81E0-6BF56A4E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96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D617F-E693-4555-B627-9D53D6EE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296E9-6433-40F1-9434-C40009760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9B61-03EB-4412-AE56-BEACC4C4B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5D232-A3D5-4733-BEA3-6AFF874998B7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CBC92-4DBD-4A2D-B4B6-D4ED49259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2920C-AFC6-4E01-BCE1-BD56C21CD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3279-18E7-4BEE-8F06-8C74C2CF87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4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moezpycaretorg1" TargetMode="External"/><Relationship Id="rId5" Type="http://schemas.openxmlformats.org/officeDocument/2006/relationships/hyperlink" Target="https://www.linkedin.com/in/profile-moez/" TargetMode="External"/><Relationship Id="rId4" Type="http://schemas.openxmlformats.org/officeDocument/2006/relationships/hyperlink" Target="https://medium.com/@moez_62905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s://powerbi.microsoft.com/en-us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caret.org/instal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caret.org/instal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oez_62905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witter.com/moezpycaretorg1" TargetMode="External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github.com/pycaret/pycaret" TargetMode="External"/><Relationship Id="rId7" Type="http://schemas.openxmlformats.org/officeDocument/2006/relationships/hyperlink" Target="https://www.github.com/pycaret/pycaret-demo-eb2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edium.com/@moez_62905/" TargetMode="External"/><Relationship Id="rId5" Type="http://schemas.openxmlformats.org/officeDocument/2006/relationships/hyperlink" Target="https://www.youtube.com/channel/UCxA1YTYJ9BEeo50lxyI_B3g" TargetMode="External"/><Relationship Id="rId4" Type="http://schemas.openxmlformats.org/officeDocument/2006/relationships/hyperlink" Target="https://www.linkedin.com/company/pycar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implement-clustering-in-power-bi-using-pycaret-4b5e34b1405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owardsdatascience.com/build-your-first-anomaly-detector-in-power-bi-using-pycaret-2b41b363244e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wardsdatascience.com/topic-modeling-in-power-bi-using-pycaret-54422b4e36d6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hyperlink" Target="https://towardsdatascience.com/machine-learning-in-power-bi-using-pycaret-34307f09394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owardsdatascience.com/deploy-machine-learning-pipeline-on-aws-fargate-eb6e1c50507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ploy-machine-learning-pipeline-on-cloud-using-docker-container-bec64458dc0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owardsdatascience.com/deploy-machine-learning-model-on-google-kubernetes-engine-94daac85108b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2134502"/>
            <a:ext cx="11360800" cy="10959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CA" sz="4267" b="1" dirty="0"/>
              <a:t>Supervised Machine Learning in Power BI</a:t>
            </a:r>
            <a:endParaRPr sz="4267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131903"/>
            <a:ext cx="11360800" cy="5941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CA" dirty="0"/>
              <a:t>June 27</a:t>
            </a:r>
            <a:r>
              <a:rPr lang="en" dirty="0"/>
              <a:t>, 2020</a:t>
            </a:r>
            <a:endParaRPr dirty="0"/>
          </a:p>
          <a:p>
            <a:pPr algn="l">
              <a:spcBef>
                <a:spcPts val="0"/>
              </a:spcBef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00" y="566412"/>
            <a:ext cx="2538349" cy="372113"/>
          </a:xfrm>
          <a:prstGeom prst="rect">
            <a:avLst/>
          </a:prstGeom>
        </p:spPr>
      </p:pic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B80E0D04-CEFD-4063-ACDF-35AACD56AA81}"/>
              </a:ext>
            </a:extLst>
          </p:cNvPr>
          <p:cNvSpPr txBox="1">
            <a:spLocks/>
          </p:cNvSpPr>
          <p:nvPr/>
        </p:nvSpPr>
        <p:spPr>
          <a:xfrm>
            <a:off x="10209320" y="6162005"/>
            <a:ext cx="1797900" cy="6959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/>
              <a:t>Moez Ali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A6582E-3A70-49DE-B5C4-224326EDAE89}"/>
              </a:ext>
            </a:extLst>
          </p:cNvPr>
          <p:cNvSpPr/>
          <p:nvPr/>
        </p:nvSpPr>
        <p:spPr>
          <a:xfrm>
            <a:off x="326474" y="6325336"/>
            <a:ext cx="4039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hlinkClick r:id="rId4"/>
              </a:rPr>
              <a:t>https://medium.com/@moez_62905</a:t>
            </a:r>
            <a:endParaRPr lang="en-C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6D5EC-CFD6-4510-AC80-30DE607F3139}"/>
              </a:ext>
            </a:extLst>
          </p:cNvPr>
          <p:cNvSpPr txBox="1"/>
          <p:nvPr/>
        </p:nvSpPr>
        <p:spPr>
          <a:xfrm>
            <a:off x="228820" y="4706592"/>
            <a:ext cx="182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@Follow 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7DE187-7F77-48BE-BA27-A300B221CC66}"/>
              </a:ext>
            </a:extLst>
          </p:cNvPr>
          <p:cNvSpPr/>
          <p:nvPr/>
        </p:nvSpPr>
        <p:spPr>
          <a:xfrm>
            <a:off x="326474" y="5210375"/>
            <a:ext cx="4733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hlinkClick r:id="rId5"/>
              </a:rPr>
              <a:t>https://www.linkedin.com/in/profile-moez/</a:t>
            </a:r>
            <a:endParaRPr lang="en-CA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4330F6-0FAB-47F9-A21B-6B3C3D586EA0}"/>
              </a:ext>
            </a:extLst>
          </p:cNvPr>
          <p:cNvSpPr/>
          <p:nvPr/>
        </p:nvSpPr>
        <p:spPr>
          <a:xfrm>
            <a:off x="326474" y="5761895"/>
            <a:ext cx="4096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hlinkClick r:id="rId6"/>
              </a:rPr>
              <a:t>https://twitter.com/moezpycaretorg1</a:t>
            </a:r>
            <a:endParaRPr lang="en-CA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7617"/>
            <a:ext cx="11360800" cy="7636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23975"/>
            <a:ext cx="11360800" cy="5226408"/>
          </a:xfrm>
        </p:spPr>
        <p:txBody>
          <a:bodyPr/>
          <a:lstStyle/>
          <a:p>
            <a:r>
              <a:rPr lang="en-US" sz="2133" dirty="0"/>
              <a:t>Binary Classification Notebook by </a:t>
            </a:r>
            <a:r>
              <a:rPr lang="en-US" sz="2133" b="1" i="1" dirty="0"/>
              <a:t>Murali Tedla</a:t>
            </a:r>
            <a:endParaRPr lang="en-US" b="1" i="1" dirty="0"/>
          </a:p>
          <a:p>
            <a:pPr marL="152396" indent="0">
              <a:buNone/>
            </a:pPr>
            <a:r>
              <a:rPr lang="en-CA" sz="1600" u="sng" dirty="0">
                <a:hlinkClick r:id="rId2"/>
              </a:rPr>
              <a:t>https://colab.research.google.com/drive/1W6ZYw5oAN7V85utFkXkCQq3iBWjqP1WB</a:t>
            </a:r>
            <a:endParaRPr lang="en-CA" sz="1600" u="sng" dirty="0"/>
          </a:p>
          <a:p>
            <a:pPr marL="152396" indent="0">
              <a:buNone/>
            </a:pPr>
            <a:endParaRPr lang="en-CA" sz="1600" dirty="0"/>
          </a:p>
          <a:p>
            <a:r>
              <a:rPr lang="en-US" sz="2133" dirty="0"/>
              <a:t>Wine Quality Prediction by </a:t>
            </a:r>
            <a:r>
              <a:rPr lang="en-US" sz="2133" b="1" i="1" dirty="0"/>
              <a:t>Abhinav Arora</a:t>
            </a:r>
            <a:endParaRPr lang="en-US" b="1" i="1" dirty="0"/>
          </a:p>
          <a:p>
            <a:pPr marL="152396" indent="0">
              <a:buNone/>
            </a:pPr>
            <a:r>
              <a:rPr lang="en-CA" sz="1600" dirty="0">
                <a:hlinkClick r:id="rId3"/>
              </a:rPr>
              <a:t>https://colab.research.google.com/drive/1uFNmhgM9ghVrtqN3MXaofxDlLePb3yIi#scrollTo=sYsHyY8uH6tb</a:t>
            </a:r>
            <a:endParaRPr lang="en-CA" sz="1600" dirty="0"/>
          </a:p>
          <a:p>
            <a:pPr marL="152396" indent="0">
              <a:buNone/>
            </a:pPr>
            <a:endParaRPr lang="en-CA" sz="1600" dirty="0"/>
          </a:p>
          <a:p>
            <a:r>
              <a:rPr lang="en-US" sz="2133" dirty="0"/>
              <a:t>Build your machine learning models by </a:t>
            </a:r>
            <a:r>
              <a:rPr lang="en-US" sz="2133" b="1" i="1" dirty="0"/>
              <a:t>Lakshay Arora</a:t>
            </a:r>
          </a:p>
          <a:p>
            <a:pPr marL="152396" indent="0">
              <a:buNone/>
            </a:pPr>
            <a:r>
              <a:rPr lang="en-CA" sz="1600" dirty="0">
                <a:hlinkClick r:id="rId4"/>
              </a:rPr>
              <a:t>https://www.analyticsvidhya.com/blog/2020/05/pycaret-machine-learning-model-seconds/</a:t>
            </a:r>
            <a:endParaRPr lang="en-CA" sz="1600" dirty="0"/>
          </a:p>
          <a:p>
            <a:pPr marL="152396" indent="0">
              <a:buNone/>
            </a:pPr>
            <a:endParaRPr lang="en-CA" sz="1600" dirty="0"/>
          </a:p>
          <a:p>
            <a:r>
              <a:rPr lang="en-US" sz="2133" dirty="0"/>
              <a:t>PyCaret’s Integration with Power BI (1 Hour Video Tutorial)</a:t>
            </a:r>
            <a:endParaRPr lang="en-US" sz="2133" b="1" i="1" dirty="0"/>
          </a:p>
          <a:p>
            <a:pPr marL="152396" indent="0">
              <a:buNone/>
            </a:pPr>
            <a:r>
              <a:rPr lang="en-CA" sz="1600" dirty="0">
                <a:hlinkClick r:id="rId5"/>
              </a:rPr>
              <a:t>https://www.youtube.com/watch?v=ZeQVkEWo2x0</a:t>
            </a:r>
            <a:endParaRPr lang="en-CA" sz="1600" dirty="0"/>
          </a:p>
          <a:p>
            <a:pPr marL="152396" indent="0">
              <a:buNone/>
            </a:pPr>
            <a:endParaRPr lang="en-CA" sz="1600" i="1" dirty="0"/>
          </a:p>
          <a:p>
            <a:r>
              <a:rPr lang="en-US" sz="2133" dirty="0"/>
              <a:t>Anomaly Detection using PyCaret by </a:t>
            </a:r>
            <a:r>
              <a:rPr lang="en-US" sz="2133" b="1" i="1" dirty="0"/>
              <a:t>Krish Naik</a:t>
            </a:r>
            <a:r>
              <a:rPr lang="en-US" sz="2133" dirty="0"/>
              <a:t> (Video Tutorial)</a:t>
            </a:r>
            <a:endParaRPr lang="en-US" sz="2133" b="1" i="1" dirty="0"/>
          </a:p>
          <a:p>
            <a:pPr marL="152396" indent="0">
              <a:buNone/>
            </a:pPr>
            <a:r>
              <a:rPr lang="en-CA" sz="1600" dirty="0">
                <a:hlinkClick r:id="rId5"/>
              </a:rPr>
              <a:t>https://www.youtube.com/watch?v=ZeQVkEWo2x0</a:t>
            </a:r>
            <a:endParaRPr lang="en-CA" sz="1600" dirty="0"/>
          </a:p>
          <a:p>
            <a:pPr marL="152396" indent="0">
              <a:buNone/>
            </a:pPr>
            <a:endParaRPr lang="en-CA" sz="1600" dirty="0"/>
          </a:p>
          <a:p>
            <a:pPr marL="152396" indent="0">
              <a:buNone/>
            </a:pPr>
            <a:endParaRPr lang="en-US" sz="1600" i="1" dirty="0"/>
          </a:p>
          <a:p>
            <a:pPr marL="152396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14284" y="170300"/>
            <a:ext cx="1887217" cy="23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3907-E7E5-4245-BB14-274085ED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/>
              <a:t>What do you need to follow along?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3D66-CA44-4EDA-BCEC-87E1912C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567"/>
            <a:ext cx="10515600" cy="3921833"/>
          </a:xfrm>
        </p:spPr>
        <p:txBody>
          <a:bodyPr>
            <a:normAutofit/>
          </a:bodyPr>
          <a:lstStyle/>
          <a:p>
            <a:r>
              <a:rPr lang="en-CA" b="1" u="sng" dirty="0"/>
              <a:t>Power BI Desktop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sz="2000" dirty="0"/>
              <a:t>Download </a:t>
            </a:r>
            <a:r>
              <a:rPr lang="en-CA" sz="2000" dirty="0">
                <a:hlinkClick r:id="rId2"/>
              </a:rPr>
              <a:t>https://powerbi.microsoft.com/en-us/downloads/</a:t>
            </a:r>
            <a:endParaRPr lang="en-CA" sz="2000" dirty="0"/>
          </a:p>
          <a:p>
            <a:endParaRPr lang="en-CA" b="1" u="sng" dirty="0"/>
          </a:p>
          <a:p>
            <a:r>
              <a:rPr lang="en-CA" b="1" u="sng" dirty="0"/>
              <a:t>Anaconda Distribution with Python 3.6 or greater. </a:t>
            </a:r>
          </a:p>
          <a:p>
            <a:pPr marL="0" indent="0">
              <a:buNone/>
            </a:pPr>
            <a:r>
              <a:rPr lang="en-CA" sz="2000" dirty="0"/>
              <a:t>    Download: </a:t>
            </a:r>
            <a:r>
              <a:rPr lang="en-CA" sz="2000" dirty="0">
                <a:hlinkClick r:id="rId3"/>
              </a:rPr>
              <a:t>https://www.anaconda.com/products/individual</a:t>
            </a:r>
            <a:endParaRPr lang="en-CA" sz="2000" dirty="0"/>
          </a:p>
          <a:p>
            <a:pPr marL="0" indent="0">
              <a:buNone/>
            </a:pPr>
            <a:endParaRPr lang="en-CA" dirty="0"/>
          </a:p>
          <a:p>
            <a:r>
              <a:rPr lang="en-CA" b="1" u="sng" dirty="0"/>
              <a:t>PyCaret</a:t>
            </a:r>
          </a:p>
          <a:p>
            <a:pPr marL="0" indent="0">
              <a:buNone/>
            </a:pPr>
            <a:r>
              <a:rPr lang="en-CA" sz="2000" dirty="0"/>
              <a:t>    Install </a:t>
            </a:r>
            <a:r>
              <a:rPr lang="en-CA" sz="2000" dirty="0">
                <a:hlinkClick r:id="rId4"/>
              </a:rPr>
              <a:t>https://www.pycaret.org/install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41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3E58-324C-47B2-8D4A-2F91A570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232155"/>
            <a:ext cx="10515600" cy="931015"/>
          </a:xfrm>
        </p:spPr>
        <p:txBody>
          <a:bodyPr/>
          <a:lstStyle/>
          <a:p>
            <a:r>
              <a:rPr lang="en-CA" b="1" u="sng" dirty="0"/>
              <a:t>Create Environment and Install PyCaret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1FCF-661E-4CF1-B5B5-B0B7D0F8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5556269"/>
            <a:ext cx="10515600" cy="748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https://www.pycaret.org/install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6BE2BC-B2C5-44F9-9CF9-4946F36673CB}"/>
              </a:ext>
            </a:extLst>
          </p:cNvPr>
          <p:cNvSpPr txBox="1">
            <a:spLocks/>
          </p:cNvSpPr>
          <p:nvPr/>
        </p:nvSpPr>
        <p:spPr>
          <a:xfrm>
            <a:off x="696157" y="2309302"/>
            <a:ext cx="11324209" cy="248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200" dirty="0"/>
              <a:t>conda create --name </a:t>
            </a:r>
            <a:r>
              <a:rPr lang="en-CA" sz="3200" dirty="0">
                <a:solidFill>
                  <a:srgbClr val="FF0000"/>
                </a:solidFill>
              </a:rPr>
              <a:t>powerbi</a:t>
            </a:r>
            <a:r>
              <a:rPr lang="en-CA" sz="3200" dirty="0"/>
              <a:t> python=3.7</a:t>
            </a:r>
          </a:p>
          <a:p>
            <a:pPr marL="0" indent="0">
              <a:buNone/>
            </a:pPr>
            <a:r>
              <a:rPr lang="en-CA" sz="3200" dirty="0"/>
              <a:t>conda activate </a:t>
            </a:r>
            <a:r>
              <a:rPr lang="en-CA" sz="3200" dirty="0">
                <a:solidFill>
                  <a:srgbClr val="FF0000"/>
                </a:solidFill>
              </a:rPr>
              <a:t>powerbi</a:t>
            </a:r>
          </a:p>
          <a:p>
            <a:pPr marL="0" indent="0">
              <a:buNone/>
            </a:pPr>
            <a:r>
              <a:rPr lang="en-CA" sz="3200" dirty="0"/>
              <a:t>pip install pycaret</a:t>
            </a:r>
          </a:p>
          <a:p>
            <a:pPr marL="0" indent="0">
              <a:buNone/>
            </a:pPr>
            <a:r>
              <a:rPr lang="en-US" dirty="0"/>
              <a:t>python -m ipykernel install --user --name </a:t>
            </a:r>
            <a:r>
              <a:rPr lang="en-US" dirty="0">
                <a:solidFill>
                  <a:srgbClr val="FF0000"/>
                </a:solidFill>
              </a:rPr>
              <a:t>powerbi</a:t>
            </a:r>
            <a:r>
              <a:rPr lang="en-US" dirty="0"/>
              <a:t> --display-name "</a:t>
            </a:r>
            <a:r>
              <a:rPr lang="en-US" dirty="0">
                <a:solidFill>
                  <a:srgbClr val="FF0000"/>
                </a:solidFill>
              </a:rPr>
              <a:t>powerbi</a:t>
            </a:r>
            <a:r>
              <a:rPr lang="en-US" dirty="0"/>
              <a:t>"</a:t>
            </a: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AC1972-9359-4156-BACF-8B3A561FD478}"/>
              </a:ext>
            </a:extLst>
          </p:cNvPr>
          <p:cNvSpPr txBox="1">
            <a:spLocks/>
          </p:cNvSpPr>
          <p:nvPr/>
        </p:nvSpPr>
        <p:spPr>
          <a:xfrm>
            <a:off x="607381" y="1335202"/>
            <a:ext cx="10515600" cy="57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Execute following code in Anaconda Terminal:</a:t>
            </a:r>
          </a:p>
          <a:p>
            <a:pPr marL="0" indent="0">
              <a:buNone/>
            </a:pP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0CA99-A6C9-4A8B-A713-44AA3C19DF36}"/>
              </a:ext>
            </a:extLst>
          </p:cNvPr>
          <p:cNvSpPr/>
          <p:nvPr/>
        </p:nvSpPr>
        <p:spPr>
          <a:xfrm>
            <a:off x="696157" y="2220048"/>
            <a:ext cx="11120022" cy="2653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91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ED2F-EBD4-458B-B8D7-E3F94FEE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07" y="2611175"/>
            <a:ext cx="4728099" cy="1325563"/>
          </a:xfrm>
        </p:spPr>
        <p:txBody>
          <a:bodyPr/>
          <a:lstStyle/>
          <a:p>
            <a:pPr algn="ctr"/>
            <a:r>
              <a:rPr lang="en-CA" b="1" dirty="0"/>
              <a:t>Let’s get started</a:t>
            </a:r>
          </a:p>
        </p:txBody>
      </p:sp>
    </p:spTree>
    <p:extLst>
      <p:ext uri="{BB962C8B-B14F-4D97-AF65-F5344CB8AC3E}">
        <p14:creationId xmlns:p14="http://schemas.microsoft.com/office/powerpoint/2010/main" val="90896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C7FF5D-E9CA-44F5-9990-22503EB0A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07" y="937201"/>
            <a:ext cx="11176986" cy="469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7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8A1A-2295-4099-A956-57CA02E7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Machine Learning?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C27CA-4D02-404A-BCB6-F90B0401A6E7}"/>
              </a:ext>
            </a:extLst>
          </p:cNvPr>
          <p:cNvSpPr txBox="1"/>
          <p:nvPr/>
        </p:nvSpPr>
        <p:spPr>
          <a:xfrm>
            <a:off x="856672" y="1441306"/>
            <a:ext cx="10168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Machine Learning is an application of artificial intelligence (AI) that provides systems the ability to automatically learn and improve experience without being explicitly programmed.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E4244-8873-4026-9116-4A39E6E1C77F}"/>
              </a:ext>
            </a:extLst>
          </p:cNvPr>
          <p:cNvSpPr txBox="1"/>
          <p:nvPr/>
        </p:nvSpPr>
        <p:spPr>
          <a:xfrm>
            <a:off x="2974109" y="3368530"/>
            <a:ext cx="6243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bg2">
                    <a:lumMod val="50000"/>
                  </a:schemeClr>
                </a:solidFill>
              </a:rPr>
              <a:t>The goal of machine learning is to predict outcomes based on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262408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C1D4F6-A245-484F-8B47-80333A9A4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48" y="301843"/>
            <a:ext cx="8802574" cy="605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32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B1ED-0305-4878-88B9-AA9A83C9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Types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D737-8C25-4EBA-928C-7DEFF344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034"/>
            <a:ext cx="10515600" cy="1192783"/>
          </a:xfrm>
        </p:spPr>
        <p:txBody>
          <a:bodyPr/>
          <a:lstStyle/>
          <a:p>
            <a:r>
              <a:rPr lang="en-CA" dirty="0"/>
              <a:t>To predict continuous values such as Sales $, Revenue $, Consumption, Temperature, </a:t>
            </a:r>
            <a:r>
              <a:rPr lang="en-CA" b="1" u="sng" dirty="0"/>
              <a:t>Regression</a:t>
            </a:r>
            <a:r>
              <a:rPr lang="en-CA" dirty="0"/>
              <a:t> is used.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5ECB64-603C-424B-A172-A9D5D81DED18}"/>
              </a:ext>
            </a:extLst>
          </p:cNvPr>
          <p:cNvSpPr txBox="1">
            <a:spLocks/>
          </p:cNvSpPr>
          <p:nvPr/>
        </p:nvSpPr>
        <p:spPr>
          <a:xfrm>
            <a:off x="838200" y="3648184"/>
            <a:ext cx="10515600" cy="11927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To predict discrete outcome such as customer will leave or stay, opportunity will materialize or not, disease found or not, buy or not etc., </a:t>
            </a:r>
            <a:r>
              <a:rPr lang="en-CA" b="1" u="sng" dirty="0"/>
              <a:t>Classification </a:t>
            </a:r>
            <a:r>
              <a:rPr lang="en-CA" dirty="0"/>
              <a:t>is used.</a:t>
            </a:r>
          </a:p>
        </p:txBody>
      </p:sp>
    </p:spTree>
    <p:extLst>
      <p:ext uri="{BB962C8B-B14F-4D97-AF65-F5344CB8AC3E}">
        <p14:creationId xmlns:p14="http://schemas.microsoft.com/office/powerpoint/2010/main" val="38181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34C3-4F94-4D51-850D-E9B2B47F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403"/>
          </a:xfrm>
        </p:spPr>
        <p:txBody>
          <a:bodyPr/>
          <a:lstStyle/>
          <a:p>
            <a:r>
              <a:rPr lang="en-CA" b="1" dirty="0"/>
              <a:t>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E4E0E-4A70-45D9-9649-60CBD18D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9969"/>
            <a:ext cx="2781541" cy="3116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3A762A-C16E-4336-B945-60CE5526AA79}"/>
              </a:ext>
            </a:extLst>
          </p:cNvPr>
          <p:cNvSpPr txBox="1"/>
          <p:nvPr/>
        </p:nvSpPr>
        <p:spPr>
          <a:xfrm>
            <a:off x="838200" y="1445138"/>
            <a:ext cx="10562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Company ABC wants to predict Sales for next year given the historical information on GDP and Sales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A8AE7-1961-431E-B104-E91C0AE7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040" y="2349969"/>
            <a:ext cx="5410669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3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A0CF-2242-443D-9D72-116E79F6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Example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8E44A-AD21-4C20-9B3E-A402626B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7259"/>
            <a:ext cx="8876983" cy="1943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9520D0-3275-44AF-A5CC-BA0013529E03}"/>
              </a:ext>
            </a:extLst>
          </p:cNvPr>
          <p:cNvSpPr txBox="1"/>
          <p:nvPr/>
        </p:nvSpPr>
        <p:spPr>
          <a:xfrm>
            <a:off x="838200" y="1445138"/>
            <a:ext cx="826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A bank wants to predict whether the customer will stay or leave next month? </a:t>
            </a:r>
          </a:p>
        </p:txBody>
      </p:sp>
    </p:spTree>
    <p:extLst>
      <p:ext uri="{BB962C8B-B14F-4D97-AF65-F5344CB8AC3E}">
        <p14:creationId xmlns:p14="http://schemas.microsoft.com/office/powerpoint/2010/main" val="255548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970" y="583351"/>
            <a:ext cx="3450005" cy="837424"/>
          </a:xfrm>
        </p:spPr>
        <p:txBody>
          <a:bodyPr/>
          <a:lstStyle/>
          <a:p>
            <a:pPr algn="l"/>
            <a:r>
              <a:rPr lang="en-CA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6692" y="420656"/>
            <a:ext cx="1004107" cy="1004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310825" y="1587125"/>
            <a:ext cx="9982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2400" dirty="0"/>
              <a:t>Data Analytics Leader by day and passionate Data Scientist by night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2400" dirty="0"/>
              <a:t>Active open-source contributor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2400" dirty="0"/>
              <a:t>Member of CPA, CMA, Canada and ACMA, UK CGMA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2400" dirty="0"/>
              <a:t>Lived and worked in Asia, Middle East, East Africa, North America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2400" dirty="0"/>
              <a:t>Currently based in Toronto, Canada</a:t>
            </a:r>
          </a:p>
          <a:p>
            <a:endParaRPr lang="en-CA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785468" y="5386953"/>
            <a:ext cx="4733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hlinkClick r:id="rId3"/>
              </a:rPr>
              <a:t>https://www.linkedin.com/in/profile-moez/</a:t>
            </a:r>
            <a:endParaRPr lang="en-CA" sz="20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4" y="5380017"/>
            <a:ext cx="781656" cy="410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268490" y="5929828"/>
            <a:ext cx="479145" cy="4781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785468" y="5929828"/>
            <a:ext cx="4096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hlinkClick r:id="rId6"/>
              </a:rPr>
              <a:t>https://twitter.com/moezpycaretorg1</a:t>
            </a:r>
            <a:endParaRPr lang="en-CA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310" y="5476363"/>
            <a:ext cx="781656" cy="2176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7133713" y="5337586"/>
            <a:ext cx="4138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hlinkClick r:id="rId8"/>
              </a:rPr>
              <a:t>https://medium.com/@moez_62905/</a:t>
            </a:r>
            <a:endParaRPr lang="en-CA" sz="2000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9300" y="5945083"/>
            <a:ext cx="447675" cy="44767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7186544" y="5973833"/>
            <a:ext cx="216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hlinkClick r:id="rId10"/>
              </a:rPr>
              <a:t>moez@pycaret.org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96CF-68DB-4A1F-87D0-CEB493B8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46" y="130800"/>
            <a:ext cx="10515600" cy="1325563"/>
          </a:xfrm>
        </p:spPr>
        <p:txBody>
          <a:bodyPr/>
          <a:lstStyle/>
          <a:p>
            <a:r>
              <a:rPr lang="en-CA" b="1" dirty="0"/>
              <a:t>Components of Machine Learning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4F38C9-EB21-4663-8B21-CFAA343DE446}"/>
              </a:ext>
            </a:extLst>
          </p:cNvPr>
          <p:cNvGrpSpPr/>
          <p:nvPr/>
        </p:nvGrpSpPr>
        <p:grpSpPr>
          <a:xfrm>
            <a:off x="1144217" y="1889634"/>
            <a:ext cx="2057400" cy="3741367"/>
            <a:chOff x="1144217" y="1889634"/>
            <a:chExt cx="2057400" cy="37413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D22265-231D-4289-942B-5BAD334F06A5}"/>
                </a:ext>
              </a:extLst>
            </p:cNvPr>
            <p:cNvSpPr txBox="1"/>
            <p:nvPr/>
          </p:nvSpPr>
          <p:spPr>
            <a:xfrm>
              <a:off x="1144217" y="3876675"/>
              <a:ext cx="20574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Structured </a:t>
              </a:r>
            </a:p>
            <a:p>
              <a:r>
                <a:rPr lang="en-CA" dirty="0"/>
                <a:t>Rows x Columns</a:t>
              </a:r>
            </a:p>
            <a:p>
              <a:endParaRPr lang="en-CA" dirty="0"/>
            </a:p>
            <a:p>
              <a:r>
                <a:rPr lang="en-CA" b="1" dirty="0"/>
                <a:t>Unstructured</a:t>
              </a:r>
            </a:p>
            <a:p>
              <a:r>
                <a:rPr lang="en-CA" dirty="0"/>
                <a:t>Images, Video, Audio, Text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4F5916C-9980-497B-A8E1-9BDB09F9F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4217" y="1889634"/>
              <a:ext cx="1089754" cy="144792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2EF852-151B-4601-BB8D-23B8EAE8A79A}"/>
              </a:ext>
            </a:extLst>
          </p:cNvPr>
          <p:cNvGrpSpPr/>
          <p:nvPr/>
        </p:nvGrpSpPr>
        <p:grpSpPr>
          <a:xfrm>
            <a:off x="5230723" y="1769610"/>
            <a:ext cx="2242248" cy="3612146"/>
            <a:chOff x="5482527" y="1784852"/>
            <a:chExt cx="2242248" cy="361214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52DEDF0-5575-4E7E-A4BC-8E4ECD19A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2527" y="1784852"/>
              <a:ext cx="1455546" cy="152413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24E442-F738-44B2-A931-B0A50DCD8D68}"/>
                </a:ext>
              </a:extLst>
            </p:cNvPr>
            <p:cNvSpPr txBox="1"/>
            <p:nvPr/>
          </p:nvSpPr>
          <p:spPr>
            <a:xfrm>
              <a:off x="5482527" y="3919670"/>
              <a:ext cx="22422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Also known as:</a:t>
              </a:r>
            </a:p>
            <a:p>
              <a:pPr marL="285750" indent="-285750">
                <a:buFontTx/>
                <a:buChar char="-"/>
              </a:pPr>
              <a:r>
                <a:rPr lang="en-CA" dirty="0"/>
                <a:t>Variables</a:t>
              </a:r>
            </a:p>
            <a:p>
              <a:pPr marL="285750" indent="-285750">
                <a:buFontTx/>
                <a:buChar char="-"/>
              </a:pPr>
              <a:r>
                <a:rPr lang="en-CA" dirty="0"/>
                <a:t>Attributes</a:t>
              </a:r>
            </a:p>
            <a:p>
              <a:pPr marL="285750" indent="-285750">
                <a:buFontTx/>
                <a:buChar char="-"/>
              </a:pPr>
              <a:r>
                <a:rPr lang="en-CA" dirty="0"/>
                <a:t>Independent Variables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7ED14A-973C-414E-9DF5-E2C8FDF1DC54}"/>
              </a:ext>
            </a:extLst>
          </p:cNvPr>
          <p:cNvGrpSpPr/>
          <p:nvPr/>
        </p:nvGrpSpPr>
        <p:grpSpPr>
          <a:xfrm>
            <a:off x="9374428" y="1769610"/>
            <a:ext cx="2369897" cy="3842342"/>
            <a:chOff x="9374428" y="1769610"/>
            <a:chExt cx="2369897" cy="384234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7148663-E25E-46DC-8359-4FA0A5320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4428" y="1769610"/>
              <a:ext cx="1767993" cy="15546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E35B44-84B1-43F4-9B7E-0526C69C0B25}"/>
                </a:ext>
              </a:extLst>
            </p:cNvPr>
            <p:cNvSpPr txBox="1"/>
            <p:nvPr/>
          </p:nvSpPr>
          <p:spPr>
            <a:xfrm>
              <a:off x="9502077" y="3857626"/>
              <a:ext cx="224224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Some common algorithms:</a:t>
              </a:r>
            </a:p>
            <a:p>
              <a:pPr marL="285750" indent="-285750">
                <a:buFontTx/>
                <a:buChar char="-"/>
              </a:pPr>
              <a:r>
                <a:rPr lang="en-CA" dirty="0"/>
                <a:t>Linear Regression</a:t>
              </a:r>
            </a:p>
            <a:p>
              <a:pPr marL="285750" indent="-285750">
                <a:buFontTx/>
                <a:buChar char="-"/>
              </a:pPr>
              <a:r>
                <a:rPr lang="en-CA" dirty="0"/>
                <a:t>Decision tree</a:t>
              </a:r>
            </a:p>
            <a:p>
              <a:pPr marL="285750" indent="-285750">
                <a:buFontTx/>
                <a:buChar char="-"/>
              </a:pPr>
              <a:r>
                <a:rPr lang="en-CA" dirty="0"/>
                <a:t>Random Forest</a:t>
              </a:r>
            </a:p>
            <a:p>
              <a:pPr marL="285750" indent="-285750">
                <a:buFontTx/>
                <a:buChar char="-"/>
              </a:pPr>
              <a:r>
                <a:rPr lang="en-CA" dirty="0"/>
                <a:t>Etc.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58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CA" b="1" dirty="0"/>
              <a:t>What is PyCaret?</a:t>
            </a:r>
            <a:endParaRPr b="1"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415600" y="1606483"/>
            <a:ext cx="11360800" cy="227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667" dirty="0"/>
              <a:t>PyCaret is an open source, low-code machine learning library in Python that aims to reduce the cycle time from hypothesis to insights. PyCaret can be used for rapidly developing and deploying machine learning pipeline. </a:t>
            </a:r>
            <a:endParaRPr sz="2667" dirty="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284" y="170300"/>
            <a:ext cx="1887217" cy="23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3"/>
          <p:cNvGrpSpPr/>
          <p:nvPr/>
        </p:nvGrpSpPr>
        <p:grpSpPr>
          <a:xfrm>
            <a:off x="930700" y="3944400"/>
            <a:ext cx="10330584" cy="1991333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/>
                <a:t>EASY TO USE</a:t>
              </a:r>
              <a:endParaRPr sz="2400"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/>
                <a:t>PRODUCTIVITY TOOL</a:t>
              </a:r>
              <a:endParaRPr sz="2400"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/>
                <a:t>BUSINESS READY</a:t>
              </a:r>
              <a:endParaRPr sz="2400"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7ECC-EC58-471A-AFF5-3CB0D56A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85971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E404-F0C6-4F4F-8CFA-A4DD6789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7" y="347370"/>
            <a:ext cx="10515600" cy="1325563"/>
          </a:xfrm>
        </p:spPr>
        <p:txBody>
          <a:bodyPr/>
          <a:lstStyle/>
          <a:p>
            <a:r>
              <a:rPr lang="en-CA" b="1" dirty="0"/>
              <a:t>Thank you – Questions?</a:t>
            </a:r>
          </a:p>
        </p:txBody>
      </p:sp>
    </p:spTree>
    <p:extLst>
      <p:ext uri="{BB962C8B-B14F-4D97-AF65-F5344CB8AC3E}">
        <p14:creationId xmlns:p14="http://schemas.microsoft.com/office/powerpoint/2010/main" val="232996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2" y="285300"/>
            <a:ext cx="11360800" cy="837424"/>
          </a:xfrm>
        </p:spPr>
        <p:txBody>
          <a:bodyPr/>
          <a:lstStyle/>
          <a:p>
            <a:pPr algn="l"/>
            <a:r>
              <a:rPr lang="en-CA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361953" y="1411626"/>
            <a:ext cx="116395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2400" dirty="0"/>
              <a:t>Official : </a:t>
            </a:r>
            <a:r>
              <a:rPr lang="en-CA" sz="2400" dirty="0">
                <a:hlinkClick r:id="rId2"/>
              </a:rPr>
              <a:t>https://www.pycaret.org</a:t>
            </a:r>
            <a:endParaRPr lang="en-CA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2400" dirty="0"/>
              <a:t>PyCaret GitHub : </a:t>
            </a:r>
            <a:r>
              <a:rPr lang="en-CA" sz="2400" dirty="0">
                <a:hlinkClick r:id="rId3"/>
              </a:rPr>
              <a:t>https://www.github.com/pycaret/pycaret</a:t>
            </a:r>
            <a:endParaRPr lang="en-CA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2400" dirty="0"/>
              <a:t>LinkedIn : </a:t>
            </a:r>
            <a:r>
              <a:rPr lang="en-CA" sz="2400" dirty="0">
                <a:hlinkClick r:id="rId4"/>
              </a:rPr>
              <a:t>https://www.linkedin.com/company/pycaret</a:t>
            </a:r>
            <a:endParaRPr lang="en-CA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2400" dirty="0"/>
              <a:t>YouTube : </a:t>
            </a:r>
            <a:r>
              <a:rPr lang="en-CA" sz="2400" dirty="0">
                <a:hlinkClick r:id="rId5"/>
              </a:rPr>
              <a:t>https://www.youtube.com/channel/UCxA1YTYJ9BEeo50lxyI_B3g</a:t>
            </a:r>
            <a:endParaRPr lang="en-CA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2400" dirty="0"/>
              <a:t>Medium : </a:t>
            </a:r>
            <a:r>
              <a:rPr lang="en-CA" sz="2400" dirty="0">
                <a:hlinkClick r:id="rId6"/>
              </a:rPr>
              <a:t>https://medium.com/@moez_62905/</a:t>
            </a:r>
            <a:endParaRPr lang="en-CA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2400" dirty="0">
                <a:highlight>
                  <a:srgbClr val="FFFF00"/>
                </a:highlight>
              </a:rPr>
              <a:t>Today’s Presentation and Demo : </a:t>
            </a:r>
            <a:r>
              <a:rPr lang="en-CA" sz="2400" dirty="0">
                <a:highlight>
                  <a:srgbClr val="FFFF00"/>
                </a:highlight>
                <a:hlinkClick r:id="rId7"/>
              </a:rPr>
              <a:t>https://www.github.com/pycaret/pycaret-demo-eb2</a:t>
            </a:r>
            <a:endParaRPr lang="en-CA" sz="24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3883FA62-688E-40ED-8D5E-0CEAA3085B9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14284" y="170300"/>
            <a:ext cx="1887217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664384" y="6262658"/>
            <a:ext cx="6364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133"/>
              </a:spcBef>
              <a:buClr>
                <a:schemeClr val="dk1"/>
              </a:buClr>
              <a:buSzPts val="1100"/>
            </a:pPr>
            <a:r>
              <a:rPr lang="en-US" sz="2400" b="1" dirty="0"/>
              <a:t>Follow hashtag #pycaret on LinkedIn and Twitter</a:t>
            </a:r>
          </a:p>
        </p:txBody>
      </p:sp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51" y="372251"/>
            <a:ext cx="11360800" cy="837424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74" y="1463590"/>
            <a:ext cx="5886449" cy="38696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5861374" y="5403533"/>
            <a:ext cx="58864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hlinkClick r:id="rId3"/>
              </a:rPr>
              <a:t>https://towardsdatascience.com/how-to-implement-clustering-in-power-bi-using-pycaret-4b5e34b1405b</a:t>
            </a:r>
            <a:endParaRPr lang="en-CA" sz="2400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4284" y="170300"/>
            <a:ext cx="1887217" cy="2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6749AB-49A1-4ECF-A2E1-799A33978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51" y="1428904"/>
            <a:ext cx="5499424" cy="38826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F975B4-B1E0-43D1-8253-3E8E64F23F92}"/>
              </a:ext>
            </a:extLst>
          </p:cNvPr>
          <p:cNvSpPr/>
          <p:nvPr/>
        </p:nvSpPr>
        <p:spPr>
          <a:xfrm>
            <a:off x="282251" y="5403533"/>
            <a:ext cx="5423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hlinkClick r:id="rId6"/>
              </a:rPr>
              <a:t>https://towardsdatascience.com/build-your-first-anomaly-detector-in-power-bi-using-pycaret-2b41b363244e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6317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97" y="394577"/>
            <a:ext cx="11947852" cy="837424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42874" y="5283352"/>
            <a:ext cx="5642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hlinkClick r:id="rId2"/>
              </a:rPr>
              <a:t>https://towardsdatascience.com/topic-modeling-in-power-bi-using-pycaret-54422b4e36d6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5621"/>
            <a:ext cx="5720946" cy="36998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6095999" y="52630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dirty="0">
                <a:hlinkClick r:id="rId4"/>
              </a:rPr>
              <a:t>https://towardsdatascience.com/machine-learning-in-power-bi-using-pycaret-34307f09394a</a:t>
            </a:r>
            <a:endParaRPr lang="en-CA" sz="2400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4284" y="170300"/>
            <a:ext cx="1887217" cy="2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6BF28B-8B36-4A3A-A700-8FE8037F9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74" y="1327958"/>
            <a:ext cx="5654273" cy="36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8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97" y="394577"/>
            <a:ext cx="11947852" cy="837424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5" y="1327959"/>
            <a:ext cx="5642804" cy="3978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42875" y="5530041"/>
            <a:ext cx="5642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hlinkClick r:id="rId3"/>
              </a:rPr>
              <a:t>https://towardsdatascience.com/build-and-deploy-your-first-machine-learning-web-app-e020db344a99</a:t>
            </a:r>
            <a:endParaRPr lang="en-CA" sz="2400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4284" y="170300"/>
            <a:ext cx="1887217" cy="2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DCA9A-AA29-4133-9087-68A76FB57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929" y="1327959"/>
            <a:ext cx="5749549" cy="40261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4149D-8250-4C68-AAC5-296044492DC7}"/>
              </a:ext>
            </a:extLst>
          </p:cNvPr>
          <p:cNvSpPr/>
          <p:nvPr/>
        </p:nvSpPr>
        <p:spPr>
          <a:xfrm>
            <a:off x="6055929" y="5530040"/>
            <a:ext cx="6143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hlinkClick r:id="rId6"/>
              </a:rPr>
              <a:t>https://towardsdatascience.com/deploy-machine-learning-pipeline-on-aws-fargate-eb6e1c50507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51" y="372251"/>
            <a:ext cx="11360800" cy="837424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7" y="1508101"/>
            <a:ext cx="5423224" cy="37987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6219827" y="541609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dirty="0">
                <a:hlinkClick r:id="rId3"/>
              </a:rPr>
              <a:t>https://towardsdatascience.com/deploy-machine-learning-pipeline-on-cloud-using-docker-container-bec64458dc01</a:t>
            </a:r>
            <a:endParaRPr lang="en-CA" sz="2400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4284" y="170300"/>
            <a:ext cx="1887217" cy="2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FBFD1A-CE07-4355-9240-BC34C7C78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01" y="1518623"/>
            <a:ext cx="5423224" cy="37756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61105D-21D8-458F-AFEB-B0407F4C9909}"/>
              </a:ext>
            </a:extLst>
          </p:cNvPr>
          <p:cNvSpPr/>
          <p:nvPr/>
        </p:nvSpPr>
        <p:spPr>
          <a:xfrm>
            <a:off x="282251" y="5403533"/>
            <a:ext cx="5423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hlinkClick r:id="rId6"/>
              </a:rPr>
              <a:t>https://towardsdatascience.com/deploy-machine-learning-model-on-google-kubernetes-engine-94daac85108b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7617"/>
            <a:ext cx="11360800" cy="7636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23975"/>
            <a:ext cx="11360800" cy="5226408"/>
          </a:xfrm>
        </p:spPr>
        <p:txBody>
          <a:bodyPr/>
          <a:lstStyle/>
          <a:p>
            <a:r>
              <a:rPr lang="en-US" sz="2133" dirty="0"/>
              <a:t>Binary Classification Video Tutorial</a:t>
            </a:r>
            <a:endParaRPr lang="en-US" i="1" dirty="0"/>
          </a:p>
          <a:p>
            <a:pPr marL="152396" indent="0">
              <a:buNone/>
            </a:pPr>
            <a:r>
              <a:rPr lang="en-CA" sz="1600" dirty="0">
                <a:hlinkClick r:id="rId2"/>
              </a:rPr>
              <a:t>https://www.youtube.com/watch?v=2xAgLKUN6Xs</a:t>
            </a:r>
            <a:endParaRPr lang="en-CA" sz="1600" dirty="0"/>
          </a:p>
          <a:p>
            <a:pPr marL="152396" indent="0">
              <a:buNone/>
            </a:pPr>
            <a:endParaRPr lang="en-CA" sz="1600" dirty="0"/>
          </a:p>
          <a:p>
            <a:r>
              <a:rPr lang="en-US" sz="2133" dirty="0"/>
              <a:t>Clustering in PyCaret Video Tutorial</a:t>
            </a:r>
            <a:endParaRPr lang="en-US" i="1" dirty="0"/>
          </a:p>
          <a:p>
            <a:pPr marL="152396" indent="0">
              <a:buNone/>
            </a:pPr>
            <a:r>
              <a:rPr lang="en-CA" sz="1600" dirty="0">
                <a:hlinkClick r:id="rId3"/>
              </a:rPr>
              <a:t>https://www.youtube.com/watch?v=2oxLDir7foQ</a:t>
            </a:r>
            <a:endParaRPr lang="en-CA" sz="1600" dirty="0"/>
          </a:p>
          <a:p>
            <a:pPr marL="152396" indent="0">
              <a:buNone/>
            </a:pPr>
            <a:endParaRPr lang="en-CA" sz="1600" dirty="0"/>
          </a:p>
          <a:p>
            <a:r>
              <a:rPr lang="en-US" sz="2133" dirty="0"/>
              <a:t>Anomaly Detection in PyCaret Video Tutorial</a:t>
            </a:r>
            <a:endParaRPr lang="en-US" sz="1600" i="1" dirty="0"/>
          </a:p>
          <a:p>
            <a:pPr marL="152396" indent="0">
              <a:buNone/>
            </a:pPr>
            <a:r>
              <a:rPr lang="en-CA" sz="1600" dirty="0">
                <a:hlinkClick r:id="rId4"/>
              </a:rPr>
              <a:t>https://www.youtube.com/watch?v=q0dxYDq1A40&amp;t=2s</a:t>
            </a:r>
            <a:endParaRPr lang="en-CA" sz="1600" dirty="0"/>
          </a:p>
          <a:p>
            <a:pPr marL="152396" indent="0">
              <a:buNone/>
            </a:pPr>
            <a:endParaRPr lang="en-US" dirty="0"/>
          </a:p>
          <a:p>
            <a:r>
              <a:rPr lang="en-US" sz="2133" dirty="0"/>
              <a:t>Topic Modeling in PyCaret Video Tutorial</a:t>
            </a:r>
            <a:endParaRPr lang="en-US" sz="2133" i="1" dirty="0"/>
          </a:p>
          <a:p>
            <a:pPr marL="152396" indent="0">
              <a:buNone/>
            </a:pPr>
            <a:r>
              <a:rPr lang="en-CA" sz="1600" dirty="0">
                <a:hlinkClick r:id="rId5"/>
              </a:rPr>
              <a:t>https://www.youtube.com/watch?v=G6ShuoM3T1M</a:t>
            </a:r>
            <a:endParaRPr lang="en-CA" sz="1600" dirty="0"/>
          </a:p>
          <a:p>
            <a:pPr marL="152396" indent="0">
              <a:buNone/>
            </a:pPr>
            <a:endParaRPr lang="en-CA" sz="1867" u="sng" dirty="0"/>
          </a:p>
          <a:p>
            <a:r>
              <a:rPr lang="en-US" sz="2133" dirty="0"/>
              <a:t>Association Rule Mining in PyCaret Video Tutorial</a:t>
            </a:r>
            <a:endParaRPr lang="en-US" sz="2133" i="1" dirty="0"/>
          </a:p>
          <a:p>
            <a:pPr marL="152396" indent="0">
              <a:buNone/>
            </a:pPr>
            <a:r>
              <a:rPr lang="en-CA" sz="1600" dirty="0">
                <a:hlinkClick r:id="rId6"/>
              </a:rPr>
              <a:t>https://www.youtube.com/watch?v=XYAGwts5qGw</a:t>
            </a:r>
            <a:endParaRPr lang="en-CA" sz="1867" i="1" u="sng" dirty="0"/>
          </a:p>
          <a:p>
            <a:pPr marL="152396" indent="0">
              <a:buNone/>
            </a:pPr>
            <a:endParaRPr lang="en-US" sz="1867" i="1" dirty="0"/>
          </a:p>
          <a:p>
            <a:pPr marL="152396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14284" y="170300"/>
            <a:ext cx="1887217" cy="23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7617"/>
            <a:ext cx="11360800" cy="7636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23975"/>
            <a:ext cx="11360800" cy="5226408"/>
          </a:xfrm>
        </p:spPr>
        <p:txBody>
          <a:bodyPr/>
          <a:lstStyle/>
          <a:p>
            <a:r>
              <a:rPr lang="en-US" sz="2133" dirty="0"/>
              <a:t>Machine Learning in SQL by </a:t>
            </a:r>
            <a:r>
              <a:rPr lang="en-US" sz="2133" b="1" i="1" dirty="0"/>
              <a:t>Umar Farooque</a:t>
            </a:r>
            <a:endParaRPr lang="en-US" b="1" i="1" dirty="0"/>
          </a:p>
          <a:p>
            <a:pPr marL="152396" indent="0">
              <a:buNone/>
            </a:pPr>
            <a:r>
              <a:rPr lang="en-CA" sz="1600" dirty="0">
                <a:hlinkClick r:id="rId2"/>
              </a:rPr>
              <a:t>https://towardsdatascience.com/machine-learning-in-sql-using-pycaret-87aff377d90c</a:t>
            </a:r>
            <a:endParaRPr lang="en-CA" sz="1600" dirty="0"/>
          </a:p>
          <a:p>
            <a:pPr marL="152396" indent="0">
              <a:buNone/>
            </a:pPr>
            <a:endParaRPr lang="en-CA" sz="1600" dirty="0"/>
          </a:p>
          <a:p>
            <a:r>
              <a:rPr lang="en-US" sz="2133" dirty="0"/>
              <a:t>PyCaret’s integration with Tableau by </a:t>
            </a:r>
            <a:r>
              <a:rPr lang="en-US" sz="2133" b="1" i="1" dirty="0"/>
              <a:t>Andrew Cowan-Nagora</a:t>
            </a:r>
            <a:endParaRPr lang="en-US" b="1" i="1" dirty="0"/>
          </a:p>
          <a:p>
            <a:pPr marL="152396" indent="0">
              <a:buNone/>
            </a:pPr>
            <a:r>
              <a:rPr lang="en-CA" sz="1600" dirty="0">
                <a:hlinkClick r:id="rId3"/>
              </a:rPr>
              <a:t>https://towardsdatascience.com/machine-learning-in-tableau-with-pycaret-166ffac9b22e</a:t>
            </a:r>
            <a:endParaRPr lang="en-CA" sz="1600" dirty="0"/>
          </a:p>
          <a:p>
            <a:pPr marL="152396" indent="0">
              <a:buNone/>
            </a:pPr>
            <a:endParaRPr lang="en-CA" sz="1600" dirty="0"/>
          </a:p>
          <a:p>
            <a:r>
              <a:rPr lang="en-US" sz="2133" dirty="0"/>
              <a:t>NLP Classification using PyCaret by </a:t>
            </a:r>
            <a:r>
              <a:rPr lang="en-US" sz="2133" b="1" i="1" dirty="0"/>
              <a:t>Prateek Baghel</a:t>
            </a:r>
            <a:endParaRPr lang="en-US" sz="1600" b="1" i="1" dirty="0"/>
          </a:p>
          <a:p>
            <a:pPr marL="152396" indent="0">
              <a:buNone/>
            </a:pPr>
            <a:r>
              <a:rPr lang="en-CA" sz="1600" u="sng" dirty="0">
                <a:hlinkClick r:id="rId4"/>
              </a:rPr>
              <a:t>https://towardsdatascience.com/predicting-crashes-in-gold-prices-using-machine-learning-5769f548496</a:t>
            </a:r>
            <a:endParaRPr lang="en-CA" sz="1600" u="sng" dirty="0"/>
          </a:p>
          <a:p>
            <a:pPr marL="152396" indent="0">
              <a:buNone/>
            </a:pPr>
            <a:endParaRPr lang="en-US" dirty="0"/>
          </a:p>
          <a:p>
            <a:r>
              <a:rPr lang="en-US" sz="2133" dirty="0"/>
              <a:t>Predict Gold Price Returns using PyCaret by </a:t>
            </a:r>
            <a:r>
              <a:rPr lang="en-US" sz="2133" b="1" i="1" dirty="0"/>
              <a:t>Riazuddin Mohammad</a:t>
            </a:r>
          </a:p>
          <a:p>
            <a:pPr marL="152396" indent="0">
              <a:buNone/>
            </a:pPr>
            <a:r>
              <a:rPr lang="en-CA" sz="1600" u="sng" dirty="0">
                <a:hlinkClick r:id="rId5"/>
              </a:rPr>
              <a:t>https://towardsdatascience.com/machine-learning-to-predict-gold-price-returns-4bdb0506b132</a:t>
            </a:r>
            <a:endParaRPr lang="en-CA" sz="1600" u="sng" dirty="0"/>
          </a:p>
          <a:p>
            <a:pPr marL="152396" indent="0">
              <a:buNone/>
            </a:pPr>
            <a:endParaRPr lang="en-CA" sz="1867" u="sng" dirty="0"/>
          </a:p>
          <a:p>
            <a:r>
              <a:rPr lang="en-US" sz="2133" dirty="0"/>
              <a:t>Predict Crashes in Gold Price using PyCaret by </a:t>
            </a:r>
            <a:r>
              <a:rPr lang="en-US" sz="2133" b="1" i="1" dirty="0"/>
              <a:t>Riazuddin Mohammad</a:t>
            </a:r>
          </a:p>
          <a:p>
            <a:pPr marL="152396" indent="0">
              <a:buNone/>
            </a:pPr>
            <a:r>
              <a:rPr lang="en-CA" sz="1600" u="sng" dirty="0">
                <a:hlinkClick r:id="rId4"/>
              </a:rPr>
              <a:t>https://towardsdatascience.com/predicting-crashes-in-gold-prices-using-machine-learning-5769f548496</a:t>
            </a:r>
            <a:endParaRPr lang="en-CA" sz="1600" u="sng" dirty="0"/>
          </a:p>
          <a:p>
            <a:pPr marL="152396" indent="0">
              <a:buNone/>
            </a:pPr>
            <a:endParaRPr lang="en-CA" sz="1867" i="1" u="sng" dirty="0"/>
          </a:p>
          <a:p>
            <a:pPr marL="152396" indent="0">
              <a:buNone/>
            </a:pPr>
            <a:endParaRPr lang="en-US" sz="1867" i="1" dirty="0"/>
          </a:p>
          <a:p>
            <a:pPr marL="152396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14284" y="170300"/>
            <a:ext cx="1887217" cy="23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927</Words>
  <Application>Microsoft Office PowerPoint</Application>
  <PresentationFormat>Widescreen</PresentationFormat>
  <Paragraphs>148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Supervised Machine Learning in Power BI</vt:lpstr>
      <vt:lpstr>About me</vt:lpstr>
      <vt:lpstr>Important Links</vt:lpstr>
      <vt:lpstr>Resources</vt:lpstr>
      <vt:lpstr>Resources (cont.)</vt:lpstr>
      <vt:lpstr>Resources (cont.)</vt:lpstr>
      <vt:lpstr>Resources (cont.)</vt:lpstr>
      <vt:lpstr>Resources (cont.) – Official Video Tutorials</vt:lpstr>
      <vt:lpstr>Resources (cont.)</vt:lpstr>
      <vt:lpstr>Resources (cont.)</vt:lpstr>
      <vt:lpstr>What do you need to follow along?</vt:lpstr>
      <vt:lpstr>Create Environment and Install PyCaret</vt:lpstr>
      <vt:lpstr>Let’s get started</vt:lpstr>
      <vt:lpstr>PowerPoint Presentation</vt:lpstr>
      <vt:lpstr>What is Machine Learning?</vt:lpstr>
      <vt:lpstr>PowerPoint Presentation</vt:lpstr>
      <vt:lpstr>Types of Predictions</vt:lpstr>
      <vt:lpstr>Example 1</vt:lpstr>
      <vt:lpstr>Example 2</vt:lpstr>
      <vt:lpstr>Components of Machine Learning</vt:lpstr>
      <vt:lpstr>What is PyCaret?</vt:lpstr>
      <vt:lpstr>Demo</vt:lpstr>
      <vt:lpstr>Thank you –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PyCaret Integration with Power BI</dc:title>
  <dc:creator>Moez Sajwani</dc:creator>
  <cp:lastModifiedBy>Moez Sajwani</cp:lastModifiedBy>
  <cp:revision>29</cp:revision>
  <dcterms:created xsi:type="dcterms:W3CDTF">2020-05-30T13:20:32Z</dcterms:created>
  <dcterms:modified xsi:type="dcterms:W3CDTF">2020-06-27T14:51:46Z</dcterms:modified>
</cp:coreProperties>
</file>