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75" r:id="rId3"/>
    <p:sldId id="276" r:id="rId4"/>
    <p:sldId id="309" r:id="rId5"/>
    <p:sldId id="278" r:id="rId6"/>
    <p:sldId id="280" r:id="rId7"/>
    <p:sldId id="281" r:id="rId8"/>
    <p:sldId id="289" r:id="rId9"/>
    <p:sldId id="282" r:id="rId10"/>
    <p:sldId id="290" r:id="rId11"/>
    <p:sldId id="303" r:id="rId12"/>
    <p:sldId id="300" r:id="rId13"/>
    <p:sldId id="301" r:id="rId14"/>
    <p:sldId id="266" r:id="rId15"/>
    <p:sldId id="302" r:id="rId16"/>
    <p:sldId id="308" r:id="rId17"/>
    <p:sldId id="304" r:id="rId18"/>
    <p:sldId id="274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5121da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5121da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55121da3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55121da3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uFNmhgM9ghVrtqN3MXaofxDlLePb3yIi#scrollTo=sYsHyY8uH6tb" TargetMode="External"/><Relationship Id="rId2" Type="http://schemas.openxmlformats.org/officeDocument/2006/relationships/hyperlink" Target="https://colab.research.google.com/drive/1W6ZYw5oAN7V85utFkXkCQq3iBWjqP1WB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www.youtube.com/watch?v=ZeQVkEWo2x0" TargetMode="External"/><Relationship Id="rId4" Type="http://schemas.openxmlformats.org/officeDocument/2006/relationships/hyperlink" Target="https://www.analyticsvidhya.com/blog/2020/05/pycaret-machine-learning-model-second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xlab.com/blog/things-to-consider-while-managing-machine-learning-projects/machine-learning-and-project-management-life-cycle-2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://stackoverflow.com/questions/36575097/image-inside-of-artwork/36575381" TargetMode="Externa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oez-62905.medium.com/" TargetMode="External"/><Relationship Id="rId3" Type="http://schemas.openxmlformats.org/officeDocument/2006/relationships/hyperlink" Target="https://www.linkedin.com/in/profile-moez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oezpycaretorg1" TargetMode="External"/><Relationship Id="rId11" Type="http://schemas.openxmlformats.org/officeDocument/2006/relationships/image" Target="../media/image1.png"/><Relationship Id="rId5" Type="http://schemas.openxmlformats.org/officeDocument/2006/relationships/image" Target="../media/image4.jpg"/><Relationship Id="rId10" Type="http://schemas.openxmlformats.org/officeDocument/2006/relationships/hyperlink" Target="mailto:moez@pycaret.or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ithub.com/pycaret/pycaret-demo-ivey" TargetMode="External"/><Relationship Id="rId3" Type="http://schemas.openxmlformats.org/officeDocument/2006/relationships/hyperlink" Target="https://pycaret.readthedocs.io/en/latest/" TargetMode="External"/><Relationship Id="rId7" Type="http://schemas.openxmlformats.org/officeDocument/2006/relationships/hyperlink" Target="https://moez-62905.medium.com/" TargetMode="External"/><Relationship Id="rId2" Type="http://schemas.openxmlformats.org/officeDocument/2006/relationships/hyperlink" Target="https://www.pycar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xA1YTYJ9BEeo50lxyI_B3g" TargetMode="External"/><Relationship Id="rId5" Type="http://schemas.openxmlformats.org/officeDocument/2006/relationships/hyperlink" Target="https://www.linkedin.com/company/pycaret" TargetMode="External"/><Relationship Id="rId4" Type="http://schemas.openxmlformats.org/officeDocument/2006/relationships/hyperlink" Target="https://www.github.com/pycaret/pycaret" TargetMode="Externa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ycaret-2-1-is-here-whats-new-4aae6a7f636a" TargetMode="External"/><Relationship Id="rId2" Type="http://schemas.openxmlformats.org/officeDocument/2006/relationships/hyperlink" Target="https://towardsdatascience.com/pycaret-2-2-is-here-whats-new-ad7612ca63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how-to-implement-clustering-in-power-bi-using-pycaret-4b5e34b1405b" TargetMode="External"/><Relationship Id="rId4" Type="http://schemas.openxmlformats.org/officeDocument/2006/relationships/hyperlink" Target="https://towardsdatascience.com/deploy-machine-learning-model-on-google-kubernetes-engine-94daac85108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your-first-anomaly-detector-in-power-bi-using-pycaret-2b41b363244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deploy-machine-learning-pipeline-on-cloud-using-docker-container-bec64458dc01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and-deploy-your-first-machine-learning-web-app-e020db344a99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machine-learning-in-power-bi-using-pycaret-34307f09394a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oxLDir7foQ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youtube.com/watch?v=2xAgLKUN6X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XYAGwts5qGw" TargetMode="External"/><Relationship Id="rId5" Type="http://schemas.openxmlformats.org/officeDocument/2006/relationships/hyperlink" Target="https://www.youtube.com/watch?v=G6ShuoM3T1M" TargetMode="External"/><Relationship Id="rId4" Type="http://schemas.openxmlformats.org/officeDocument/2006/relationships/hyperlink" Target="https://www.youtube.com/watch?v=q0dxYDq1A40&amp;t=2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tableau-with-pycaret-166ffac9b22e" TargetMode="External"/><Relationship Id="rId2" Type="http://schemas.openxmlformats.org/officeDocument/2006/relationships/hyperlink" Target="https://towardsdatascience.com/machine-learning-in-sql-using-pycaret-87aff377d90c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machine-learning-to-predict-gold-price-returns-4bdb0506b132" TargetMode="External"/><Relationship Id="rId4" Type="http://schemas.openxmlformats.org/officeDocument/2006/relationships/hyperlink" Target="https://towardsdatascience.com/predicting-crashes-in-gold-prices-using-machine-learning-5769f54849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722490"/>
            <a:ext cx="8520600" cy="821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Introducing PyCaret</a:t>
            </a:r>
            <a:endParaRPr sz="2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469191"/>
            <a:ext cx="8520600" cy="59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Nov 11</a:t>
            </a:r>
            <a:r>
              <a:rPr lang="en" sz="1600" dirty="0"/>
              <a:t>, 2020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CB66A060-FC47-404C-A5DD-FCD827DB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504" y="390943"/>
            <a:ext cx="1903762" cy="2790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Binary Classification Notebook by </a:t>
            </a:r>
            <a:r>
              <a:rPr lang="en-US" sz="1600" b="1" i="1" dirty="0"/>
              <a:t>Murali Tedla</a:t>
            </a:r>
            <a:endParaRPr lang="en-US" b="1" i="1" dirty="0"/>
          </a:p>
          <a:p>
            <a:pPr marL="114300" indent="0">
              <a:buNone/>
            </a:pPr>
            <a:r>
              <a:rPr lang="en-CA" sz="1200" u="sng" dirty="0">
                <a:hlinkClick r:id="rId2"/>
              </a:rPr>
              <a:t>https://colab.research.google.com/drive/1W6ZYw5oAN7V85utFkXkCQq3iBWjqP1WB</a:t>
            </a:r>
            <a:endParaRPr lang="en-CA" sz="1200" u="sng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Wine Quality Prediction by </a:t>
            </a:r>
            <a:r>
              <a:rPr lang="en-US" sz="1600" b="1" i="1" dirty="0"/>
              <a:t>Abhinav Arora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https://colab.research.google.com/drive/1uFNmhgM9ghVrtqN3MXaofxDlLePb3yIi#scrollTo=sYsHyY8uH6tb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Build your machine learning models by </a:t>
            </a:r>
            <a:r>
              <a:rPr lang="en-US" sz="1600" b="1" i="1" dirty="0"/>
              <a:t>Lakshay Arora</a:t>
            </a:r>
          </a:p>
          <a:p>
            <a:pPr marL="114300" indent="0">
              <a:buNone/>
            </a:pPr>
            <a:r>
              <a:rPr lang="en-CA" sz="1200" dirty="0">
                <a:hlinkClick r:id="rId4"/>
              </a:rPr>
              <a:t>https://www.analyticsvidhya.com/blog/2020/05/pycaret-machine-learning-model-seconds/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Power BI (1 Hour Video Tutorial)</a:t>
            </a:r>
            <a:endParaRPr lang="en-US" sz="1600" b="1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https://www.youtube.com/watch?v=ZeQVkEWo2x0</a:t>
            </a:r>
            <a:endParaRPr lang="en-CA" sz="1200" dirty="0"/>
          </a:p>
          <a:p>
            <a:pPr marL="114300" indent="0">
              <a:buNone/>
            </a:pPr>
            <a:endParaRPr lang="en-CA" sz="1200" i="1" dirty="0"/>
          </a:p>
          <a:p>
            <a:r>
              <a:rPr lang="en-US" sz="1600" dirty="0"/>
              <a:t>Anomaly Detection using PyCaret by </a:t>
            </a:r>
            <a:r>
              <a:rPr lang="en-US" sz="1600" b="1" i="1" dirty="0"/>
              <a:t>Krish Naik</a:t>
            </a:r>
            <a:r>
              <a:rPr lang="en-US" sz="1600" dirty="0"/>
              <a:t> (Video Tutorial)</a:t>
            </a:r>
            <a:endParaRPr lang="en-US" sz="1600" b="1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https://www.youtube.com/watch?v=ZeQVkEWo2x0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pPr marL="114300" indent="0">
              <a:buNone/>
            </a:pPr>
            <a:endParaRPr lang="en-US" sz="12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4636B985-9DEF-48C0-B618-F9501A95E3F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01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087" y="1971459"/>
            <a:ext cx="2763393" cy="649821"/>
          </a:xfrm>
        </p:spPr>
        <p:txBody>
          <a:bodyPr/>
          <a:lstStyle/>
          <a:p>
            <a:r>
              <a:rPr lang="en-CA" dirty="0"/>
              <a:t>Let’s get started</a:t>
            </a:r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4636B985-9DEF-48C0-B618-F9501A95E3F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7102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7DE340-9B9A-4CE2-93B7-F640CC1DF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94" y="429861"/>
            <a:ext cx="8143418" cy="42837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289786-3C03-4706-AB46-3346677AB865}"/>
              </a:ext>
            </a:extLst>
          </p:cNvPr>
          <p:cNvSpPr/>
          <p:nvPr/>
        </p:nvSpPr>
        <p:spPr>
          <a:xfrm>
            <a:off x="135730" y="4669455"/>
            <a:ext cx="8872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hlinkClick r:id="rId3"/>
              </a:rPr>
              <a:t>https://cloudxlab.com/blog/things-to-consider-while-managing-machine-learning-projects/machine-learning-and-project-management-life-cycle-2/</a:t>
            </a:r>
            <a:endParaRPr lang="en-CA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B127D-CE7A-4A7B-906A-521877574EEA}"/>
              </a:ext>
            </a:extLst>
          </p:cNvPr>
          <p:cNvSpPr/>
          <p:nvPr/>
        </p:nvSpPr>
        <p:spPr>
          <a:xfrm>
            <a:off x="4486503" y="814387"/>
            <a:ext cx="4157207" cy="2407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Picture 15" descr="A person holding a necklace&#10;&#10;Description automatically generated">
            <a:extLst>
              <a:ext uri="{FF2B5EF4-FFF2-40B4-BE49-F238E27FC236}">
                <a16:creationId xmlns:a16="http://schemas.microsoft.com/office/drawing/2014/main" id="{7D0BC7DF-CA6F-4DC6-8469-16362D135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15087" y="252721"/>
            <a:ext cx="492919" cy="492919"/>
          </a:xfrm>
          <a:prstGeom prst="rect">
            <a:avLst/>
          </a:prstGeom>
        </p:spPr>
      </p:pic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938905A5-6EAA-49FE-B23B-47FA290507F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0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90508"/>
            <a:ext cx="8520600" cy="572700"/>
          </a:xfrm>
        </p:spPr>
        <p:txBody>
          <a:bodyPr/>
          <a:lstStyle/>
          <a:p>
            <a:r>
              <a:rPr lang="en-CA" dirty="0"/>
              <a:t>Granular ML Life Cycle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1EB188B-EB91-4216-80FB-AB2C2EDF4D9C}"/>
              </a:ext>
            </a:extLst>
          </p:cNvPr>
          <p:cNvGrpSpPr/>
          <p:nvPr/>
        </p:nvGrpSpPr>
        <p:grpSpPr>
          <a:xfrm>
            <a:off x="378619" y="1485900"/>
            <a:ext cx="8147456" cy="572700"/>
            <a:chOff x="378619" y="1485900"/>
            <a:chExt cx="8147456" cy="5727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62BCC7-6A22-4799-8DC5-DEFC31A59E17}"/>
                </a:ext>
              </a:extLst>
            </p:cNvPr>
            <p:cNvSpPr/>
            <p:nvPr/>
          </p:nvSpPr>
          <p:spPr>
            <a:xfrm>
              <a:off x="378619" y="1485900"/>
              <a:ext cx="978693" cy="572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Business Problem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419E4D-59A1-41F2-86A3-3B2245774953}"/>
                </a:ext>
              </a:extLst>
            </p:cNvPr>
            <p:cNvSpPr/>
            <p:nvPr/>
          </p:nvSpPr>
          <p:spPr>
            <a:xfrm>
              <a:off x="1566860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Define ML Objective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13B654-E65E-457D-8B71-B1BB8A906CFA}"/>
                </a:ext>
              </a:extLst>
            </p:cNvPr>
            <p:cNvSpPr/>
            <p:nvPr/>
          </p:nvSpPr>
          <p:spPr>
            <a:xfrm>
              <a:off x="2755105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Collect 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B63F48-8FF5-4355-ADC1-F3E94BE31216}"/>
                </a:ext>
              </a:extLst>
            </p:cNvPr>
            <p:cNvSpPr/>
            <p:nvPr/>
          </p:nvSpPr>
          <p:spPr>
            <a:xfrm>
              <a:off x="3950494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Analyze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45DF40-A6F9-4189-A268-D6F49463FF85}"/>
                </a:ext>
              </a:extLst>
            </p:cNvPr>
            <p:cNvSpPr/>
            <p:nvPr/>
          </p:nvSpPr>
          <p:spPr>
            <a:xfrm>
              <a:off x="7547382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Impute Missing Values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A847B6-8044-498F-8A42-49EDC3486A7C}"/>
                </a:ext>
              </a:extLst>
            </p:cNvPr>
            <p:cNvSpPr/>
            <p:nvPr/>
          </p:nvSpPr>
          <p:spPr>
            <a:xfrm>
              <a:off x="5145883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Train Test Split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94477E-56A5-4536-AD28-014908421BB4}"/>
                </a:ext>
              </a:extLst>
            </p:cNvPr>
            <p:cNvSpPr/>
            <p:nvPr/>
          </p:nvSpPr>
          <p:spPr>
            <a:xfrm>
              <a:off x="6341272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Handle Datatypes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88B5473-4DAD-45DE-A13D-21F9274ADB0D}"/>
                </a:ext>
              </a:extLst>
            </p:cNvPr>
            <p:cNvCxnSpPr>
              <a:stCxn id="2" idx="3"/>
              <a:endCxn id="9" idx="1"/>
            </p:cNvCxnSpPr>
            <p:nvPr/>
          </p:nvCxnSpPr>
          <p:spPr>
            <a:xfrm>
              <a:off x="1357312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270DBCB-D34E-4678-9C8F-51B794EED25A}"/>
                </a:ext>
              </a:extLst>
            </p:cNvPr>
            <p:cNvCxnSpPr/>
            <p:nvPr/>
          </p:nvCxnSpPr>
          <p:spPr>
            <a:xfrm>
              <a:off x="2545553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2AFFA63-A035-4094-997B-EB613F4C62E9}"/>
                </a:ext>
              </a:extLst>
            </p:cNvPr>
            <p:cNvCxnSpPr/>
            <p:nvPr/>
          </p:nvCxnSpPr>
          <p:spPr>
            <a:xfrm>
              <a:off x="374094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801832D-8E44-4C80-9042-9B35336B2373}"/>
                </a:ext>
              </a:extLst>
            </p:cNvPr>
            <p:cNvCxnSpPr/>
            <p:nvPr/>
          </p:nvCxnSpPr>
          <p:spPr>
            <a:xfrm>
              <a:off x="493633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546E73B-CB72-41E0-A9E7-06ACFD651062}"/>
                </a:ext>
              </a:extLst>
            </p:cNvPr>
            <p:cNvCxnSpPr/>
            <p:nvPr/>
          </p:nvCxnSpPr>
          <p:spPr>
            <a:xfrm>
              <a:off x="613172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DE4F428-9630-4D65-B204-7F1327D754B2}"/>
                </a:ext>
              </a:extLst>
            </p:cNvPr>
            <p:cNvCxnSpPr/>
            <p:nvPr/>
          </p:nvCxnSpPr>
          <p:spPr>
            <a:xfrm>
              <a:off x="7319965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3AE3ABE-9C56-4461-8E4F-6BE1B3BEA431}"/>
              </a:ext>
            </a:extLst>
          </p:cNvPr>
          <p:cNvGrpSpPr/>
          <p:nvPr/>
        </p:nvGrpSpPr>
        <p:grpSpPr>
          <a:xfrm>
            <a:off x="371464" y="2058600"/>
            <a:ext cx="8154610" cy="867295"/>
            <a:chOff x="371464" y="2058600"/>
            <a:chExt cx="8154610" cy="86729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CC0236-D80B-49B6-9D60-3E754F5BBEC0}"/>
                </a:ext>
              </a:extLst>
            </p:cNvPr>
            <p:cNvSpPr/>
            <p:nvPr/>
          </p:nvSpPr>
          <p:spPr>
            <a:xfrm>
              <a:off x="7547381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Encodings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4EB048-8256-45FF-9BFD-377E9FC4B236}"/>
                </a:ext>
              </a:extLst>
            </p:cNvPr>
            <p:cNvSpPr/>
            <p:nvPr/>
          </p:nvSpPr>
          <p:spPr>
            <a:xfrm>
              <a:off x="6341272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Scaling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E03FB4-FFFD-4809-A1E9-E7894E6690AC}"/>
                </a:ext>
              </a:extLst>
            </p:cNvPr>
            <p:cNvSpPr/>
            <p:nvPr/>
          </p:nvSpPr>
          <p:spPr>
            <a:xfrm>
              <a:off x="5145882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Transformations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75DC17-A532-4103-B7EC-E0CF2B10B1C3}"/>
                </a:ext>
              </a:extLst>
            </p:cNvPr>
            <p:cNvSpPr/>
            <p:nvPr/>
          </p:nvSpPr>
          <p:spPr>
            <a:xfrm>
              <a:off x="3950492" y="2339238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Engineering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3D4FF4-DD66-417F-B8E0-BD1C69E9C61D}"/>
                </a:ext>
              </a:extLst>
            </p:cNvPr>
            <p:cNvSpPr/>
            <p:nvPr/>
          </p:nvSpPr>
          <p:spPr>
            <a:xfrm>
              <a:off x="2755099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Interaction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36D39B-188D-44DB-8B9E-EEEC6BC6B69A}"/>
                </a:ext>
              </a:extLst>
            </p:cNvPr>
            <p:cNvSpPr/>
            <p:nvPr/>
          </p:nvSpPr>
          <p:spPr>
            <a:xfrm>
              <a:off x="1566857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Selection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209AAF-9A51-4B74-B791-64C2E0BE2C2B}"/>
                </a:ext>
              </a:extLst>
            </p:cNvPr>
            <p:cNvSpPr/>
            <p:nvPr/>
          </p:nvSpPr>
          <p:spPr>
            <a:xfrm>
              <a:off x="371464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i="1" dirty="0">
                  <a:solidFill>
                    <a:schemeClr val="tx1"/>
                  </a:solidFill>
                </a:rPr>
                <a:t>… zillion other things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4B399E0-A0E7-456B-8353-5BB00084D6D8}"/>
                </a:ext>
              </a:extLst>
            </p:cNvPr>
            <p:cNvCxnSpPr>
              <a:stCxn id="15" idx="1"/>
              <a:endCxn id="20" idx="3"/>
            </p:cNvCxnSpPr>
            <p:nvPr/>
          </p:nvCxnSpPr>
          <p:spPr>
            <a:xfrm flipH="1">
              <a:off x="7319965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80FC2F-D9B7-4D9D-BF96-3C34CE54E8AD}"/>
                </a:ext>
              </a:extLst>
            </p:cNvPr>
            <p:cNvCxnSpPr/>
            <p:nvPr/>
          </p:nvCxnSpPr>
          <p:spPr>
            <a:xfrm flipH="1">
              <a:off x="6113856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F6528AB-ED3A-467A-BCBD-F2D705CB16DF}"/>
                </a:ext>
              </a:extLst>
            </p:cNvPr>
            <p:cNvCxnSpPr/>
            <p:nvPr/>
          </p:nvCxnSpPr>
          <p:spPr>
            <a:xfrm flipH="1">
              <a:off x="4918466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17D117-C708-4321-802F-14633CECE32C}"/>
                </a:ext>
              </a:extLst>
            </p:cNvPr>
            <p:cNvCxnSpPr/>
            <p:nvPr/>
          </p:nvCxnSpPr>
          <p:spPr>
            <a:xfrm flipH="1">
              <a:off x="3723076" y="2639545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50DF3D9-A5D8-463C-B9EF-AF7A9D40CA1B}"/>
                </a:ext>
              </a:extLst>
            </p:cNvPr>
            <p:cNvCxnSpPr/>
            <p:nvPr/>
          </p:nvCxnSpPr>
          <p:spPr>
            <a:xfrm flipH="1">
              <a:off x="2545553" y="2617513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E3F0A3C-5187-4A89-BE48-1DFC3B76093E}"/>
                </a:ext>
              </a:extLst>
            </p:cNvPr>
            <p:cNvCxnSpPr/>
            <p:nvPr/>
          </p:nvCxnSpPr>
          <p:spPr>
            <a:xfrm flipH="1">
              <a:off x="1319213" y="2639545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2AD410B-3085-43AF-98FB-0E0CDD5D38CE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8036728" y="2058600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F512C0E-7D07-40BB-A01B-011BE423F1F3}"/>
              </a:ext>
            </a:extLst>
          </p:cNvPr>
          <p:cNvGrpSpPr/>
          <p:nvPr/>
        </p:nvGrpSpPr>
        <p:grpSpPr>
          <a:xfrm>
            <a:off x="378619" y="2943084"/>
            <a:ext cx="8156966" cy="853338"/>
            <a:chOff x="378619" y="2943084"/>
            <a:chExt cx="8156966" cy="85333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E3613B1-9884-42C6-9B22-68E25F6592DE}"/>
                </a:ext>
              </a:extLst>
            </p:cNvPr>
            <p:cNvSpPr/>
            <p:nvPr/>
          </p:nvSpPr>
          <p:spPr>
            <a:xfrm>
              <a:off x="378619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Model Training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6F7F68A-611A-4D5E-BE78-68FAED708E4A}"/>
                </a:ext>
              </a:extLst>
            </p:cNvPr>
            <p:cNvCxnSpPr/>
            <p:nvPr/>
          </p:nvCxnSpPr>
          <p:spPr>
            <a:xfrm flipH="1">
              <a:off x="867964" y="2943084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F1BB1E5-1AD2-481F-AAFA-5161543C2DB4}"/>
                </a:ext>
              </a:extLst>
            </p:cNvPr>
            <p:cNvSpPr/>
            <p:nvPr/>
          </p:nvSpPr>
          <p:spPr>
            <a:xfrm>
              <a:off x="1566857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Cross Validation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5090A3-2373-4739-AD3B-27A5DA1260CE}"/>
                </a:ext>
              </a:extLst>
            </p:cNvPr>
            <p:cNvSpPr/>
            <p:nvPr/>
          </p:nvSpPr>
          <p:spPr>
            <a:xfrm>
              <a:off x="2755099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5BFFD83-EE8D-404E-9153-0AFE491B8B45}"/>
                </a:ext>
              </a:extLst>
            </p:cNvPr>
            <p:cNvSpPr/>
            <p:nvPr/>
          </p:nvSpPr>
          <p:spPr>
            <a:xfrm>
              <a:off x="3957638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Hyperparameter tuning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D27CEF-00C4-49C0-A7EB-5CD342345990}"/>
                </a:ext>
              </a:extLst>
            </p:cNvPr>
            <p:cNvSpPr/>
            <p:nvPr/>
          </p:nvSpPr>
          <p:spPr>
            <a:xfrm>
              <a:off x="5135160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3A04AF-AECD-45EA-B8B2-2D0EE0315278}"/>
                </a:ext>
              </a:extLst>
            </p:cNvPr>
            <p:cNvSpPr/>
            <p:nvPr/>
          </p:nvSpPr>
          <p:spPr>
            <a:xfrm>
              <a:off x="6359140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Ensemble Model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58406A9-5696-467A-98E4-F3B16EBD6322}"/>
                </a:ext>
              </a:extLst>
            </p:cNvPr>
            <p:cNvSpPr/>
            <p:nvPr/>
          </p:nvSpPr>
          <p:spPr>
            <a:xfrm>
              <a:off x="7556889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61BB147-45D6-467F-BC20-468784D2A570}"/>
                </a:ext>
              </a:extLst>
            </p:cNvPr>
            <p:cNvCxnSpPr/>
            <p:nvPr/>
          </p:nvCxnSpPr>
          <p:spPr>
            <a:xfrm>
              <a:off x="1357312" y="3479483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0FA5FBE-35DB-411C-93C4-D7C931C10832}"/>
                </a:ext>
              </a:extLst>
            </p:cNvPr>
            <p:cNvCxnSpPr/>
            <p:nvPr/>
          </p:nvCxnSpPr>
          <p:spPr>
            <a:xfrm>
              <a:off x="2563421" y="3482464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43EE9-FE26-4D49-805B-405C5E5E9EB2}"/>
                </a:ext>
              </a:extLst>
            </p:cNvPr>
            <p:cNvCxnSpPr/>
            <p:nvPr/>
          </p:nvCxnSpPr>
          <p:spPr>
            <a:xfrm>
              <a:off x="3740944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E77728C-C70F-45DD-8CC4-EAF3CC32A9FE}"/>
                </a:ext>
              </a:extLst>
            </p:cNvPr>
            <p:cNvCxnSpPr/>
            <p:nvPr/>
          </p:nvCxnSpPr>
          <p:spPr>
            <a:xfrm>
              <a:off x="4936334" y="3513053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5211A57-CCBE-476E-8CBD-EBC0AF72AF85}"/>
                </a:ext>
              </a:extLst>
            </p:cNvPr>
            <p:cNvCxnSpPr/>
            <p:nvPr/>
          </p:nvCxnSpPr>
          <p:spPr>
            <a:xfrm>
              <a:off x="6131724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9E177C9-AE27-4A9F-AD88-1DB8C85D93BA}"/>
                </a:ext>
              </a:extLst>
            </p:cNvPr>
            <p:cNvCxnSpPr/>
            <p:nvPr/>
          </p:nvCxnSpPr>
          <p:spPr>
            <a:xfrm>
              <a:off x="7347341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7F3152E-6894-499C-B78C-83AF246668FC}"/>
              </a:ext>
            </a:extLst>
          </p:cNvPr>
          <p:cNvGrpSpPr/>
          <p:nvPr/>
        </p:nvGrpSpPr>
        <p:grpSpPr>
          <a:xfrm>
            <a:off x="369082" y="3799654"/>
            <a:ext cx="8166503" cy="891598"/>
            <a:chOff x="369082" y="3799654"/>
            <a:chExt cx="8166503" cy="89159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1EED6EF-966C-41A2-87EC-1FF2FED3D86A}"/>
                </a:ext>
              </a:extLst>
            </p:cNvPr>
            <p:cNvCxnSpPr/>
            <p:nvPr/>
          </p:nvCxnSpPr>
          <p:spPr>
            <a:xfrm flipH="1">
              <a:off x="8046237" y="3799654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E07638-B198-4942-B048-D51DA76152D8}"/>
                </a:ext>
              </a:extLst>
            </p:cNvPr>
            <p:cNvSpPr/>
            <p:nvPr/>
          </p:nvSpPr>
          <p:spPr>
            <a:xfrm>
              <a:off x="7556889" y="410820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Blend Models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3A701B-7CEE-43C7-AA90-C7AA2CF76A32}"/>
                </a:ext>
              </a:extLst>
            </p:cNvPr>
            <p:cNvSpPr/>
            <p:nvPr/>
          </p:nvSpPr>
          <p:spPr>
            <a:xfrm>
              <a:off x="5135160" y="410820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Stack Models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2D9316C-94C5-41DE-8766-C9324499B778}"/>
                </a:ext>
              </a:extLst>
            </p:cNvPr>
            <p:cNvCxnSpPr/>
            <p:nvPr/>
          </p:nvCxnSpPr>
          <p:spPr>
            <a:xfrm flipH="1">
              <a:off x="7323529" y="4393624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364727-8EEA-422B-B412-BF027307841D}"/>
                </a:ext>
              </a:extLst>
            </p:cNvPr>
            <p:cNvSpPr/>
            <p:nvPr/>
          </p:nvSpPr>
          <p:spPr>
            <a:xfrm>
              <a:off x="6366268" y="411855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B2091AA-AE39-4407-9E22-7F80D7C30C02}"/>
                </a:ext>
              </a:extLst>
            </p:cNvPr>
            <p:cNvCxnSpPr/>
            <p:nvPr/>
          </p:nvCxnSpPr>
          <p:spPr>
            <a:xfrm flipH="1">
              <a:off x="6124575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003F45C-6B17-425A-9397-FE9756E265D1}"/>
                </a:ext>
              </a:extLst>
            </p:cNvPr>
            <p:cNvSpPr/>
            <p:nvPr/>
          </p:nvSpPr>
          <p:spPr>
            <a:xfrm>
              <a:off x="1553759" y="411855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i="1" dirty="0">
                  <a:solidFill>
                    <a:schemeClr val="tx1"/>
                  </a:solidFill>
                </a:rPr>
                <a:t>… zillion other things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59AA74F-481E-4700-9F02-26565D9FFEFE}"/>
                </a:ext>
              </a:extLst>
            </p:cNvPr>
            <p:cNvSpPr/>
            <p:nvPr/>
          </p:nvSpPr>
          <p:spPr>
            <a:xfrm>
              <a:off x="3957638" y="4107274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8432CF0-A6E4-4680-944A-BFDD9603F75E}"/>
                </a:ext>
              </a:extLst>
            </p:cNvPr>
            <p:cNvCxnSpPr/>
            <p:nvPr/>
          </p:nvCxnSpPr>
          <p:spPr>
            <a:xfrm flipH="1">
              <a:off x="4907744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10CC2EC-13CE-4A52-8C38-5038E97DFE26}"/>
                </a:ext>
              </a:extLst>
            </p:cNvPr>
            <p:cNvSpPr/>
            <p:nvPr/>
          </p:nvSpPr>
          <p:spPr>
            <a:xfrm>
              <a:off x="369082" y="4107274"/>
              <a:ext cx="978696" cy="572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Deploy Model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65FD68-4700-4A88-BE65-F815BC8F36EF}"/>
                </a:ext>
              </a:extLst>
            </p:cNvPr>
            <p:cNvSpPr/>
            <p:nvPr/>
          </p:nvSpPr>
          <p:spPr>
            <a:xfrm>
              <a:off x="2744380" y="4107274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Analyze Plots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6F454C7-18AD-4503-96F0-84BA24EA26B3}"/>
                </a:ext>
              </a:extLst>
            </p:cNvPr>
            <p:cNvCxnSpPr/>
            <p:nvPr/>
          </p:nvCxnSpPr>
          <p:spPr>
            <a:xfrm flipH="1">
              <a:off x="3723076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387DCEC-9CF7-4929-B871-7695F536E22D}"/>
                </a:ext>
              </a:extLst>
            </p:cNvPr>
            <p:cNvCxnSpPr/>
            <p:nvPr/>
          </p:nvCxnSpPr>
          <p:spPr>
            <a:xfrm flipH="1">
              <a:off x="2516964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194551D-3B30-4A3B-A4AA-44A761F26919}"/>
                </a:ext>
              </a:extLst>
            </p:cNvPr>
            <p:cNvCxnSpPr/>
            <p:nvPr/>
          </p:nvCxnSpPr>
          <p:spPr>
            <a:xfrm flipH="1">
              <a:off x="1326343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85DD60-757A-421A-BC64-4C77675F7087}"/>
              </a:ext>
            </a:extLst>
          </p:cNvPr>
          <p:cNvSpPr/>
          <p:nvPr/>
        </p:nvSpPr>
        <p:spPr>
          <a:xfrm>
            <a:off x="3165672" y="2548204"/>
            <a:ext cx="2443298" cy="769441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8533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273575"/>
            <a:ext cx="66453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</a:t>
            </a:r>
            <a:r>
              <a:rPr lang="en" dirty="0"/>
              <a:t>PyCaret?</a:t>
            </a:r>
            <a:endParaRPr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055283"/>
            <a:ext cx="8520600" cy="1175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PyCaret is an open source, low-code machine learning library and end-to-end model management tool created to help you automate your machine learning workflows in Python. It is commonly used for rapid prototyping and deployment of ML pipelines.</a:t>
            </a:r>
            <a:endParaRPr sz="1600" dirty="0"/>
          </a:p>
        </p:txBody>
      </p:sp>
      <p:grpSp>
        <p:nvGrpSpPr>
          <p:cNvPr id="151" name="Google Shape;151;p23"/>
          <p:cNvGrpSpPr/>
          <p:nvPr/>
        </p:nvGrpSpPr>
        <p:grpSpPr>
          <a:xfrm>
            <a:off x="698031" y="2640800"/>
            <a:ext cx="7747938" cy="1493500"/>
            <a:chOff x="1147838" y="3086875"/>
            <a:chExt cx="7747938" cy="1493500"/>
          </a:xfrm>
        </p:grpSpPr>
        <p:pic>
          <p:nvPicPr>
            <p:cNvPr id="152" name="Google Shape;152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27575" y="3229075"/>
              <a:ext cx="1026326" cy="89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3"/>
            <p:cNvSpPr txBox="1"/>
            <p:nvPr/>
          </p:nvSpPr>
          <p:spPr>
            <a:xfrm>
              <a:off x="1147838" y="4119700"/>
              <a:ext cx="1585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EASY TO USE</a:t>
              </a:r>
              <a:endParaRPr b="1"/>
            </a:p>
          </p:txBody>
        </p:sp>
        <p:pic>
          <p:nvPicPr>
            <p:cNvPr id="154" name="Google Shape;15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27899" y="3086875"/>
              <a:ext cx="1175002" cy="1175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3"/>
            <p:cNvSpPr txBox="1"/>
            <p:nvPr/>
          </p:nvSpPr>
          <p:spPr>
            <a:xfrm>
              <a:off x="3833400" y="4173275"/>
              <a:ext cx="20709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PRODUCTIVITY TOOL</a:t>
              </a:r>
              <a:endParaRPr b="1"/>
            </a:p>
          </p:txBody>
        </p:sp>
        <p:sp>
          <p:nvSpPr>
            <p:cNvPr id="156" name="Google Shape;156;p23"/>
            <p:cNvSpPr txBox="1"/>
            <p:nvPr/>
          </p:nvSpPr>
          <p:spPr>
            <a:xfrm>
              <a:off x="7048975" y="4173275"/>
              <a:ext cx="1846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BUSINESS READY</a:t>
              </a:r>
              <a:endParaRPr b="1"/>
            </a:p>
          </p:txBody>
        </p:sp>
        <p:pic>
          <p:nvPicPr>
            <p:cNvPr id="157" name="Google Shape;15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06875" y="3229075"/>
              <a:ext cx="944227" cy="944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Google Shape;150;p23">
            <a:extLst>
              <a:ext uri="{FF2B5EF4-FFF2-40B4-BE49-F238E27FC236}">
                <a16:creationId xmlns:a16="http://schemas.microsoft.com/office/drawing/2014/main" id="{E3DCF37C-7D92-4D88-BA79-B8031E10A16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18" y="113807"/>
            <a:ext cx="8520600" cy="572700"/>
          </a:xfrm>
        </p:spPr>
        <p:txBody>
          <a:bodyPr/>
          <a:lstStyle/>
          <a:p>
            <a:r>
              <a:rPr lang="en-CA" dirty="0"/>
              <a:t>PyCaret can help you with:</a:t>
            </a:r>
          </a:p>
        </p:txBody>
      </p: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92EF0C-86C5-49CE-9088-2D8C0B1882D2}"/>
              </a:ext>
            </a:extLst>
          </p:cNvPr>
          <p:cNvGrpSpPr/>
          <p:nvPr/>
        </p:nvGrpSpPr>
        <p:grpSpPr>
          <a:xfrm>
            <a:off x="1384202" y="3154469"/>
            <a:ext cx="6375596" cy="1592191"/>
            <a:chOff x="1384202" y="3154469"/>
            <a:chExt cx="6375596" cy="1592191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E16A546-FCCA-4967-8C12-3DDB6150488A}"/>
                </a:ext>
              </a:extLst>
            </p:cNvPr>
            <p:cNvGrpSpPr/>
            <p:nvPr/>
          </p:nvGrpSpPr>
          <p:grpSpPr>
            <a:xfrm>
              <a:off x="3968791" y="3194033"/>
              <a:ext cx="1026243" cy="1552627"/>
              <a:chOff x="4119412" y="1332878"/>
              <a:chExt cx="1026243" cy="1552627"/>
            </a:xfrm>
          </p:grpSpPr>
          <p:pic>
            <p:nvPicPr>
              <p:cNvPr id="84" name="Picture 83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E02ECBF6-92FE-477C-BF09-7D291D9587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8239" y="1332878"/>
                <a:ext cx="964800" cy="964800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777E75C-147F-4848-A9D7-F5E1015E42FF}"/>
                  </a:ext>
                </a:extLst>
              </p:cNvPr>
              <p:cNvSpPr txBox="1"/>
              <p:nvPr/>
            </p:nvSpPr>
            <p:spPr>
              <a:xfrm>
                <a:off x="4119412" y="2300730"/>
                <a:ext cx="10262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Model </a:t>
                </a:r>
              </a:p>
              <a:p>
                <a:pPr algn="ctr"/>
                <a:r>
                  <a:rPr lang="en-CA" sz="1600" dirty="0"/>
                  <a:t>Selection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C1CDC80-E2D6-4434-9D5C-B70836774835}"/>
                </a:ext>
              </a:extLst>
            </p:cNvPr>
            <p:cNvGrpSpPr/>
            <p:nvPr/>
          </p:nvGrpSpPr>
          <p:grpSpPr>
            <a:xfrm>
              <a:off x="1384202" y="3183106"/>
              <a:ext cx="1473480" cy="1549575"/>
              <a:chOff x="7285493" y="1102625"/>
              <a:chExt cx="1473480" cy="1549575"/>
            </a:xfrm>
          </p:grpSpPr>
          <p:pic>
            <p:nvPicPr>
              <p:cNvPr id="82" name="Picture 81" descr="A picture containing object, clock&#10;&#10;Description automatically generated">
                <a:extLst>
                  <a:ext uri="{FF2B5EF4-FFF2-40B4-BE49-F238E27FC236}">
                    <a16:creationId xmlns:a16="http://schemas.microsoft.com/office/drawing/2014/main" id="{C90FC164-3839-451A-AF3B-DF6F40C9CE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4496" y="1102625"/>
                <a:ext cx="964800" cy="964799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49124F-C388-4548-9440-528768139CAD}"/>
                  </a:ext>
                </a:extLst>
              </p:cNvPr>
              <p:cNvSpPr txBox="1"/>
              <p:nvPr/>
            </p:nvSpPr>
            <p:spPr>
              <a:xfrm>
                <a:off x="7285493" y="2067425"/>
                <a:ext cx="14734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Analysis &amp; </a:t>
                </a:r>
              </a:p>
              <a:p>
                <a:pPr algn="ctr"/>
                <a:r>
                  <a:rPr lang="en-CA" sz="1600" dirty="0"/>
                  <a:t>Interpretability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DFDB6EC-48D4-415C-BEFB-160A5AF43597}"/>
                </a:ext>
              </a:extLst>
            </p:cNvPr>
            <p:cNvGrpSpPr/>
            <p:nvPr/>
          </p:nvGrpSpPr>
          <p:grpSpPr>
            <a:xfrm>
              <a:off x="6480282" y="3154469"/>
              <a:ext cx="1279516" cy="1544376"/>
              <a:chOff x="3623851" y="2775311"/>
              <a:chExt cx="1279516" cy="1544376"/>
            </a:xfrm>
          </p:grpSpPr>
          <p:pic>
            <p:nvPicPr>
              <p:cNvPr id="93" name="Picture 92" descr="A picture containing clock&#10;&#10;Description automatically generated">
                <a:extLst>
                  <a:ext uri="{FF2B5EF4-FFF2-40B4-BE49-F238E27FC236}">
                    <a16:creationId xmlns:a16="http://schemas.microsoft.com/office/drawing/2014/main" id="{AE68D9D1-4327-40BA-B58C-63D777E76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3475" y="2775311"/>
                <a:ext cx="964800" cy="964800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54FAC91-A999-45B1-90ED-457E223BFD9A}"/>
                  </a:ext>
                </a:extLst>
              </p:cNvPr>
              <p:cNvSpPr txBox="1"/>
              <p:nvPr/>
            </p:nvSpPr>
            <p:spPr>
              <a:xfrm>
                <a:off x="3623851" y="3734912"/>
                <a:ext cx="12795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Experiment </a:t>
                </a:r>
              </a:p>
              <a:p>
                <a:pPr algn="ctr"/>
                <a:r>
                  <a:rPr lang="en-CA" sz="1600" dirty="0"/>
                  <a:t>Logging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EB06F0D-D310-4AC2-875D-77548A2929B0}"/>
              </a:ext>
            </a:extLst>
          </p:cNvPr>
          <p:cNvGrpSpPr/>
          <p:nvPr/>
        </p:nvGrpSpPr>
        <p:grpSpPr>
          <a:xfrm>
            <a:off x="1469963" y="1132515"/>
            <a:ext cx="6437514" cy="1654821"/>
            <a:chOff x="1625750" y="1170003"/>
            <a:chExt cx="6437514" cy="165482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8B22411-A910-43A0-9617-5B0D39269CDA}"/>
                </a:ext>
              </a:extLst>
            </p:cNvPr>
            <p:cNvGrpSpPr/>
            <p:nvPr/>
          </p:nvGrpSpPr>
          <p:grpSpPr>
            <a:xfrm>
              <a:off x="1625750" y="1245554"/>
              <a:ext cx="1301958" cy="1572497"/>
              <a:chOff x="789702" y="1603733"/>
              <a:chExt cx="1301958" cy="1572497"/>
            </a:xfrm>
          </p:grpSpPr>
          <p:pic>
            <p:nvPicPr>
              <p:cNvPr id="38" name="Picture 37" descr="A picture containing clock, meter&#10;&#10;Description automatically generated">
                <a:extLst>
                  <a:ext uri="{FF2B5EF4-FFF2-40B4-BE49-F238E27FC236}">
                    <a16:creationId xmlns:a16="http://schemas.microsoft.com/office/drawing/2014/main" id="{CB58D91B-AB4C-4394-8D1B-57A0CADC41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5383" y="1603733"/>
                <a:ext cx="964800" cy="964800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CA13C09-FC09-4650-923E-4BA5DDBB74E6}"/>
                  </a:ext>
                </a:extLst>
              </p:cNvPr>
              <p:cNvSpPr txBox="1"/>
              <p:nvPr/>
            </p:nvSpPr>
            <p:spPr>
              <a:xfrm>
                <a:off x="789702" y="2591455"/>
                <a:ext cx="13019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Data </a:t>
                </a:r>
              </a:p>
              <a:p>
                <a:pPr algn="ctr"/>
                <a:r>
                  <a:rPr lang="en-CA" sz="1600" dirty="0"/>
                  <a:t>Preparation 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7E7045F-5583-4EF3-9B4E-786471A0C1B8}"/>
                </a:ext>
              </a:extLst>
            </p:cNvPr>
            <p:cNvGrpSpPr/>
            <p:nvPr/>
          </p:nvGrpSpPr>
          <p:grpSpPr>
            <a:xfrm>
              <a:off x="4078649" y="1170003"/>
              <a:ext cx="1041010" cy="1654821"/>
              <a:chOff x="2322551" y="1332878"/>
              <a:chExt cx="1041010" cy="1654821"/>
            </a:xfrm>
          </p:grpSpPr>
          <p:pic>
            <p:nvPicPr>
              <p:cNvPr id="8" name="Picture 7" descr="A picture containing clock&#10;&#10;Description automatically generated">
                <a:extLst>
                  <a:ext uri="{FF2B5EF4-FFF2-40B4-BE49-F238E27FC236}">
                    <a16:creationId xmlns:a16="http://schemas.microsoft.com/office/drawing/2014/main" id="{D456AD79-C259-409D-A6C7-761D4E273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2551" y="1332878"/>
                <a:ext cx="964013" cy="964013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35AC5DC-912D-4822-957A-2E239D02462C}"/>
                  </a:ext>
                </a:extLst>
              </p:cNvPr>
              <p:cNvSpPr txBox="1"/>
              <p:nvPr/>
            </p:nvSpPr>
            <p:spPr>
              <a:xfrm>
                <a:off x="2369378" y="2341368"/>
                <a:ext cx="9941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Model </a:t>
                </a:r>
              </a:p>
              <a:p>
                <a:pPr algn="ctr"/>
                <a:r>
                  <a:rPr lang="en-CA" sz="1600" dirty="0"/>
                  <a:t>Training</a:t>
                </a:r>
                <a:r>
                  <a:rPr lang="en-CA" sz="2000" dirty="0"/>
                  <a:t> </a:t>
                </a:r>
              </a:p>
            </p:txBody>
          </p:sp>
        </p:grpSp>
        <p:pic>
          <p:nvPicPr>
            <p:cNvPr id="98" name="Picture 97" descr="A close up of a sign&#10;&#10;Description automatically generated">
              <a:extLst>
                <a:ext uri="{FF2B5EF4-FFF2-40B4-BE49-F238E27FC236}">
                  <a16:creationId xmlns:a16="http://schemas.microsoft.com/office/drawing/2014/main" id="{3300626C-F0BF-4E67-9F0D-C77088BD6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90643" y="1213693"/>
              <a:ext cx="964800" cy="964800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DFD5179-CB04-40CA-919D-150B25240C47}"/>
                </a:ext>
              </a:extLst>
            </p:cNvPr>
            <p:cNvSpPr txBox="1"/>
            <p:nvPr/>
          </p:nvSpPr>
          <p:spPr>
            <a:xfrm>
              <a:off x="6395820" y="2232823"/>
              <a:ext cx="1667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600" dirty="0"/>
                <a:t>Hyperparameter</a:t>
              </a:r>
            </a:p>
            <a:p>
              <a:pPr algn="ctr"/>
              <a:r>
                <a:rPr lang="en-CA" sz="1600" dirty="0"/>
                <a:t>Tuning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440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18" y="113807"/>
            <a:ext cx="7135802" cy="572700"/>
          </a:xfrm>
        </p:spPr>
        <p:txBody>
          <a:bodyPr/>
          <a:lstStyle/>
          <a:p>
            <a:r>
              <a:rPr lang="en-CA" dirty="0"/>
              <a:t>Machine Learning use-case supported:</a:t>
            </a:r>
          </a:p>
        </p:txBody>
      </p: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C6F593-4D95-4008-8315-F2565C795F9C}"/>
              </a:ext>
            </a:extLst>
          </p:cNvPr>
          <p:cNvSpPr txBox="1"/>
          <p:nvPr/>
        </p:nvSpPr>
        <p:spPr>
          <a:xfrm>
            <a:off x="372534" y="1205653"/>
            <a:ext cx="35125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Anomaly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Natural Language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Association Rule Mining</a:t>
            </a:r>
          </a:p>
        </p:txBody>
      </p:sp>
    </p:spTree>
    <p:extLst>
      <p:ext uri="{BB962C8B-B14F-4D97-AF65-F5344CB8AC3E}">
        <p14:creationId xmlns:p14="http://schemas.microsoft.com/office/powerpoint/2010/main" val="1793592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21D9-9E41-4493-B2FD-82DBA3DF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219" y="2088973"/>
            <a:ext cx="2702433" cy="572700"/>
          </a:xfrm>
        </p:spPr>
        <p:txBody>
          <a:bodyPr/>
          <a:lstStyle/>
          <a:p>
            <a:pPr algn="ctr"/>
            <a:r>
              <a:rPr lang="en-CA" dirty="0"/>
              <a:t>Demo</a:t>
            </a:r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A7B358BB-5711-4C07-8401-32E37DE8C0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4007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Thank you</a:t>
            </a:r>
            <a:endParaRPr dirty="0"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988ACAF2-62A0-44A0-9C0F-9B93F08FAED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27" y="272413"/>
            <a:ext cx="2587504" cy="628068"/>
          </a:xfrm>
        </p:spPr>
        <p:txBody>
          <a:bodyPr/>
          <a:lstStyle/>
          <a:p>
            <a:pPr algn="l"/>
            <a:r>
              <a:rPr lang="en-CA" sz="2800" dirty="0"/>
              <a:t>About 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A4A56F-0271-41A9-9063-C674F371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519" y="150392"/>
            <a:ext cx="753080" cy="753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33119" y="1253067"/>
            <a:ext cx="8064214" cy="202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Data Scientist with 10+ years of diversified experience in solving business problems using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Active open-source contributor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Member of CPA, CMA, Canada and ACMA, UK, CGMA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Lived and worked in Asia, Middle East, East Africa, North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Currently based in Toronto, Canada</a:t>
            </a:r>
          </a:p>
          <a:p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ED692-BFED-43BE-8C81-1974DF099332}"/>
              </a:ext>
            </a:extLst>
          </p:cNvPr>
          <p:cNvSpPr/>
          <p:nvPr/>
        </p:nvSpPr>
        <p:spPr>
          <a:xfrm>
            <a:off x="885599" y="3482685"/>
            <a:ext cx="2965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3"/>
              </a:rPr>
              <a:t>https://www.linkedin.com/in/profile-moez/</a:t>
            </a:r>
            <a:endParaRPr lang="en-CA" sz="1200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6475EB-F33B-4A3F-B8D3-A8FD75127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19" y="3474442"/>
            <a:ext cx="586242" cy="307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636C95-F555-466D-9ECF-054D162971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346560" y="3886801"/>
            <a:ext cx="359359" cy="3586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AD6D18-6B39-4821-969E-CBD54FF2EE22}"/>
              </a:ext>
            </a:extLst>
          </p:cNvPr>
          <p:cNvSpPr/>
          <p:nvPr/>
        </p:nvSpPr>
        <p:spPr>
          <a:xfrm>
            <a:off x="885599" y="3912233"/>
            <a:ext cx="26196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6"/>
              </a:rPr>
              <a:t>https://twitter.com/moezpycaretorg1</a:t>
            </a:r>
            <a:endParaRPr lang="en-CA" sz="1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7E2016-CDC3-427A-97F1-87FFA4616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7377" y="3569638"/>
            <a:ext cx="586242" cy="1632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01313C-376C-44E9-8B0D-8E76E7E6E94F}"/>
              </a:ext>
            </a:extLst>
          </p:cNvPr>
          <p:cNvSpPr/>
          <p:nvPr/>
        </p:nvSpPr>
        <p:spPr>
          <a:xfrm>
            <a:off x="5343299" y="3474442"/>
            <a:ext cx="2464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8"/>
              </a:rPr>
              <a:t>https://moez-62905.medium.com/</a:t>
            </a:r>
            <a:endParaRPr lang="en-CA" sz="1200" dirty="0"/>
          </a:p>
        </p:txBody>
      </p:sp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C8CD2394-B976-4F83-8B85-2FA9951C8B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4580" y="3851420"/>
            <a:ext cx="335756" cy="3357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DA01FB2-E014-42AE-AE53-DEE6022F4DFA}"/>
              </a:ext>
            </a:extLst>
          </p:cNvPr>
          <p:cNvSpPr/>
          <p:nvPr/>
        </p:nvSpPr>
        <p:spPr>
          <a:xfrm>
            <a:off x="5343299" y="3889020"/>
            <a:ext cx="1483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10"/>
              </a:rPr>
              <a:t>moez@pycaret.org</a:t>
            </a:r>
            <a:endParaRPr lang="en-CA" sz="1200" dirty="0"/>
          </a:p>
        </p:txBody>
      </p:sp>
      <p:pic>
        <p:nvPicPr>
          <p:cNvPr id="15" name="Google Shape;150;p23">
            <a:extLst>
              <a:ext uri="{FF2B5EF4-FFF2-40B4-BE49-F238E27FC236}">
                <a16:creationId xmlns:a16="http://schemas.microsoft.com/office/drawing/2014/main" id="{61E0399A-65C4-4AF2-8A96-D6286A5CF82B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616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112375"/>
            <a:ext cx="6904036" cy="628068"/>
          </a:xfrm>
        </p:spPr>
        <p:txBody>
          <a:bodyPr/>
          <a:lstStyle/>
          <a:p>
            <a:pPr algn="l"/>
            <a:r>
              <a:rPr lang="en-CA" sz="2800" dirty="0"/>
              <a:t>Important Links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71464" y="1058719"/>
            <a:ext cx="87296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Official : </a:t>
            </a:r>
            <a:r>
              <a:rPr lang="en-CA" dirty="0">
                <a:hlinkClick r:id="rId2"/>
              </a:rPr>
              <a:t>https://www.pycaret.org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Docs: </a:t>
            </a:r>
            <a:r>
              <a:rPr lang="en-CA" dirty="0">
                <a:hlinkClick r:id="rId3"/>
              </a:rPr>
              <a:t>https://pycaret.readthedocs.io/en/latest/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PyCaret GitHub : </a:t>
            </a:r>
            <a:r>
              <a:rPr lang="en-CA" dirty="0">
                <a:hlinkClick r:id="rId4"/>
              </a:rPr>
              <a:t>https://www.github.com/pycaret/pycaret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LinkedIn : </a:t>
            </a:r>
            <a:r>
              <a:rPr lang="en-CA" dirty="0">
                <a:hlinkClick r:id="rId5"/>
              </a:rPr>
              <a:t>https://www.linkedin.com/company/pycaret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YouTube : </a:t>
            </a:r>
            <a:r>
              <a:rPr lang="en-CA" dirty="0">
                <a:hlinkClick r:id="rId6"/>
              </a:rPr>
              <a:t>https://www.youtube.com/channel/UCxA1YTYJ9BEeo50lxyI_B3g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Medium : </a:t>
            </a:r>
            <a:r>
              <a:rPr lang="en-CA" dirty="0">
                <a:hlinkClick r:id="rId7"/>
              </a:rPr>
              <a:t>https://moez-62905.medium.com/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highlight>
                  <a:srgbClr val="FFFF00"/>
                </a:highlight>
              </a:rPr>
              <a:t>Today’s Presentation and Demo : </a:t>
            </a:r>
            <a:r>
              <a:rPr lang="en-CA" sz="1200" dirty="0">
                <a:highlight>
                  <a:srgbClr val="FFFF00"/>
                </a:highlight>
                <a:hlinkClick r:id="rId8"/>
              </a:rPr>
              <a:t>https://www.github.com/pycaret/pycaret-demo-ivey</a:t>
            </a:r>
            <a:endParaRPr lang="en-CA" dirty="0"/>
          </a:p>
          <a:p>
            <a:endParaRPr lang="en-CA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99159-91A5-49B4-A96B-65376CC4751D}"/>
              </a:ext>
            </a:extLst>
          </p:cNvPr>
          <p:cNvSpPr/>
          <p:nvPr/>
        </p:nvSpPr>
        <p:spPr>
          <a:xfrm>
            <a:off x="403038" y="4188993"/>
            <a:ext cx="40831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dirty="0"/>
              <a:t>Follow hashtag </a:t>
            </a:r>
            <a:r>
              <a:rPr lang="en-US" b="1" dirty="0"/>
              <a:t>#pycaret </a:t>
            </a:r>
            <a:r>
              <a:rPr lang="en-US" dirty="0"/>
              <a:t>on LinkedIn and Twitter</a:t>
            </a:r>
          </a:p>
        </p:txBody>
      </p:sp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71BFC3B8-A52B-4917-B715-C998CED7B6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82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485CE1-1800-476C-AB26-796350A8F32F}"/>
              </a:ext>
            </a:extLst>
          </p:cNvPr>
          <p:cNvSpPr/>
          <p:nvPr/>
        </p:nvSpPr>
        <p:spPr>
          <a:xfrm>
            <a:off x="211688" y="4052650"/>
            <a:ext cx="4067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https://towardsdatascience.com/pycaret-2-2-is-here-whats-new-ad7612ca63b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CB277-C75F-4748-A9E3-F9183F905B63}"/>
              </a:ext>
            </a:extLst>
          </p:cNvPr>
          <p:cNvSpPr/>
          <p:nvPr/>
        </p:nvSpPr>
        <p:spPr>
          <a:xfrm>
            <a:off x="4396030" y="4052650"/>
            <a:ext cx="441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https://towardsdatascience.com/pycaret-2-1-is-here-whats-new-4aae6a7f636a</a:t>
            </a:r>
            <a:endParaRPr lang="en-CA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A9BE29-0303-4C88-8857-E10F481F2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33" y="1228329"/>
            <a:ext cx="3684227" cy="23005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63B062-0FAB-436C-8FD6-C441DE9BB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1988" y="1228329"/>
            <a:ext cx="3989493" cy="228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1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F2063-3F6F-4622-847F-CEEBE674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26" y="1138967"/>
            <a:ext cx="4067418" cy="28317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A3A1F9-8EDC-4036-80B6-A693F9A60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820" y="1138967"/>
            <a:ext cx="4352047" cy="28609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485CE1-1800-476C-AB26-796350A8F32F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https://towardsdatascience.com/deploy-machine-learning-model-on-google-kubernetes-engine-94daac85108b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CB277-C75F-4748-A9E3-F9183F905B63}"/>
              </a:ext>
            </a:extLst>
          </p:cNvPr>
          <p:cNvSpPr/>
          <p:nvPr/>
        </p:nvSpPr>
        <p:spPr>
          <a:xfrm>
            <a:off x="4396030" y="4052650"/>
            <a:ext cx="441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5"/>
              </a:rPr>
              <a:t>https://towardsdatascience.com/how-to-implement-clustering-in-power-bi-using-pycaret-4b5e34b1405b</a:t>
            </a:r>
            <a:endParaRPr lang="en-CA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565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F997D-4E72-463C-9248-C2ED40A5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8" y="995969"/>
            <a:ext cx="4174650" cy="29473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8B6B06-CF93-496C-9BC7-157966B09EBB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https://towardsdatascience.com/build-your-first-anomaly-detector-in-power-bi-using-pycaret-2b41b363244e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F0416F-F388-45EB-A269-A72F8BE8D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87" y="995969"/>
            <a:ext cx="4260301" cy="29841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4783F3-C14E-438C-8B70-D5A147C89090}"/>
              </a:ext>
            </a:extLst>
          </p:cNvPr>
          <p:cNvSpPr/>
          <p:nvPr/>
        </p:nvSpPr>
        <p:spPr>
          <a:xfrm>
            <a:off x="4414837" y="40526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https://towardsdatascience.com/deploy-machine-learning-pipeline-on-cloud-using-docker-container-bec64458dc01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537360FB-C459-4D85-9120-104CA9E3C32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15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2" y="295933"/>
            <a:ext cx="8960889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2A2A1-C9FC-4A10-8B50-0FD02DCC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8" y="995969"/>
            <a:ext cx="4232103" cy="2984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E7E271-553D-4A68-AE56-4A3E6BFF20AF}"/>
              </a:ext>
            </a:extLst>
          </p:cNvPr>
          <p:cNvSpPr/>
          <p:nvPr/>
        </p:nvSpPr>
        <p:spPr>
          <a:xfrm>
            <a:off x="107156" y="4147531"/>
            <a:ext cx="42321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https://towardsdatascience.com/build-and-deploy-your-first-machine-learning-web-app-e020db344a99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BB95-953F-4DE5-B601-D1D112F73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269" y="995969"/>
            <a:ext cx="4650581" cy="3007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C0D188-5CFD-4DF8-BE11-5E61E058FA0E}"/>
              </a:ext>
            </a:extLst>
          </p:cNvPr>
          <p:cNvSpPr/>
          <p:nvPr/>
        </p:nvSpPr>
        <p:spPr>
          <a:xfrm>
            <a:off x="4421980" y="414753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https://towardsdatascience.com/machine-learning-in-power-bi-using-pycaret-34307f09394a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75779399-2B4B-48C5-9108-77203F1FEEA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72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 – Official Video Tutorials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Binary Classification Video Tutorial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https://www.youtube.com/watch?v=2xAgLKUN6Xs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Clustering in PyCaret Video Tutorial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https://www.youtube.com/watch?v=2oxLDir7foQ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Anomaly Detection in PyCaret Video Tutorial</a:t>
            </a:r>
            <a:endParaRPr lang="en-US" sz="1200" i="1" dirty="0"/>
          </a:p>
          <a:p>
            <a:pPr marL="114300" indent="0">
              <a:buNone/>
            </a:pPr>
            <a:r>
              <a:rPr lang="en-CA" sz="1200" dirty="0">
                <a:hlinkClick r:id="rId4"/>
              </a:rPr>
              <a:t>https://www.youtube.com/watch?v=q0dxYDq1A40&amp;t=2s</a:t>
            </a:r>
            <a:endParaRPr lang="en-CA" sz="1200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Topic Modeling in PyCaret Video Tutorial</a:t>
            </a:r>
            <a:endParaRPr lang="en-US" sz="1600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https://www.youtube.com/watch?v=G6ShuoM3T1M</a:t>
            </a:r>
            <a:endParaRPr lang="en-CA" sz="1200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Association Rule Mining in PyCaret Video Tutorial</a:t>
            </a:r>
            <a:endParaRPr lang="en-US" sz="1600" i="1" dirty="0"/>
          </a:p>
          <a:p>
            <a:pPr marL="114300" indent="0">
              <a:buNone/>
            </a:pPr>
            <a:r>
              <a:rPr lang="en-CA" sz="1200" dirty="0">
                <a:hlinkClick r:id="rId6"/>
              </a:rPr>
              <a:t>https://www.youtube.com/watch?v=XYAGwts5qGw</a:t>
            </a: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5" name="Google Shape;150;p23">
            <a:extLst>
              <a:ext uri="{FF2B5EF4-FFF2-40B4-BE49-F238E27FC236}">
                <a16:creationId xmlns:a16="http://schemas.microsoft.com/office/drawing/2014/main" id="{7D2C2692-5428-44D8-ACB5-849E3EF0E82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5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Machine Learning in SQL by </a:t>
            </a:r>
            <a:r>
              <a:rPr lang="en-US" sz="1600" b="1" i="1" dirty="0"/>
              <a:t>Umar Farooque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https://towardsdatascience.com/machine-learning-in-sql-using-pycaret-87aff377d90c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Tableau by </a:t>
            </a:r>
            <a:r>
              <a:rPr lang="en-US" sz="1600" b="1" i="1" dirty="0"/>
              <a:t>Andrew Cowan-Nagora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https://towardsdatascience.com/machine-learning-in-tableau-with-pycaret-166ffac9b22e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NLP Classification using PyCaret by </a:t>
            </a:r>
            <a:r>
              <a:rPr lang="en-US" sz="1600" b="1" i="1" dirty="0"/>
              <a:t>Prateek Baghel</a:t>
            </a:r>
            <a:endParaRPr lang="en-US" sz="1200" b="1" i="1" dirty="0"/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Predict Gold Price Returns using PyCaret by </a:t>
            </a:r>
            <a:r>
              <a:rPr lang="en-US" sz="1600" b="1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5"/>
              </a:rPr>
              <a:t>https://towardsdatascience.com/machine-learning-to-predict-gold-price-returns-4bdb0506b132</a:t>
            </a:r>
            <a:endParaRPr lang="en-CA" sz="1200" u="sng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Predict Crashes in Gold Price using PyCaret by </a:t>
            </a:r>
            <a:r>
              <a:rPr lang="en-US" sz="1600" b="1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5397BD35-B094-46CC-B719-C4A76C5EB8D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6895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738</Words>
  <Application>Microsoft Office PowerPoint</Application>
  <PresentationFormat>On-screen Show (16:9)</PresentationFormat>
  <Paragraphs>161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Introducing PyCaret</vt:lpstr>
      <vt:lpstr>About me</vt:lpstr>
      <vt:lpstr>Important Links</vt:lpstr>
      <vt:lpstr>Resources</vt:lpstr>
      <vt:lpstr>Resources (cont.)</vt:lpstr>
      <vt:lpstr>Resources (cont.)</vt:lpstr>
      <vt:lpstr>Resources (cont.)</vt:lpstr>
      <vt:lpstr>Resources (cont.) – Official Video Tutorials</vt:lpstr>
      <vt:lpstr>Resources (cont.)</vt:lpstr>
      <vt:lpstr>Resources (cont.)</vt:lpstr>
      <vt:lpstr>Let’s get started</vt:lpstr>
      <vt:lpstr>PowerPoint Presentation</vt:lpstr>
      <vt:lpstr>Granular ML Life Cycle</vt:lpstr>
      <vt:lpstr>What is PyCaret?</vt:lpstr>
      <vt:lpstr>PyCaret can help you with:</vt:lpstr>
      <vt:lpstr>Machine Learning use-case supported: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PyCaret 1.0.0</dc:title>
  <cp:lastModifiedBy>Moez Sajwani</cp:lastModifiedBy>
  <cp:revision>81</cp:revision>
  <dcterms:modified xsi:type="dcterms:W3CDTF">2020-11-06T21:19:44Z</dcterms:modified>
</cp:coreProperties>
</file>