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12" r:id="rId5"/>
    <p:sldId id="1713" r:id="rId6"/>
    <p:sldId id="1714" r:id="rId7"/>
    <p:sldId id="1715" r:id="rId8"/>
    <p:sldId id="309" r:id="rId9"/>
    <p:sldId id="278" r:id="rId10"/>
    <p:sldId id="280" r:id="rId11"/>
    <p:sldId id="281" r:id="rId12"/>
    <p:sldId id="303" r:id="rId13"/>
    <p:sldId id="1709" r:id="rId14"/>
    <p:sldId id="266" r:id="rId15"/>
    <p:sldId id="1705" r:id="rId16"/>
    <p:sldId id="1712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 dirty="0">
                <a:latin typeface="+mj-lt"/>
              </a:rPr>
              <a:t>Cumulative Lines of Code</a:t>
            </a:r>
            <a:r>
              <a:rPr lang="en-CA" sz="1600" b="1" baseline="0" dirty="0">
                <a:latin typeface="+mj-lt"/>
              </a:rPr>
              <a:t> Comparison</a:t>
            </a:r>
            <a:endParaRPr lang="en-CA" sz="16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scikit-learn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138</c:v>
                </c:pt>
                <c:pt idx="2">
                  <c:v>162</c:v>
                </c:pt>
                <c:pt idx="3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5-6F4D-B41A-2516E18AD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PyCaret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22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5-6F4D-B41A-2516E18A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075584"/>
        <c:axId val="1128341824"/>
      </c:lineChart>
      <c:catAx>
        <c:axId val="11140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8341824"/>
        <c:crosses val="autoZero"/>
        <c:auto val="1"/>
        <c:lblAlgn val="ctr"/>
        <c:lblOffset val="100"/>
        <c:noMultiLvlLbl val="0"/>
      </c:catAx>
      <c:valAx>
        <c:axId val="1128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40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942381523210463"/>
          <c:y val="0.37970573180427136"/>
          <c:w val="0.13885993226725998"/>
          <c:h val="0.15003147428148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0" y="1175657"/>
            <a:ext cx="8444975" cy="3233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9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wardsdatascience.com/build-your-first-anomaly-detector-in-power-bi-using-pycaret-2b41b363244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hyperlink" Target="https://towardsdatascience.com/deploy-machine-learning-pipeline-on-cloud-using-docker-container-bec64458dc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owardsdatascience.com/build-and-deploy-your-first-machine-learning-web-app-e020db344a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hyperlink" Target="https://towardsdatascience.com/machine-learning-in-power-bi-using-pycaret-34307f09394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karachiai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p7aaexnl-EqdTfZ9U~mF0CwNcltff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join.slack.com/t/pycaret/shared_invite/zt-kdoe7hee-yvNANPHXPM9VtK7R6Npx4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anomaly-detection-with-pycaret-706a6e2b24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towardsdatascience.com/supercharge-your-machine-learning-experiments-with-pycaret-and-gradio-5932c61f80d9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101-for-beginners-7427dcfdc2f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towardsdatascience.com/multiple-time-series-forecasting-with-pycaret-bc0a779a22f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forecasting-with-pycaret-regression-module-237b703a0c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towardsdatascience.com/5-things-you-are-doing-wrong-in-pycaret-e01981575d2a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2-is-here-whats-new-ad7612ca63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towardsdatascience.com/pycaret-2-1-is-here-whats-new-4aae6a7f636a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deploy-machine-learning-model-on-google-kubernetes-engine-94daac85108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hyperlink" Target="https://towardsdatascience.com/how-to-implement-clustering-in-power-bi-using-pycaret-4b5e34b1405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68555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5256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Apr 25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8" y="1151756"/>
            <a:ext cx="4174650" cy="2947381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151756"/>
            <a:ext cx="4260301" cy="298417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2" y="1246583"/>
            <a:ext cx="4232103" cy="2984175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80" y="1234857"/>
            <a:ext cx="4650581" cy="300762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66" y="199835"/>
            <a:ext cx="8520600" cy="628068"/>
          </a:xfrm>
        </p:spPr>
        <p:txBody>
          <a:bodyPr/>
          <a:lstStyle/>
          <a:p>
            <a:pPr algn="l"/>
            <a:r>
              <a:rPr lang="en-CA" sz="3200" dirty="0"/>
              <a:t>Machine Learning Life 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7575-171C-4386-80E3-885665E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" y="1416268"/>
            <a:ext cx="9022081" cy="2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A5BCF-0D6D-9C46-BAAC-61C2BC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</p:spPr>
        <p:txBody>
          <a:bodyPr/>
          <a:lstStyle/>
          <a:p>
            <a:r>
              <a:rPr lang="en-US" dirty="0"/>
              <a:t>Impact of PyCaret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6729-C088-684C-A3DC-5502834EBC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316884"/>
              </p:ext>
            </p:extLst>
          </p:nvPr>
        </p:nvGraphicFramePr>
        <p:xfrm>
          <a:off x="345734" y="1288416"/>
          <a:ext cx="844510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53AF30-390D-461C-BE19-FB8CE8176EA4}"/>
              </a:ext>
            </a:extLst>
          </p:cNvPr>
          <p:cNvSpPr txBox="1"/>
          <p:nvPr/>
        </p:nvSpPr>
        <p:spPr>
          <a:xfrm rot="16200000">
            <a:off x="-647285" y="2722590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+mj-lt"/>
              </a:rPr>
              <a:t>Cumulative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2DEA7-E86A-4767-9DDB-A09C48F6D50D}"/>
              </a:ext>
            </a:extLst>
          </p:cNvPr>
          <p:cNvSpPr txBox="1"/>
          <p:nvPr/>
        </p:nvSpPr>
        <p:spPr>
          <a:xfrm>
            <a:off x="3511267" y="4616287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latin typeface="+mj-lt"/>
              </a:rPr>
              <a:t>Machine Learning Workflow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48EE05E-2F9F-4DAE-AE85-A7F62FA9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18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1825990" y="3174292"/>
            <a:ext cx="46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</p:cNvCxnSpPr>
          <p:nvPr/>
        </p:nvCxnSpPr>
        <p:spPr>
          <a:xfrm>
            <a:off x="1817193" y="2002699"/>
            <a:ext cx="2986598" cy="38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9" y="318759"/>
            <a:ext cx="7135802" cy="572700"/>
          </a:xfrm>
        </p:spPr>
        <p:txBody>
          <a:bodyPr/>
          <a:lstStyle/>
          <a:p>
            <a:r>
              <a:rPr lang="en-CA" dirty="0">
                <a:latin typeface="+mj-lt"/>
              </a:rPr>
              <a:t>Machine Learning use-case supported: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2220013" y="1569562"/>
            <a:ext cx="130211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latin typeface="+mj-lt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3693508" y="1569562"/>
            <a:ext cx="1244250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2220014" y="2723168"/>
            <a:ext cx="130211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3700280" y="2723168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5117089" y="2723164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6516078" y="2723164"/>
            <a:ext cx="124424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369045" y="183342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52241" y="2995768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5116534" y="1569562"/>
            <a:ext cx="1244249" cy="8837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4950953" y="2032875"/>
            <a:ext cx="1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150;p23">
            <a:extLst>
              <a:ext uri="{FF2B5EF4-FFF2-40B4-BE49-F238E27FC236}">
                <a16:creationId xmlns:a16="http://schemas.microsoft.com/office/drawing/2014/main" id="{1B30C99F-9ED1-4E04-92FD-5928F7315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85" y="500450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7BD51-00CC-43CE-86FB-6E5ACA5E9B16}"/>
              </a:ext>
            </a:extLst>
          </p:cNvPr>
          <p:cNvGrpSpPr/>
          <p:nvPr/>
        </p:nvGrpSpPr>
        <p:grpSpPr>
          <a:xfrm>
            <a:off x="775127" y="2418080"/>
            <a:ext cx="7515011" cy="873760"/>
            <a:chOff x="775127" y="2418080"/>
            <a:chExt cx="7515011" cy="8737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F1D84A-2A38-4E06-9417-542088FD4D1E}"/>
                </a:ext>
              </a:extLst>
            </p:cNvPr>
            <p:cNvSpPr/>
            <p:nvPr/>
          </p:nvSpPr>
          <p:spPr>
            <a:xfrm>
              <a:off x="775127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CDBD6-61AF-4B1B-B9C0-FBCCDD779E49}"/>
                </a:ext>
              </a:extLst>
            </p:cNvPr>
            <p:cNvSpPr/>
            <p:nvPr/>
          </p:nvSpPr>
          <p:spPr>
            <a:xfrm>
              <a:off x="2810513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Tune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12F04-E229-4F06-9B66-0C21374AF647}"/>
                </a:ext>
              </a:extLst>
            </p:cNvPr>
            <p:cNvSpPr/>
            <p:nvPr/>
          </p:nvSpPr>
          <p:spPr>
            <a:xfrm>
              <a:off x="4845899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Analyze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FB213-C3DD-4F1D-B855-F09B97031B3D}"/>
                </a:ext>
              </a:extLst>
            </p:cNvPr>
            <p:cNvSpPr/>
            <p:nvPr/>
          </p:nvSpPr>
          <p:spPr>
            <a:xfrm>
              <a:off x="6881285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Deploy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F00C03-8D03-4754-8F98-70FBD1495FA8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183980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E39283-6F4C-401C-9453-8CCDEACB32FC}"/>
                </a:ext>
              </a:extLst>
            </p:cNvPr>
            <p:cNvCxnSpPr/>
            <p:nvPr/>
          </p:nvCxnSpPr>
          <p:spPr>
            <a:xfrm>
              <a:off x="4219366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7258B5-456A-4669-9158-32D023A58FD6}"/>
                </a:ext>
              </a:extLst>
            </p:cNvPr>
            <p:cNvCxnSpPr/>
            <p:nvPr/>
          </p:nvCxnSpPr>
          <p:spPr>
            <a:xfrm>
              <a:off x="6254752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EA30B-0902-4787-80D4-C399098A82F9}"/>
              </a:ext>
            </a:extLst>
          </p:cNvPr>
          <p:cNvSpPr/>
          <p:nvPr/>
        </p:nvSpPr>
        <p:spPr>
          <a:xfrm>
            <a:off x="250613" y="1862667"/>
            <a:ext cx="8554720" cy="205909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Background in Finance, Economics, Analytics,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Worked in Healthcare, Education, Consulting, and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America. 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https://www.github.com/pycaret/pycaret-demo-karachiai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271464" y="4304139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690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https://join.slack.com/t/pycaret/shared_invite/zt-p7aaexnl-EqdTfZ9U~mF0CwNcltffHg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</a:t>
            </a:r>
            <a:endParaRPr lang="en-CA" sz="3200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A029FB2-469E-44CD-8695-7F3023C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" y="1294766"/>
            <a:ext cx="3987717" cy="3435875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9542AB12-409A-4813-8652-6A98BB12E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43" y="1247352"/>
            <a:ext cx="4068996" cy="3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254A5D-8479-4902-8B53-36987023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8" y="1397565"/>
            <a:ext cx="4230602" cy="3350539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7961F581-1E88-49F9-B57B-A25AD57D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24" y="1397566"/>
            <a:ext cx="4442289" cy="35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44E3952-2FEB-4B85-9BF0-E056B7FC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8" y="1354596"/>
            <a:ext cx="4157112" cy="3490113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0598B270-7F6E-48FF-B3E7-DD1037AEA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69100"/>
            <a:ext cx="4222509" cy="34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2" y="1428589"/>
            <a:ext cx="4166207" cy="2601544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874" y="1428588"/>
            <a:ext cx="4362252" cy="2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315073"/>
            <a:ext cx="4067418" cy="283174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285892"/>
            <a:ext cx="4352047" cy="2860927"/>
          </a:xfrm>
          <a:prstGeom prst="rect">
            <a:avLst/>
          </a:prstGeom>
        </p:spPr>
      </p:pic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369</Words>
  <Application>Microsoft Office PowerPoint</Application>
  <PresentationFormat>On-screen Show (16:9)</PresentationFormat>
  <Paragraphs>68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Machine Learning with PyCaret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</vt:lpstr>
      <vt:lpstr>Resources (cont.)</vt:lpstr>
      <vt:lpstr>Resources (cont.)</vt:lpstr>
      <vt:lpstr>Let’s get started</vt:lpstr>
      <vt:lpstr>Machine Learning Life Cycle</vt:lpstr>
      <vt:lpstr>What is PyCaret?</vt:lpstr>
      <vt:lpstr>Impact of PyCaret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105</cp:revision>
  <dcterms:modified xsi:type="dcterms:W3CDTF">2021-04-25T01:44:35Z</dcterms:modified>
</cp:coreProperties>
</file>